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8"/>
  </p:notesMasterIdLst>
  <p:handoutMasterIdLst>
    <p:handoutMasterId r:id="rId59"/>
  </p:handoutMasterIdLst>
  <p:sldIdLst>
    <p:sldId id="258" r:id="rId2"/>
    <p:sldId id="330" r:id="rId3"/>
    <p:sldId id="332" r:id="rId4"/>
    <p:sldId id="260" r:id="rId5"/>
    <p:sldId id="333" r:id="rId6"/>
    <p:sldId id="303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305" r:id="rId16"/>
    <p:sldId id="272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283" r:id="rId28"/>
    <p:sldId id="304" r:id="rId29"/>
    <p:sldId id="335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36" r:id="rId38"/>
    <p:sldId id="337" r:id="rId39"/>
    <p:sldId id="338" r:id="rId40"/>
    <p:sldId id="339" r:id="rId41"/>
    <p:sldId id="340" r:id="rId42"/>
    <p:sldId id="341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02" r:id="rId57"/>
  </p:sldIdLst>
  <p:sldSz cx="9144000" cy="6858000" type="screen4x3"/>
  <p:notesSz cx="6834188" cy="99790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09" algn="l" defTabSz="9143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090" algn="l" defTabSz="9143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272" algn="l" defTabSz="9143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454" algn="l" defTabSz="9143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sha Gomes" initials="NG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6A2"/>
    <a:srgbClr val="66CCFF"/>
    <a:srgbClr val="7CBF33"/>
    <a:srgbClr val="568424"/>
    <a:srgbClr val="7C418F"/>
    <a:srgbClr val="E747EB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11" autoAdjust="0"/>
    <p:restoredTop sz="90317" autoAdjust="0"/>
  </p:normalViewPr>
  <p:slideViewPr>
    <p:cSldViewPr>
      <p:cViewPr varScale="1">
        <p:scale>
          <a:sx n="73" d="100"/>
          <a:sy n="73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mar\Documents\choices\reports\XLReport344.XM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mar\AppData\Local\Microsoft\Windows\Temporary%20Internet%20Files\Content.Outlook\PRXN4KN8\Smart%20Phones%20201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mar\Documents\choices\reports\XLReport215.XML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mar\Documents\choices\reports\XLReport216.XML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mar\Desktop\Month-Activi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mar\AppData\Local\Microsoft\Windows\Temporary%20Internet%20Files\Content.Outlook\PRXN4KN8\Smart%20Phones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mar\AppData\Local\Microsoft\Windows\Temporary%20Internet%20Files\Content.Outlook\PRXN4KN8\Smart%20Phones%20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mar\AppData\Local\Microsoft\Windows\Temporary%20Internet%20Files\Content.Outlook\PRXN4KN8\Smart%20Phones%2020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mar\AppData\Local\Microsoft\Windows\Temporary%20Internet%20Files\Content.Outlook\PRXN4KN8\Smart%20Phones%2020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25"/>
      <c:hPercent val="50"/>
      <c:perspective val="0"/>
    </c:view3D>
    <c:plotArea>
      <c:layout>
        <c:manualLayout>
          <c:layoutTarget val="inner"/>
          <c:xMode val="edge"/>
          <c:yMode val="edge"/>
          <c:x val="3.6464696011359252E-2"/>
          <c:y val="0.23532329009591971"/>
          <c:w val="0.95826086956521739"/>
          <c:h val="0.617511520737325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All population</c:v>
                </c:pt>
              </c:strCache>
            </c:strRef>
          </c:tx>
          <c:spPr>
            <a:solidFill>
              <a:schemeClr val="accent1"/>
            </a:solidFill>
            <a:ln w="17657">
              <a:noFill/>
            </a:ln>
          </c:spPr>
          <c:explosion val="10"/>
          <c:dPt>
            <c:idx val="0"/>
            <c:spPr>
              <a:gradFill rotWithShape="0">
                <a:gsLst>
                  <a:gs pos="0">
                    <a:srgbClr val="969696"/>
                  </a:gs>
                  <a:gs pos="50000">
                    <a:srgbClr val="969696">
                      <a:gamma/>
                      <a:shade val="76078"/>
                      <a:invGamma/>
                    </a:srgbClr>
                  </a:gs>
                  <a:gs pos="100000">
                    <a:srgbClr val="969696"/>
                  </a:gs>
                </a:gsLst>
                <a:lin ang="5400000" scaled="1"/>
              </a:gradFill>
              <a:ln w="17657">
                <a:noFill/>
              </a:ln>
            </c:spPr>
          </c:dPt>
          <c:dPt>
            <c:idx val="1"/>
            <c:spPr>
              <a:gradFill rotWithShape="0">
                <a:gsLst>
                  <a:gs pos="0">
                    <a:srgbClr val="666699"/>
                  </a:gs>
                  <a:gs pos="50000">
                    <a:srgbClr val="666699">
                      <a:gamma/>
                      <a:shade val="76078"/>
                      <a:invGamma/>
                    </a:srgbClr>
                  </a:gs>
                  <a:gs pos="100000">
                    <a:srgbClr val="666699"/>
                  </a:gs>
                </a:gsLst>
                <a:lin ang="5400000" scaled="1"/>
              </a:gradFill>
              <a:ln w="17657">
                <a:noFill/>
              </a:ln>
            </c:spPr>
          </c:dPt>
          <c:dPt>
            <c:idx val="2"/>
            <c:spPr>
              <a:solidFill>
                <a:schemeClr val="hlink"/>
              </a:solidFill>
              <a:ln w="17657">
                <a:noFill/>
              </a:ln>
            </c:spPr>
          </c:dPt>
          <c:dLbls>
            <c:dLbl>
              <c:idx val="0"/>
              <c:layout>
                <c:manualLayout>
                  <c:x val="-0.21146689040919125"/>
                  <c:y val="7.2503711854903299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2.2087001419904592E-2"/>
                  <c:y val="-0.22705866749073186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9789337808183829"/>
                  <c:y val="7.4015251763321993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17657">
                <a:noFill/>
              </a:ln>
            </c:spPr>
            <c:txPr>
              <a:bodyPr/>
              <a:lstStyle/>
              <a:p>
                <a:pPr>
                  <a:defRPr sz="12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Dubai</c:v>
                </c:pt>
                <c:pt idx="1">
                  <c:v>Abu Dhabi</c:v>
                </c:pt>
                <c:pt idx="2">
                  <c:v>Northen Emarat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0.29500000000000026</c:v>
                </c:pt>
                <c:pt idx="1">
                  <c:v>0.39500000000000041</c:v>
                </c:pt>
                <c:pt idx="2" formatCode="0%">
                  <c:v>0.31000000000000028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55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442605997931747"/>
          <c:y val="8.2910321489001695E-2"/>
          <c:w val="0.81282316442605951"/>
          <c:h val="0.89509306260575294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All users</c:v>
                </c:pt>
              </c:strCache>
            </c:strRef>
          </c:tx>
          <c:spPr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22539">
              <a:noFill/>
            </a:ln>
          </c:spPr>
          <c:dLbls>
            <c:dLbl>
              <c:idx val="0"/>
              <c:layout>
                <c:manualLayout>
                  <c:x val="0.1283213518525792"/>
                  <c:y val="-2.8906491740752767E-3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.12075951569861887"/>
                  <c:y val="-2.6087861292322652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.13208523876705044"/>
                  <c:y val="-1.5535467960596618E-3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.16570730244112214"/>
                  <c:y val="1.0484451137721161E-3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0.13803803556778743"/>
                  <c:y val="1.4757044537855254E-3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3.8298102577880792E-2"/>
                  <c:y val="2.6765342026828297E-3"/>
                </c:manualLayout>
              </c:layout>
              <c:dLblPos val="ctr"/>
              <c:showVal val="1"/>
            </c:dLbl>
            <c:dLbl>
              <c:idx val="6"/>
              <c:layout>
                <c:manualLayout>
                  <c:xMode val="edge"/>
                  <c:yMode val="edge"/>
                  <c:x val="0.18717683557394021"/>
                  <c:y val="0.5516074450084606"/>
                </c:manualLayout>
              </c:layout>
              <c:dLblPos val="ctr"/>
              <c:showVal val="1"/>
            </c:dLbl>
            <c:dLbl>
              <c:idx val="7"/>
              <c:layout>
                <c:manualLayout>
                  <c:xMode val="edge"/>
                  <c:yMode val="edge"/>
                  <c:x val="0.18924508790072436"/>
                  <c:y val="0.56175972927241968"/>
                </c:manualLayout>
              </c:layout>
              <c:dLblPos val="ctr"/>
              <c:showVal val="1"/>
            </c:dLbl>
            <c:dLbl>
              <c:idx val="8"/>
              <c:layout>
                <c:manualLayout>
                  <c:xMode val="edge"/>
                  <c:yMode val="edge"/>
                  <c:x val="0.14374353671147913"/>
                  <c:y val="0.56683587140440073"/>
                </c:manualLayout>
              </c:layout>
              <c:dLblPos val="ctr"/>
              <c:showVal val="1"/>
            </c:dLbl>
            <c:dLbl>
              <c:idx val="9"/>
              <c:layout>
                <c:manualLayout>
                  <c:xMode val="edge"/>
                  <c:yMode val="edge"/>
                  <c:x val="0.13650465356773547"/>
                  <c:y val="0.43824027072758037"/>
                </c:manualLayout>
              </c:layout>
              <c:dLblPos val="ctr"/>
              <c:showVal val="1"/>
            </c:dLbl>
            <c:dLbl>
              <c:idx val="10"/>
              <c:layout>
                <c:manualLayout>
                  <c:xMode val="edge"/>
                  <c:yMode val="edge"/>
                  <c:x val="0.11582213029989658"/>
                  <c:y val="0.47546531302876482"/>
                </c:manualLayout>
              </c:layout>
              <c:dLblPos val="ctr"/>
              <c:showVal val="1"/>
            </c:dLbl>
            <c:dLbl>
              <c:idx val="11"/>
              <c:layout>
                <c:manualLayout>
                  <c:xMode val="edge"/>
                  <c:yMode val="edge"/>
                  <c:x val="0.11582213029989658"/>
                  <c:y val="0.521150592216583"/>
                </c:manualLayout>
              </c:layout>
              <c:dLblPos val="ctr"/>
              <c:showVal val="1"/>
            </c:dLbl>
            <c:dLbl>
              <c:idx val="12"/>
              <c:layout>
                <c:manualLayout>
                  <c:xMode val="edge"/>
                  <c:yMode val="edge"/>
                  <c:x val="0.10858324715615326"/>
                  <c:y val="0.56175972927241968"/>
                </c:manualLayout>
              </c:layout>
              <c:dLblPos val="ctr"/>
              <c:showVal val="1"/>
            </c:dLbl>
            <c:dLbl>
              <c:idx val="13"/>
              <c:layout>
                <c:manualLayout>
                  <c:xMode val="edge"/>
                  <c:yMode val="edge"/>
                  <c:x val="0.10651499482936908"/>
                  <c:y val="0.60236886632825715"/>
                </c:manualLayout>
              </c:layout>
              <c:dLblPos val="ctr"/>
              <c:showVal val="1"/>
            </c:dLbl>
            <c:dLbl>
              <c:idx val="14"/>
              <c:layout>
                <c:manualLayout>
                  <c:xMode val="edge"/>
                  <c:yMode val="edge"/>
                  <c:x val="0.10651499482936908"/>
                  <c:y val="0.64805414551607465"/>
                </c:manualLayout>
              </c:layout>
              <c:dLblPos val="ctr"/>
              <c:showVal val="1"/>
            </c:dLbl>
            <c:numFmt formatCode="0%" sourceLinked="0"/>
            <c:spPr>
              <a:noFill/>
              <a:ln w="22539">
                <a:noFill/>
              </a:ln>
            </c:spPr>
            <c:txPr>
              <a:bodyPr/>
              <a:lstStyle/>
              <a:p>
                <a:pPr>
                  <a:defRPr sz="12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Sheet1!$A$2:$A$7</c:f>
              <c:strCache>
                <c:ptCount val="6"/>
                <c:pt idx="0">
                  <c:v>Five or more</c:v>
                </c:pt>
                <c:pt idx="1">
                  <c:v>Four</c:v>
                </c:pt>
                <c:pt idx="2">
                  <c:v>Three</c:v>
                </c:pt>
                <c:pt idx="3">
                  <c:v>Two</c:v>
                </c:pt>
                <c:pt idx="4">
                  <c:v>One</c:v>
                </c:pt>
                <c:pt idx="5">
                  <c:v>None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0.17900000000000013</c:v>
                </c:pt>
                <c:pt idx="1">
                  <c:v>0.161</c:v>
                </c:pt>
                <c:pt idx="2">
                  <c:v>0.18600000000000014</c:v>
                </c:pt>
                <c:pt idx="3">
                  <c:v>0.254</c:v>
                </c:pt>
                <c:pt idx="4">
                  <c:v>0.19500000000000001</c:v>
                </c:pt>
                <c:pt idx="5">
                  <c:v>2.4799999999999999E-2</c:v>
                </c:pt>
              </c:numCache>
            </c:numRef>
          </c:val>
        </c:ser>
        <c:overlap val="100"/>
        <c:axId val="126495744"/>
        <c:axId val="126534400"/>
      </c:barChart>
      <c:catAx>
        <c:axId val="126495744"/>
        <c:scaling>
          <c:orientation val="maxMin"/>
        </c:scaling>
        <c:axPos val="l"/>
        <c:numFmt formatCode="General" sourceLinked="1"/>
        <c:tickLblPos val="nextTo"/>
        <c:spPr>
          <a:ln w="28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3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6534400"/>
        <c:crosses val="autoZero"/>
        <c:auto val="1"/>
        <c:lblAlgn val="ctr"/>
        <c:lblOffset val="100"/>
        <c:tickLblSkip val="1"/>
        <c:tickMarkSkip val="1"/>
      </c:catAx>
      <c:valAx>
        <c:axId val="126534400"/>
        <c:scaling>
          <c:orientation val="minMax"/>
          <c:max val="0.750000000000001"/>
          <c:min val="0"/>
        </c:scaling>
        <c:axPos val="t"/>
        <c:numFmt formatCode="0%" sourceLinked="0"/>
        <c:tickLblPos val="nextTo"/>
        <c:spPr>
          <a:ln w="28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6495744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682523267838676"/>
          <c:y val="8.2910321489001695E-2"/>
          <c:w val="0.64943123061013586"/>
          <c:h val="0.8358714043993245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Du</c:v>
                </c:pt>
              </c:strCache>
            </c:strRef>
          </c:tx>
          <c:spPr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22542">
              <a:noFill/>
            </a:ln>
          </c:spPr>
          <c:dLbls>
            <c:dLbl>
              <c:idx val="0"/>
              <c:layout>
                <c:manualLayout>
                  <c:x val="7.7160303032022476E-3"/>
                  <c:y val="4.1972539320118494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3.4761842855191602E-3"/>
                  <c:y val="7.2429502474951231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8071018014854685E-3"/>
                  <c:y val="5.2125044309986384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8008674245711712E-3"/>
                  <c:y val="6.5661533691555489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4717085362926591E-2"/>
                  <c:y val="6.2277549299853165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Mode val="edge"/>
                  <c:yMode val="edge"/>
                  <c:x val="5.3774560496380547E-2"/>
                  <c:y val="0.59052453468697119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Mode val="edge"/>
                  <c:yMode val="edge"/>
                  <c:x val="4.446742502585329E-2"/>
                  <c:y val="0.60406091370558479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Mode val="edge"/>
                  <c:yMode val="edge"/>
                  <c:x val="4.2399172699069287E-2"/>
                  <c:y val="0.6091370558375635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Mode val="edge"/>
                  <c:yMode val="edge"/>
                  <c:x val="4.3433298862461313E-2"/>
                  <c:y val="0.61590524534686975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Mode val="edge"/>
                  <c:yMode val="edge"/>
                  <c:x val="5.5842812823164417E-2"/>
                  <c:y val="0.62436548223350397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Mode val="edge"/>
                  <c:yMode val="edge"/>
                  <c:x val="5.6876938986556422E-2"/>
                  <c:y val="0.61759729272419772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Mode val="edge"/>
                  <c:yMode val="edge"/>
                  <c:x val="0.11582213029989658"/>
                  <c:y val="0.521150592216583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Mode val="edge"/>
                  <c:yMode val="edge"/>
                  <c:x val="0.10858324715615326"/>
                  <c:y val="0.56175972927241968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Mode val="edge"/>
                  <c:yMode val="edge"/>
                  <c:x val="0.10651499482936908"/>
                  <c:y val="0.60236886632825715"/>
                </c:manualLayout>
              </c:layout>
              <c:dLblPos val="outEnd"/>
              <c:showVal val="1"/>
            </c:dLbl>
            <c:dLbl>
              <c:idx val="14"/>
              <c:layout>
                <c:manualLayout>
                  <c:xMode val="edge"/>
                  <c:yMode val="edge"/>
                  <c:x val="0.10651499482936908"/>
                  <c:y val="0.64805414551607465"/>
                </c:manualLayout>
              </c:layout>
              <c:dLblPos val="outEnd"/>
              <c:showVal val="1"/>
            </c:dLbl>
            <c:numFmt formatCode="0.0%" sourceLinked="0"/>
            <c:spPr>
              <a:noFill/>
              <a:ln w="22542">
                <a:noFill/>
              </a:ln>
            </c:spPr>
            <c:txPr>
              <a:bodyPr/>
              <a:lstStyle/>
              <a:p>
                <a:pPr>
                  <a:defRPr sz="12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Sheet1!$A$2:$A$6</c:f>
              <c:strCache>
                <c:ptCount val="5"/>
                <c:pt idx="0">
                  <c:v>One &amp; Owns a Prepaid Card</c:v>
                </c:pt>
                <c:pt idx="1">
                  <c:v>Two &amp; Owns a Prepaid Card</c:v>
                </c:pt>
                <c:pt idx="2">
                  <c:v>Three &amp; Owns a Prepaid Card</c:v>
                </c:pt>
                <c:pt idx="3">
                  <c:v>Four &amp; Owns a Prepaid Card</c:v>
                </c:pt>
                <c:pt idx="4">
                  <c:v>Five &amp; Owns a Prepaid Card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0.21100000000000013</c:v>
                </c:pt>
                <c:pt idx="1">
                  <c:v>0.24100000000000013</c:v>
                </c:pt>
                <c:pt idx="2">
                  <c:v>0.16500000000000001</c:v>
                </c:pt>
                <c:pt idx="3">
                  <c:v>0.10700000000000007</c:v>
                </c:pt>
                <c:pt idx="4">
                  <c:v>0.11899999999999998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Etisalat</c:v>
                </c:pt>
              </c:strCache>
            </c:strRef>
          </c:tx>
          <c:spPr>
            <a:gradFill rotWithShape="0">
              <a:gsLst>
                <a:gs pos="0">
                  <a:srgbClr val="FF00FF"/>
                </a:gs>
                <a:gs pos="50000">
                  <a:srgbClr val="FF00FF">
                    <a:gamma/>
                    <a:shade val="46275"/>
                    <a:invGamma/>
                  </a:srgbClr>
                </a:gs>
                <a:gs pos="100000">
                  <a:srgbClr val="FF00FF"/>
                </a:gs>
              </a:gsLst>
              <a:lin ang="5400000" scaled="1"/>
            </a:gradFill>
            <a:ln w="22542">
              <a:noFill/>
            </a:ln>
          </c:spPr>
          <c:dLbls>
            <c:numFmt formatCode="0.0%" sourceLinked="0"/>
            <c:spPr>
              <a:noFill/>
              <a:ln w="22542">
                <a:noFill/>
              </a:ln>
            </c:spPr>
            <c:txPr>
              <a:bodyPr/>
              <a:lstStyle/>
              <a:p>
                <a:pPr>
                  <a:defRPr sz="12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One &amp; Owns a Prepaid Card</c:v>
                </c:pt>
                <c:pt idx="1">
                  <c:v>Two &amp; Owns a Prepaid Card</c:v>
                </c:pt>
                <c:pt idx="2">
                  <c:v>Three &amp; Owns a Prepaid Card</c:v>
                </c:pt>
                <c:pt idx="3">
                  <c:v>Four &amp; Owns a Prepaid Card</c:v>
                </c:pt>
                <c:pt idx="4">
                  <c:v>Five &amp; Owns a Prepaid Card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0.14800000000000013</c:v>
                </c:pt>
                <c:pt idx="1">
                  <c:v>0.20700000000000013</c:v>
                </c:pt>
                <c:pt idx="2">
                  <c:v>0.15600000000000014</c:v>
                </c:pt>
                <c:pt idx="3">
                  <c:v>0.14300000000000004</c:v>
                </c:pt>
                <c:pt idx="4">
                  <c:v>0.15900000000000014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</c:v>
                </c:pt>
              </c:strCache>
            </c:strRef>
          </c:tx>
          <c:spPr>
            <a:gradFill rotWithShape="0">
              <a:gsLst>
                <a:gs pos="0">
                  <a:srgbClr val="009999"/>
                </a:gs>
                <a:gs pos="50000">
                  <a:srgbClr val="009999">
                    <a:gamma/>
                    <a:shade val="46275"/>
                    <a:invGamma/>
                  </a:srgbClr>
                </a:gs>
                <a:gs pos="100000">
                  <a:srgbClr val="009999"/>
                </a:gs>
              </a:gsLst>
              <a:lin ang="5400000" scaled="1"/>
            </a:gradFill>
            <a:ln w="11272">
              <a:solidFill>
                <a:schemeClr val="tx1"/>
              </a:solidFill>
              <a:prstDash val="solid"/>
            </a:ln>
          </c:spPr>
          <c:dLbls>
            <c:numFmt formatCode="0.0%" sourceLinked="0"/>
            <c:spPr>
              <a:noFill/>
              <a:ln w="22542">
                <a:noFill/>
              </a:ln>
            </c:spPr>
            <c:txPr>
              <a:bodyPr/>
              <a:lstStyle/>
              <a:p>
                <a:pPr>
                  <a:defRPr sz="12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One &amp; Owns a Prepaid Card</c:v>
                </c:pt>
                <c:pt idx="1">
                  <c:v>Two &amp; Owns a Prepaid Card</c:v>
                </c:pt>
                <c:pt idx="2">
                  <c:v>Three &amp; Owns a Prepaid Card</c:v>
                </c:pt>
                <c:pt idx="3">
                  <c:v>Four &amp; Owns a Prepaid Card</c:v>
                </c:pt>
                <c:pt idx="4">
                  <c:v>Five &amp; Owns a Prepaid Card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0.25700000000000001</c:v>
                </c:pt>
                <c:pt idx="1">
                  <c:v>3.7200000000000032E-2</c:v>
                </c:pt>
                <c:pt idx="2">
                  <c:v>0.18000000000000013</c:v>
                </c:pt>
                <c:pt idx="3">
                  <c:v>0.33500000000000041</c:v>
                </c:pt>
                <c:pt idx="4">
                  <c:v>8.4900000000000045E-2</c:v>
                </c:pt>
              </c:numCache>
            </c:numRef>
          </c:val>
        </c:ser>
        <c:axId val="126439808"/>
        <c:axId val="126442496"/>
      </c:barChart>
      <c:catAx>
        <c:axId val="126439808"/>
        <c:scaling>
          <c:orientation val="maxMin"/>
        </c:scaling>
        <c:axPos val="l"/>
        <c:numFmt formatCode="General" sourceLinked="1"/>
        <c:tickLblPos val="nextTo"/>
        <c:spPr>
          <a:ln w="28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3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6442496"/>
        <c:crosses val="autoZero"/>
        <c:auto val="1"/>
        <c:lblAlgn val="ctr"/>
        <c:lblOffset val="100"/>
        <c:tickLblSkip val="1"/>
        <c:tickMarkSkip val="1"/>
      </c:catAx>
      <c:valAx>
        <c:axId val="126442496"/>
        <c:scaling>
          <c:orientation val="minMax"/>
          <c:max val="0.4"/>
          <c:min val="0"/>
        </c:scaling>
        <c:axPos val="t"/>
        <c:numFmt formatCode="0%" sourceLinked="0"/>
        <c:tickLblPos val="nextTo"/>
        <c:spPr>
          <a:ln w="28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6439808"/>
        <c:crosses val="autoZero"/>
        <c:crossBetween val="between"/>
      </c:valAx>
      <c:spPr>
        <a:noFill/>
        <a:ln w="25399">
          <a:noFill/>
        </a:ln>
      </c:spPr>
    </c:plotArea>
    <c:legend>
      <c:legendPos val="b"/>
      <c:layout>
        <c:manualLayout>
          <c:xMode val="edge"/>
          <c:yMode val="edge"/>
          <c:x val="0.31023786089238847"/>
          <c:y val="0.93739420990455291"/>
          <c:w val="0.34643232095988008"/>
          <c:h val="5.5837596571615022E-2"/>
        </c:manualLayout>
      </c:layout>
      <c:spPr>
        <a:noFill/>
        <a:ln w="22542">
          <a:noFill/>
        </a:ln>
      </c:spPr>
      <c:txPr>
        <a:bodyPr/>
        <a:lstStyle/>
        <a:p>
          <a:pPr>
            <a:defRPr sz="138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4198552223371228"/>
          <c:y val="8.2910321489001695E-2"/>
          <c:w val="0.73526370217166459"/>
          <c:h val="0.8950930626057536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All users</c:v>
                </c:pt>
              </c:strCache>
            </c:strRef>
          </c:tx>
          <c:spPr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22539">
              <a:noFill/>
            </a:ln>
          </c:spPr>
          <c:dLbls>
            <c:dLbl>
              <c:idx val="0"/>
              <c:layout>
                <c:manualLayout>
                  <c:x val="5.6690410801058091E-2"/>
                  <c:y val="5.7953558295091344E-3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.11673687262566669"/>
                  <c:y val="2.0352199996719277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.14207821636857818"/>
                  <c:y val="1.6591789244878817E-3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.12212754461491222"/>
                  <c:y val="9.7433747359364931E-3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8.8707635013361999E-2"/>
                  <c:y val="5.9832389060997145E-3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5.7902642842371774E-2"/>
                  <c:y val="5.3105569893572484E-4"/>
                </c:manualLayout>
              </c:layout>
              <c:dLblPos val="ctr"/>
              <c:showVal val="1"/>
            </c:dLbl>
            <c:dLbl>
              <c:idx val="6"/>
              <c:layout>
                <c:manualLayout>
                  <c:x val="3.939946558404845E-2"/>
                  <c:y val="3.5391093784048568E-3"/>
                </c:manualLayout>
              </c:layout>
              <c:dLblPos val="ctr"/>
              <c:showVal val="1"/>
            </c:dLbl>
            <c:dLbl>
              <c:idx val="7"/>
              <c:layout>
                <c:manualLayout>
                  <c:x val="3.5062905246131107E-2"/>
                  <c:y val="6.5471630578739833E-3"/>
                </c:manualLayout>
              </c:layout>
              <c:dLblPos val="ctr"/>
              <c:showVal val="1"/>
            </c:dLbl>
            <c:dLbl>
              <c:idx val="8"/>
              <c:layout>
                <c:manualLayout>
                  <c:x val="2.4852970793814586E-2"/>
                  <c:y val="6.1711219826901661E-3"/>
                </c:manualLayout>
              </c:layout>
              <c:dLblPos val="ctr"/>
              <c:showVal val="1"/>
            </c:dLbl>
            <c:dLbl>
              <c:idx val="9"/>
              <c:layout>
                <c:manualLayout>
                  <c:xMode val="edge"/>
                  <c:yMode val="edge"/>
                  <c:x val="4.343329886246132E-2"/>
                  <c:y val="0.58544839255499193"/>
                </c:manualLayout>
              </c:layout>
              <c:dLblPos val="ctr"/>
              <c:showVal val="1"/>
            </c:dLbl>
            <c:dLbl>
              <c:idx val="10"/>
              <c:layout>
                <c:manualLayout>
                  <c:xMode val="edge"/>
                  <c:yMode val="edge"/>
                  <c:x val="4.446742502585329E-2"/>
                  <c:y val="0.63282571912013674"/>
                </c:manualLayout>
              </c:layout>
              <c:dLblPos val="ctr"/>
              <c:showVal val="1"/>
            </c:dLbl>
            <c:dLbl>
              <c:idx val="11"/>
              <c:layout>
                <c:manualLayout>
                  <c:xMode val="edge"/>
                  <c:yMode val="edge"/>
                  <c:x val="0.11582213029989658"/>
                  <c:y val="0.521150592216583"/>
                </c:manualLayout>
              </c:layout>
              <c:dLblPos val="ctr"/>
              <c:showVal val="1"/>
            </c:dLbl>
            <c:dLbl>
              <c:idx val="12"/>
              <c:layout>
                <c:manualLayout>
                  <c:xMode val="edge"/>
                  <c:yMode val="edge"/>
                  <c:x val="0.10858324715615326"/>
                  <c:y val="0.56175972927241968"/>
                </c:manualLayout>
              </c:layout>
              <c:dLblPos val="ctr"/>
              <c:showVal val="1"/>
            </c:dLbl>
            <c:dLbl>
              <c:idx val="13"/>
              <c:layout>
                <c:manualLayout>
                  <c:xMode val="edge"/>
                  <c:yMode val="edge"/>
                  <c:x val="0.10651499482936908"/>
                  <c:y val="0.60236886632825715"/>
                </c:manualLayout>
              </c:layout>
              <c:dLblPos val="ctr"/>
              <c:showVal val="1"/>
            </c:dLbl>
            <c:dLbl>
              <c:idx val="14"/>
              <c:layout>
                <c:manualLayout>
                  <c:xMode val="edge"/>
                  <c:yMode val="edge"/>
                  <c:x val="0.10651499482936908"/>
                  <c:y val="0.64805414551607465"/>
                </c:manualLayout>
              </c:layout>
              <c:dLblPos val="ctr"/>
              <c:showVal val="1"/>
            </c:dLbl>
            <c:numFmt formatCode="0%" sourceLinked="0"/>
            <c:spPr>
              <a:noFill/>
              <a:ln w="22539">
                <a:noFill/>
              </a:ln>
            </c:spPr>
            <c:txPr>
              <a:bodyPr/>
              <a:lstStyle/>
              <a:p>
                <a:pPr>
                  <a:defRPr sz="12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Sheet1!$A$2:$A$10</c:f>
              <c:strCache>
                <c:ptCount val="9"/>
                <c:pt idx="0">
                  <c:v>Less than Dhs. 100</c:v>
                </c:pt>
                <c:pt idx="1">
                  <c:v>Dhs. 100 - 200</c:v>
                </c:pt>
                <c:pt idx="2">
                  <c:v>Dhs. 201 - 300</c:v>
                </c:pt>
                <c:pt idx="3">
                  <c:v>Dhs. 301 - 400</c:v>
                </c:pt>
                <c:pt idx="4">
                  <c:v>Dhs. 401 - 500</c:v>
                </c:pt>
                <c:pt idx="5">
                  <c:v>Dhs. 501 - 600</c:v>
                </c:pt>
                <c:pt idx="6">
                  <c:v>Dhs. 601 - 700</c:v>
                </c:pt>
                <c:pt idx="7">
                  <c:v>Dhs. 701 - 800</c:v>
                </c:pt>
                <c:pt idx="8">
                  <c:v>Dhs. 801 or more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0.44300000000000006</c:v>
                </c:pt>
                <c:pt idx="1">
                  <c:v>0.19400000000000003</c:v>
                </c:pt>
                <c:pt idx="2">
                  <c:v>0.12100000000000002</c:v>
                </c:pt>
                <c:pt idx="3">
                  <c:v>8.9100000000000068E-2</c:v>
                </c:pt>
                <c:pt idx="4">
                  <c:v>5.7300000000000038E-2</c:v>
                </c:pt>
                <c:pt idx="5">
                  <c:v>3.9400000000000011E-2</c:v>
                </c:pt>
                <c:pt idx="6">
                  <c:v>1.9900000000000025E-2</c:v>
                </c:pt>
                <c:pt idx="7">
                  <c:v>1.4999999999999998E-2</c:v>
                </c:pt>
                <c:pt idx="8">
                  <c:v>2.0799999999999999E-2</c:v>
                </c:pt>
              </c:numCache>
            </c:numRef>
          </c:val>
        </c:ser>
        <c:overlap val="100"/>
        <c:axId val="140024064"/>
        <c:axId val="147795968"/>
      </c:barChart>
      <c:catAx>
        <c:axId val="140024064"/>
        <c:scaling>
          <c:orientation val="maxMin"/>
        </c:scaling>
        <c:axPos val="l"/>
        <c:numFmt formatCode="General" sourceLinked="1"/>
        <c:tickLblPos val="nextTo"/>
        <c:spPr>
          <a:ln w="28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3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7795968"/>
        <c:crosses val="autoZero"/>
        <c:auto val="1"/>
        <c:lblAlgn val="ctr"/>
        <c:lblOffset val="100"/>
        <c:tickLblSkip val="1"/>
        <c:tickMarkSkip val="1"/>
      </c:catAx>
      <c:valAx>
        <c:axId val="147795968"/>
        <c:scaling>
          <c:orientation val="minMax"/>
        </c:scaling>
        <c:axPos val="t"/>
        <c:numFmt formatCode="0%" sourceLinked="0"/>
        <c:tickLblPos val="nextTo"/>
        <c:spPr>
          <a:ln w="28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0024064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336091003102384"/>
          <c:y val="8.2910321489001695E-2"/>
          <c:w val="0.72388831437435364"/>
          <c:h val="0.89509306260575294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All users</c:v>
                </c:pt>
              </c:strCache>
            </c:strRef>
          </c:tx>
          <c:spPr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22542">
              <a:noFill/>
            </a:ln>
          </c:spPr>
          <c:dLbls>
            <c:dLbl>
              <c:idx val="0"/>
              <c:layout>
                <c:manualLayout>
                  <c:x val="5.5997554495528436E-2"/>
                  <c:y val="6.0827862912648132E-3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.11500729154580365"/>
                  <c:y val="2.89789962604752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.14014957220971402"/>
                  <c:y val="1.4048662176025298E-3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.12101814724963122"/>
                  <c:y val="1.0064117073116967E-2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8.7602940787571512E-2"/>
                  <c:y val="6.879036287345419E-3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5.7484085500182712E-2"/>
                  <c:y val="3.1005486747510611E-4"/>
                </c:manualLayout>
              </c:layout>
              <c:dLblPos val="ctr"/>
              <c:showVal val="1"/>
            </c:dLbl>
            <c:dLbl>
              <c:idx val="6"/>
              <c:layout>
                <c:manualLayout>
                  <c:x val="3.9063667311779182E-2"/>
                  <c:y val="2.2011162136833292E-3"/>
                </c:manualLayout>
              </c:layout>
              <c:dLblPos val="ctr"/>
              <c:showVal val="1"/>
            </c:dLbl>
            <c:dLbl>
              <c:idx val="7"/>
              <c:layout>
                <c:manualLayout>
                  <c:x val="3.4022315234895857E-2"/>
                  <c:y val="5.7842249372178E-3"/>
                </c:manualLayout>
              </c:layout>
              <c:dLblPos val="ctr"/>
              <c:showVal val="1"/>
            </c:dLbl>
            <c:dLbl>
              <c:idx val="8"/>
              <c:layout>
                <c:manualLayout>
                  <c:x val="2.4521278487844415E-2"/>
                  <c:y val="5.9832389060997145E-3"/>
                </c:manualLayout>
              </c:layout>
              <c:dLblPos val="ctr"/>
              <c:showVal val="1"/>
            </c:dLbl>
            <c:dLbl>
              <c:idx val="9"/>
              <c:layout>
                <c:manualLayout>
                  <c:x val="2.8399275503064588E-2"/>
                  <c:y val="2.7981581203278842E-3"/>
                </c:manualLayout>
              </c:layout>
              <c:dLblPos val="ctr"/>
              <c:showVal val="1"/>
            </c:dLbl>
            <c:dLbl>
              <c:idx val="10"/>
              <c:layout>
                <c:manualLayout>
                  <c:x val="2.872237872015259E-2"/>
                  <c:y val="1.8225792605703003E-2"/>
                </c:manualLayout>
              </c:layout>
              <c:dLblPos val="ctr"/>
              <c:showVal val="1"/>
            </c:dLbl>
            <c:dLbl>
              <c:idx val="11"/>
              <c:layout>
                <c:manualLayout>
                  <c:x val="3.7318656944416551E-2"/>
                  <c:y val="6.5804749332984023E-3"/>
                </c:manualLayout>
              </c:layout>
              <c:dLblPos val="ctr"/>
              <c:showVal val="1"/>
            </c:dLbl>
            <c:dLbl>
              <c:idx val="12"/>
              <c:layout>
                <c:manualLayout>
                  <c:x val="3.0208981132778361E-2"/>
                  <c:y val="1.0163583656833283E-2"/>
                </c:manualLayout>
              </c:layout>
              <c:dLblPos val="ctr"/>
              <c:showVal val="1"/>
            </c:dLbl>
            <c:dLbl>
              <c:idx val="13"/>
              <c:layout>
                <c:manualLayout>
                  <c:x val="2.8787084765586637E-2"/>
                  <c:y val="1.0362597625714965E-2"/>
                </c:manualLayout>
              </c:layout>
              <c:dLblPos val="ctr"/>
              <c:showVal val="1"/>
            </c:dLbl>
            <c:dLbl>
              <c:idx val="14"/>
              <c:layout>
                <c:manualLayout>
                  <c:x val="2.9110237824480099E-2"/>
                  <c:y val="5.4856635831710202E-3"/>
                </c:manualLayout>
              </c:layout>
              <c:dLblPos val="ctr"/>
              <c:showVal val="1"/>
            </c:dLbl>
            <c:numFmt formatCode="0%" sourceLinked="0"/>
            <c:spPr>
              <a:noFill/>
              <a:ln w="22542">
                <a:noFill/>
              </a:ln>
            </c:spPr>
            <c:txPr>
              <a:bodyPr/>
              <a:lstStyle/>
              <a:p>
                <a:pPr>
                  <a:defRPr sz="12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Sheet1!$A$2:$A$18</c:f>
              <c:strCache>
                <c:ptCount val="17"/>
                <c:pt idx="0">
                  <c:v>Photo Camera</c:v>
                </c:pt>
                <c:pt idx="1">
                  <c:v>Text Message</c:v>
                </c:pt>
                <c:pt idx="2">
                  <c:v>Videos Camera</c:v>
                </c:pt>
                <c:pt idx="3">
                  <c:v>Internet</c:v>
                </c:pt>
                <c:pt idx="4">
                  <c:v>Bluetooth</c:v>
                </c:pt>
                <c:pt idx="5">
                  <c:v>Games</c:v>
                </c:pt>
                <c:pt idx="6">
                  <c:v>E-mail</c:v>
                </c:pt>
                <c:pt idx="7">
                  <c:v>Wi Fi</c:v>
                </c:pt>
                <c:pt idx="8">
                  <c:v>Hands Free Talk</c:v>
                </c:pt>
                <c:pt idx="9">
                  <c:v>MP3</c:v>
                </c:pt>
                <c:pt idx="10">
                  <c:v>Chat</c:v>
                </c:pt>
                <c:pt idx="11">
                  <c:v>Radio</c:v>
                </c:pt>
                <c:pt idx="12">
                  <c:v>Voicemail Answer Phone</c:v>
                </c:pt>
                <c:pt idx="13">
                  <c:v>Voice Activation</c:v>
                </c:pt>
                <c:pt idx="14">
                  <c:v>3G (2 cameras) Messenger</c:v>
                </c:pt>
                <c:pt idx="15">
                  <c:v>Video MP4</c:v>
                </c:pt>
                <c:pt idx="16">
                  <c:v>Mobile TV</c:v>
                </c:pt>
              </c:strCache>
            </c:strRef>
          </c:cat>
          <c:val>
            <c:numRef>
              <c:f>Sheet1!$B$2:$B$18</c:f>
              <c:numCache>
                <c:formatCode>0.00%</c:formatCode>
                <c:ptCount val="17"/>
                <c:pt idx="0">
                  <c:v>0.71000000000000052</c:v>
                </c:pt>
                <c:pt idx="1">
                  <c:v>0.68700000000000061</c:v>
                </c:pt>
                <c:pt idx="2">
                  <c:v>0.58799999999999997</c:v>
                </c:pt>
                <c:pt idx="3">
                  <c:v>0.58099999999999996</c:v>
                </c:pt>
                <c:pt idx="4">
                  <c:v>0.56399999999999995</c:v>
                </c:pt>
                <c:pt idx="5">
                  <c:v>0.47100000000000025</c:v>
                </c:pt>
                <c:pt idx="6">
                  <c:v>0.45</c:v>
                </c:pt>
                <c:pt idx="7">
                  <c:v>0.41600000000000026</c:v>
                </c:pt>
                <c:pt idx="8">
                  <c:v>0.32700000000000035</c:v>
                </c:pt>
                <c:pt idx="9">
                  <c:v>0.25600000000000001</c:v>
                </c:pt>
                <c:pt idx="10">
                  <c:v>0.253</c:v>
                </c:pt>
                <c:pt idx="11">
                  <c:v>0.21100000000000013</c:v>
                </c:pt>
                <c:pt idx="12">
                  <c:v>0.20700000000000013</c:v>
                </c:pt>
                <c:pt idx="13">
                  <c:v>0.15300000000000014</c:v>
                </c:pt>
                <c:pt idx="14">
                  <c:v>0.15000000000000013</c:v>
                </c:pt>
                <c:pt idx="15">
                  <c:v>0.10199999999999998</c:v>
                </c:pt>
                <c:pt idx="16">
                  <c:v>5.7400000000000034E-2</c:v>
                </c:pt>
              </c:numCache>
            </c:numRef>
          </c:val>
        </c:ser>
        <c:overlap val="100"/>
        <c:axId val="128881408"/>
        <c:axId val="128882944"/>
      </c:barChart>
      <c:catAx>
        <c:axId val="128881408"/>
        <c:scaling>
          <c:orientation val="maxMin"/>
        </c:scaling>
        <c:axPos val="l"/>
        <c:numFmt formatCode="General" sourceLinked="1"/>
        <c:tickLblPos val="nextTo"/>
        <c:spPr>
          <a:ln w="28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882944"/>
        <c:crosses val="autoZero"/>
        <c:auto val="1"/>
        <c:lblAlgn val="ctr"/>
        <c:lblOffset val="0"/>
        <c:tickLblSkip val="1"/>
        <c:tickMarkSkip val="1"/>
      </c:catAx>
      <c:valAx>
        <c:axId val="128882944"/>
        <c:scaling>
          <c:orientation val="minMax"/>
          <c:max val="0.8"/>
          <c:min val="0"/>
        </c:scaling>
        <c:axPos val="t"/>
        <c:numFmt formatCode="0%" sourceLinked="0"/>
        <c:tickLblPos val="nextTo"/>
        <c:spPr>
          <a:ln w="28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881408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994829369183099"/>
          <c:y val="8.2910321489001695E-2"/>
          <c:w val="0.82730093071354704"/>
          <c:h val="0.89509306260575294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All users</c:v>
                </c:pt>
              </c:strCache>
            </c:strRef>
          </c:tx>
          <c:spPr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22542">
              <a:noFill/>
            </a:ln>
          </c:spPr>
          <c:dLbls>
            <c:dLbl>
              <c:idx val="0"/>
              <c:layout>
                <c:manualLayout>
                  <c:x val="0.30313102245587475"/>
                  <c:y val="-3.6521841085925995E-3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5.6656250854791534E-2"/>
                  <c:y val="-1.0802168347486645E-4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4.8020781156366606E-2"/>
                  <c:y val="5.4193147543250501E-3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4.9029066500322425E-2"/>
                  <c:y val="5.870509060145199E-3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4.6600045288516745E-2"/>
                  <c:y val="2.9376086113122825E-3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4.6019114006926522E-2"/>
                  <c:y val="3.3888029171324358E-3"/>
                </c:manualLayout>
              </c:layout>
              <c:dLblPos val="ctr"/>
              <c:showVal val="1"/>
            </c:dLbl>
            <c:dLbl>
              <c:idx val="6"/>
              <c:layout>
                <c:manualLayout>
                  <c:x val="3.7628838074418143E-2"/>
                  <c:y val="5.5320446002792324E-3"/>
                </c:manualLayout>
              </c:layout>
              <c:dLblPos val="ctr"/>
              <c:showVal val="1"/>
            </c:dLbl>
            <c:dLbl>
              <c:idx val="7"/>
              <c:layout>
                <c:manualLayout>
                  <c:x val="3.7625270910789661E-2"/>
                  <c:y val="2.5991441514466463E-3"/>
                </c:manualLayout>
              </c:layout>
              <c:dLblPos val="ctr"/>
              <c:showVal val="1"/>
            </c:dLbl>
            <c:dLbl>
              <c:idx val="8"/>
              <c:layout>
                <c:manualLayout>
                  <c:x val="3.4364770371579555E-2"/>
                  <c:y val="6.4344332119196934E-3"/>
                </c:manualLayout>
              </c:layout>
              <c:dLblPos val="ctr"/>
              <c:showVal val="1"/>
            </c:dLbl>
            <c:dLbl>
              <c:idx val="9"/>
              <c:layout>
                <c:manualLayout>
                  <c:x val="3.0533808325194898E-2"/>
                  <c:y val="3.5015327630866155E-3"/>
                </c:manualLayout>
              </c:layout>
              <c:dLblPos val="ctr"/>
              <c:showVal val="1"/>
            </c:dLbl>
            <c:dLbl>
              <c:idx val="10"/>
              <c:layout>
                <c:manualLayout>
                  <c:x val="2.7538110827741373E-2"/>
                  <c:y val="1.0720916578213278E-2"/>
                </c:manualLayout>
              </c:layout>
              <c:dLblPos val="ctr"/>
              <c:showVal val="1"/>
            </c:dLbl>
            <c:dLbl>
              <c:idx val="11"/>
              <c:layout>
                <c:manualLayout>
                  <c:x val="2.9341560112768571E-2"/>
                  <c:y val="9.480063506706644E-3"/>
                </c:manualLayout>
              </c:layout>
              <c:dLblPos val="ctr"/>
              <c:showVal val="1"/>
            </c:dLbl>
            <c:dLbl>
              <c:idx val="12"/>
              <c:layout>
                <c:manualLayout>
                  <c:x val="3.033483085249921E-2"/>
                  <c:y val="9.9314519330814567E-3"/>
                </c:manualLayout>
              </c:layout>
              <c:dLblPos val="ctr"/>
              <c:showVal val="1"/>
            </c:dLbl>
            <c:dLbl>
              <c:idx val="13"/>
              <c:layout>
                <c:manualLayout>
                  <c:x val="2.9915472925336806E-2"/>
                  <c:y val="1.2074693616228194E-2"/>
                </c:manualLayout>
              </c:layout>
              <c:dLblPos val="ctr"/>
              <c:showVal val="1"/>
            </c:dLbl>
            <c:dLbl>
              <c:idx val="14"/>
              <c:layout>
                <c:manualLayout>
                  <c:x val="2.9654352905443611E-2"/>
                  <c:y val="5.7576984127421732E-3"/>
                </c:manualLayout>
              </c:layout>
              <c:dLblPos val="ctr"/>
              <c:showVal val="1"/>
            </c:dLbl>
            <c:numFmt formatCode="0.0%" sourceLinked="0"/>
            <c:spPr>
              <a:noFill/>
              <a:ln w="22542">
                <a:noFill/>
              </a:ln>
            </c:spPr>
            <c:txPr>
              <a:bodyPr/>
              <a:lstStyle/>
              <a:p>
                <a:pPr algn="r">
                  <a:defRPr sz="12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Sheet1!$A$2:$A$6</c:f>
              <c:strCache>
                <c:ptCount val="5"/>
                <c:pt idx="0">
                  <c:v>Blackberry</c:v>
                </c:pt>
                <c:pt idx="1">
                  <c:v>Nokia</c:v>
                </c:pt>
                <c:pt idx="2">
                  <c:v>I-Phone</c:v>
                </c:pt>
                <c:pt idx="3">
                  <c:v>Samsung</c:v>
                </c:pt>
                <c:pt idx="4">
                  <c:v>LG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0.50600000000000001</c:v>
                </c:pt>
                <c:pt idx="1">
                  <c:v>0.3630000000000001</c:v>
                </c:pt>
                <c:pt idx="2">
                  <c:v>0.15900000000000003</c:v>
                </c:pt>
                <c:pt idx="3">
                  <c:v>8.2600000000000007E-2</c:v>
                </c:pt>
                <c:pt idx="4">
                  <c:v>2.5100000000000001E-2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00FF"/>
                </a:gs>
                <a:gs pos="50000">
                  <a:srgbClr val="FF00FF">
                    <a:gamma/>
                    <a:shade val="46275"/>
                    <a:invGamma/>
                  </a:srgbClr>
                </a:gs>
                <a:gs pos="100000">
                  <a:srgbClr val="FF00FF"/>
                </a:gs>
              </a:gsLst>
              <a:lin ang="5400000" scaled="1"/>
            </a:gradFill>
            <a:ln w="22542">
              <a:noFill/>
            </a:ln>
          </c:spPr>
          <c:dLbls>
            <c:numFmt formatCode="0%" sourceLinked="0"/>
            <c:spPr>
              <a:noFill/>
              <a:ln w="22542">
                <a:noFill/>
              </a:ln>
            </c:spPr>
            <c:txPr>
              <a:bodyPr/>
              <a:lstStyle/>
              <a:p>
                <a:pPr>
                  <a:defRPr sz="262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Blackberry</c:v>
                </c:pt>
                <c:pt idx="1">
                  <c:v>Nokia</c:v>
                </c:pt>
                <c:pt idx="2">
                  <c:v>I-Phone</c:v>
                </c:pt>
                <c:pt idx="3">
                  <c:v>Samsung</c:v>
                </c:pt>
                <c:pt idx="4">
                  <c:v>LG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hlink"/>
            </a:solidFill>
            <a:ln w="11272">
              <a:solidFill>
                <a:schemeClr val="tx1"/>
              </a:solidFill>
              <a:prstDash val="solid"/>
            </a:ln>
          </c:spPr>
          <c:cat>
            <c:strRef>
              <c:f>Sheet1!$A$2:$A$6</c:f>
              <c:strCache>
                <c:ptCount val="5"/>
                <c:pt idx="0">
                  <c:v>Blackberry</c:v>
                </c:pt>
                <c:pt idx="1">
                  <c:v>Nokia</c:v>
                </c:pt>
                <c:pt idx="2">
                  <c:v>I-Phone</c:v>
                </c:pt>
                <c:pt idx="3">
                  <c:v>Samsung</c:v>
                </c:pt>
                <c:pt idx="4">
                  <c:v>LG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overlap val="100"/>
        <c:axId val="165402880"/>
        <c:axId val="164684160"/>
      </c:barChart>
      <c:catAx>
        <c:axId val="165402880"/>
        <c:scaling>
          <c:orientation val="maxMin"/>
        </c:scaling>
        <c:axPos val="l"/>
        <c:numFmt formatCode="General" sourceLinked="1"/>
        <c:tickLblPos val="nextTo"/>
        <c:spPr>
          <a:ln w="28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4684160"/>
        <c:crosses val="autoZero"/>
        <c:auto val="1"/>
        <c:lblAlgn val="ctr"/>
        <c:lblOffset val="100"/>
        <c:tickLblSkip val="1"/>
        <c:tickMarkSkip val="1"/>
      </c:catAx>
      <c:valAx>
        <c:axId val="164684160"/>
        <c:scaling>
          <c:orientation val="minMax"/>
          <c:max val="0.8"/>
          <c:min val="0"/>
        </c:scaling>
        <c:axPos val="t"/>
        <c:numFmt formatCode="0%" sourceLinked="0"/>
        <c:tickLblPos val="nextTo"/>
        <c:spPr>
          <a:ln w="28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402880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667846808314415"/>
          <c:y val="8.1218274111675079E-2"/>
          <c:w val="0.59391844687056849"/>
          <c:h val="0.8527918781725910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Nokia</c:v>
                </c:pt>
              </c:strCache>
            </c:strRef>
          </c:tx>
          <c:spPr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2731">
              <a:noFill/>
            </a:ln>
          </c:spPr>
          <c:dLbls>
            <c:numFmt formatCode="0%" sourceLinked="0"/>
            <c:spPr>
              <a:noFill/>
              <a:ln w="22731">
                <a:noFill/>
              </a:ln>
            </c:spPr>
            <c:txPr>
              <a:bodyPr/>
              <a:lstStyle/>
              <a:p>
                <a:pPr>
                  <a:defRPr sz="136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Sheet1!$A$2:$A$11</c:f>
              <c:strCache>
                <c:ptCount val="10"/>
                <c:pt idx="0">
                  <c:v>Large Posters on boards at the side of the road or on buildings</c:v>
                </c:pt>
                <c:pt idx="1">
                  <c:v>Advertising Outside a Bus</c:v>
                </c:pt>
                <c:pt idx="2">
                  <c:v>Advertising Fixed on Moving Vechicles</c:v>
                </c:pt>
                <c:pt idx="3">
                  <c:v>Advertising Outside a Taxi</c:v>
                </c:pt>
                <c:pt idx="4">
                  <c:v>Advertising on Petrol Station</c:v>
                </c:pt>
                <c:pt idx="5">
                  <c:v>Advertising on the bridges on top of highways</c:v>
                </c:pt>
                <c:pt idx="6">
                  <c:v>Small Poster Sites on the Street (excluding Bus Stops)</c:v>
                </c:pt>
                <c:pt idx="7">
                  <c:v>Bus stop Shelter Advertising</c:v>
                </c:pt>
                <c:pt idx="8">
                  <c:v>Poster Advertising in Shopping Centres</c:v>
                </c:pt>
                <c:pt idx="9">
                  <c:v>Poster Advertising at Supermarkets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0.46900000000000008</c:v>
                </c:pt>
                <c:pt idx="1">
                  <c:v>0.3930000000000004</c:v>
                </c:pt>
                <c:pt idx="2">
                  <c:v>0.35700000000000026</c:v>
                </c:pt>
                <c:pt idx="3">
                  <c:v>0.35500000000000026</c:v>
                </c:pt>
                <c:pt idx="4">
                  <c:v>0.30200000000000032</c:v>
                </c:pt>
                <c:pt idx="5">
                  <c:v>0.28700000000000025</c:v>
                </c:pt>
                <c:pt idx="6">
                  <c:v>0.22600000000000001</c:v>
                </c:pt>
                <c:pt idx="7">
                  <c:v>0.19900000000000001</c:v>
                </c:pt>
                <c:pt idx="8">
                  <c:v>0.10900000000000007</c:v>
                </c:pt>
                <c:pt idx="9">
                  <c:v>0.10199999999999998</c:v>
                </c:pt>
              </c:numCache>
            </c:numRef>
          </c:val>
        </c:ser>
        <c:axId val="178080768"/>
        <c:axId val="178496256"/>
      </c:barChart>
      <c:catAx>
        <c:axId val="178080768"/>
        <c:scaling>
          <c:orientation val="maxMin"/>
        </c:scaling>
        <c:axPos val="l"/>
        <c:numFmt formatCode="General" sourceLinked="1"/>
        <c:tickLblPos val="nextTo"/>
        <c:spPr>
          <a:ln w="28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02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8496256"/>
        <c:crosses val="autoZero"/>
        <c:auto val="1"/>
        <c:lblAlgn val="ctr"/>
        <c:lblOffset val="100"/>
        <c:tickLblSkip val="1"/>
        <c:tickMarkSkip val="1"/>
      </c:catAx>
      <c:valAx>
        <c:axId val="178496256"/>
        <c:scaling>
          <c:orientation val="minMax"/>
          <c:max val="0.55000000000000004"/>
          <c:min val="0"/>
        </c:scaling>
        <c:axPos val="t"/>
        <c:numFmt formatCode="0%" sourceLinked="0"/>
        <c:tickLblPos val="nextTo"/>
        <c:spPr>
          <a:ln w="28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8080768"/>
        <c:crosses val="autoZero"/>
        <c:crossBetween val="between"/>
        <c:majorUnit val="0.1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7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'Base 1'!$B$5</c:f>
              <c:strCache>
                <c:ptCount val="1"/>
                <c:pt idx="0">
                  <c:v>Total Sample</c:v>
                </c:pt>
              </c:strCache>
            </c:strRef>
          </c:tx>
          <c:cat>
            <c:strRef>
              <c:f>'Base 1'!$A$6:$A$14</c:f>
              <c:strCache>
                <c:ptCount val="9"/>
                <c:pt idx="0">
                  <c:v>Al Madina</c:v>
                </c:pt>
                <c:pt idx="1">
                  <c:v>Spinneys</c:v>
                </c:pt>
                <c:pt idx="2">
                  <c:v>Al Safeer</c:v>
                </c:pt>
                <c:pt idx="3">
                  <c:v>Sharjah Co-Op.</c:v>
                </c:pt>
                <c:pt idx="4">
                  <c:v>Dubai Co-Op Society</c:v>
                </c:pt>
                <c:pt idx="5">
                  <c:v>Union Co-Op Society</c:v>
                </c:pt>
                <c:pt idx="6">
                  <c:v>Abu Dhabi Co-Op</c:v>
                </c:pt>
                <c:pt idx="7">
                  <c:v>Lulu</c:v>
                </c:pt>
                <c:pt idx="8">
                  <c:v>Carrefour</c:v>
                </c:pt>
              </c:strCache>
            </c:strRef>
          </c:cat>
          <c:val>
            <c:numRef>
              <c:f>'Base 1'!$B$6:$B$14</c:f>
              <c:numCache>
                <c:formatCode>0.00%</c:formatCode>
                <c:ptCount val="9"/>
                <c:pt idx="0">
                  <c:v>9.5382000000000008E-2</c:v>
                </c:pt>
                <c:pt idx="1">
                  <c:v>9.4251000000000015E-2</c:v>
                </c:pt>
                <c:pt idx="2" formatCode="0.0%">
                  <c:v>0.120397</c:v>
                </c:pt>
                <c:pt idx="3" formatCode="0.0%">
                  <c:v>0.111218</c:v>
                </c:pt>
                <c:pt idx="4" formatCode="0.0%">
                  <c:v>0.10839799999999998</c:v>
                </c:pt>
                <c:pt idx="5" formatCode="0.0%">
                  <c:v>0.15003300000000003</c:v>
                </c:pt>
                <c:pt idx="6" formatCode="0.0%">
                  <c:v>0.23455200000000001</c:v>
                </c:pt>
                <c:pt idx="7" formatCode="0.0%">
                  <c:v>0.4645530000000001</c:v>
                </c:pt>
                <c:pt idx="8" formatCode="0.0%">
                  <c:v>0.62760000000000016</c:v>
                </c:pt>
              </c:numCache>
            </c:numRef>
          </c:val>
        </c:ser>
        <c:ser>
          <c:idx val="1"/>
          <c:order val="1"/>
          <c:tx>
            <c:strRef>
              <c:f>'Base 1'!$C$5</c:f>
              <c:strCache>
                <c:ptCount val="1"/>
                <c:pt idx="0">
                  <c:v>Smart Phone</c:v>
                </c:pt>
              </c:strCache>
            </c:strRef>
          </c:tx>
          <c:cat>
            <c:strRef>
              <c:f>'Base 1'!$A$6:$A$14</c:f>
              <c:strCache>
                <c:ptCount val="9"/>
                <c:pt idx="0">
                  <c:v>Al Madina</c:v>
                </c:pt>
                <c:pt idx="1">
                  <c:v>Spinneys</c:v>
                </c:pt>
                <c:pt idx="2">
                  <c:v>Al Safeer</c:v>
                </c:pt>
                <c:pt idx="3">
                  <c:v>Sharjah Co-Op.</c:v>
                </c:pt>
                <c:pt idx="4">
                  <c:v>Dubai Co-Op Society</c:v>
                </c:pt>
                <c:pt idx="5">
                  <c:v>Union Co-Op Society</c:v>
                </c:pt>
                <c:pt idx="6">
                  <c:v>Abu Dhabi Co-Op</c:v>
                </c:pt>
                <c:pt idx="7">
                  <c:v>Lulu</c:v>
                </c:pt>
                <c:pt idx="8">
                  <c:v>Carrefour</c:v>
                </c:pt>
              </c:strCache>
            </c:strRef>
          </c:cat>
          <c:val>
            <c:numRef>
              <c:f>'Base 1'!$C$6:$C$14</c:f>
              <c:numCache>
                <c:formatCode>0.00%</c:formatCode>
                <c:ptCount val="9"/>
                <c:pt idx="0">
                  <c:v>8.634E-2</c:v>
                </c:pt>
                <c:pt idx="1">
                  <c:v>9.8142000000000021E-2</c:v>
                </c:pt>
                <c:pt idx="2" formatCode="0.0%">
                  <c:v>0.11571600000000001</c:v>
                </c:pt>
                <c:pt idx="3" formatCode="0.0%">
                  <c:v>0.12406399999999999</c:v>
                </c:pt>
                <c:pt idx="4" formatCode="0.0%">
                  <c:v>0.13489100000000001</c:v>
                </c:pt>
                <c:pt idx="5" formatCode="0.0%">
                  <c:v>0.15900400000000003</c:v>
                </c:pt>
                <c:pt idx="6" formatCode="0.0%">
                  <c:v>0.291246</c:v>
                </c:pt>
                <c:pt idx="7" formatCode="0.0%">
                  <c:v>0.44814699999999996</c:v>
                </c:pt>
                <c:pt idx="8" formatCode="0.0%">
                  <c:v>0.68219900000000011</c:v>
                </c:pt>
              </c:numCache>
            </c:numRef>
          </c:val>
        </c:ser>
        <c:axId val="124228352"/>
        <c:axId val="124229888"/>
      </c:barChart>
      <c:catAx>
        <c:axId val="124228352"/>
        <c:scaling>
          <c:orientation val="minMax"/>
        </c:scaling>
        <c:axPos val="l"/>
        <c:tickLblPos val="nextTo"/>
        <c:crossAx val="124229888"/>
        <c:crosses val="autoZero"/>
        <c:auto val="1"/>
        <c:lblAlgn val="ctr"/>
        <c:lblOffset val="100"/>
      </c:catAx>
      <c:valAx>
        <c:axId val="124229888"/>
        <c:scaling>
          <c:orientation val="minMax"/>
        </c:scaling>
        <c:axPos val="b"/>
        <c:majorGridlines/>
        <c:numFmt formatCode="0.00%" sourceLinked="1"/>
        <c:tickLblPos val="nextTo"/>
        <c:crossAx val="12422835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2957600827300917"/>
          <c:y val="8.1218274111675079E-2"/>
          <c:w val="0.73319544984488216"/>
          <c:h val="0.8527918781725910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Nokia</c:v>
                </c:pt>
              </c:strCache>
            </c:strRef>
          </c:tx>
          <c:spPr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2731">
              <a:noFill/>
            </a:ln>
          </c:spPr>
          <c:dLbls>
            <c:numFmt formatCode="0%" sourceLinked="0"/>
            <c:spPr>
              <a:noFill/>
              <a:ln w="22731">
                <a:noFill/>
              </a:ln>
            </c:spPr>
            <c:txPr>
              <a:bodyPr/>
              <a:lstStyle/>
              <a:p>
                <a:pPr>
                  <a:defRPr sz="120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Sheet1!$A$2:$A$11</c:f>
              <c:strCache>
                <c:ptCount val="10"/>
                <c:pt idx="0">
                  <c:v>Dubai Mall</c:v>
                </c:pt>
                <c:pt idx="1">
                  <c:v>Marina Mall - Abu Dhabi</c:v>
                </c:pt>
                <c:pt idx="2">
                  <c:v>Mall of the Emirates</c:v>
                </c:pt>
                <c:pt idx="3">
                  <c:v>Al Khalidiyah Mall</c:v>
                </c:pt>
                <c:pt idx="4">
                  <c:v>Deira City Center</c:v>
                </c:pt>
                <c:pt idx="5">
                  <c:v>Festival City Mall</c:v>
                </c:pt>
                <c:pt idx="6">
                  <c:v>Mirdiff City Center</c:v>
                </c:pt>
                <c:pt idx="7">
                  <c:v>Al Wahda Mall</c:v>
                </c:pt>
                <c:pt idx="8">
                  <c:v>Safeer Mall</c:v>
                </c:pt>
                <c:pt idx="9">
                  <c:v>Lamcy Plaza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0.21300000000000013</c:v>
                </c:pt>
                <c:pt idx="1">
                  <c:v>0.16200000000000001</c:v>
                </c:pt>
                <c:pt idx="2">
                  <c:v>0.15900000000000014</c:v>
                </c:pt>
                <c:pt idx="3">
                  <c:v>0.15800000000000014</c:v>
                </c:pt>
                <c:pt idx="4">
                  <c:v>0.14200000000000004</c:v>
                </c:pt>
                <c:pt idx="5">
                  <c:v>0.12300000000000007</c:v>
                </c:pt>
                <c:pt idx="6">
                  <c:v>0.115</c:v>
                </c:pt>
                <c:pt idx="7">
                  <c:v>0.10400000000000002</c:v>
                </c:pt>
                <c:pt idx="8">
                  <c:v>8.72E-2</c:v>
                </c:pt>
                <c:pt idx="9">
                  <c:v>8.0800000000000025E-2</c:v>
                </c:pt>
              </c:numCache>
            </c:numRef>
          </c:val>
        </c:ser>
        <c:axId val="178578176"/>
        <c:axId val="178579712"/>
      </c:barChart>
      <c:catAx>
        <c:axId val="178578176"/>
        <c:scaling>
          <c:orientation val="maxMin"/>
        </c:scaling>
        <c:axPos val="l"/>
        <c:numFmt formatCode="General" sourceLinked="1"/>
        <c:tickLblPos val="nextTo"/>
        <c:spPr>
          <a:ln w="28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20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8579712"/>
        <c:crosses val="autoZero"/>
        <c:auto val="1"/>
        <c:lblAlgn val="ctr"/>
        <c:lblOffset val="100"/>
        <c:tickLblSkip val="1"/>
        <c:tickMarkSkip val="1"/>
      </c:catAx>
      <c:valAx>
        <c:axId val="178579712"/>
        <c:scaling>
          <c:orientation val="minMax"/>
        </c:scaling>
        <c:axPos val="t"/>
        <c:numFmt formatCode="0%" sourceLinked="0"/>
        <c:tickLblPos val="nextTo"/>
        <c:spPr>
          <a:ln w="28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857817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7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511892450879033"/>
          <c:y val="8.1218274111675079E-2"/>
          <c:w val="0.80765253360910161"/>
          <c:h val="0.8527918781725910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Nokia</c:v>
                </c:pt>
              </c:strCache>
            </c:strRef>
          </c:tx>
          <c:spPr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2731">
              <a:noFill/>
            </a:ln>
          </c:spPr>
          <c:dLbls>
            <c:numFmt formatCode="0%" sourceLinked="0"/>
            <c:spPr>
              <a:noFill/>
              <a:ln w="22731">
                <a:noFill/>
              </a:ln>
            </c:spPr>
            <c:txPr>
              <a:bodyPr/>
              <a:lstStyle/>
              <a:p>
                <a:pPr>
                  <a:defRPr sz="120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Sheet1!$A$2:$A$11</c:f>
              <c:strCache>
                <c:ptCount val="10"/>
                <c:pt idx="0">
                  <c:v>Starbucks</c:v>
                </c:pt>
                <c:pt idx="1">
                  <c:v>Barista - coffee</c:v>
                </c:pt>
                <c:pt idx="2">
                  <c:v>Dunkin Donuts</c:v>
                </c:pt>
                <c:pt idx="3">
                  <c:v>Costa Caffee</c:v>
                </c:pt>
                <c:pt idx="4">
                  <c:v>Armani CafÃ©</c:v>
                </c:pt>
                <c:pt idx="5">
                  <c:v>Cinnabon</c:v>
                </c:pt>
                <c:pt idx="6">
                  <c:v>CafÃ© Nescafe</c:v>
                </c:pt>
                <c:pt idx="7">
                  <c:v>Cold Stone</c:v>
                </c:pt>
                <c:pt idx="8">
                  <c:v>Gloria Jeans</c:v>
                </c:pt>
                <c:pt idx="9">
                  <c:v>Krispe Kreme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0.111</c:v>
                </c:pt>
                <c:pt idx="1">
                  <c:v>6.6100000000000006E-2</c:v>
                </c:pt>
                <c:pt idx="2">
                  <c:v>5.1000000000000004E-2</c:v>
                </c:pt>
                <c:pt idx="3">
                  <c:v>4.8300000000000003E-2</c:v>
                </c:pt>
                <c:pt idx="4">
                  <c:v>4.65E-2</c:v>
                </c:pt>
                <c:pt idx="5">
                  <c:v>3.49E-2</c:v>
                </c:pt>
                <c:pt idx="6">
                  <c:v>3.1700000000000006E-2</c:v>
                </c:pt>
                <c:pt idx="7">
                  <c:v>2.6100000000000002E-2</c:v>
                </c:pt>
                <c:pt idx="8">
                  <c:v>2.5000000000000001E-2</c:v>
                </c:pt>
                <c:pt idx="9">
                  <c:v>2.3400000000000001E-2</c:v>
                </c:pt>
              </c:numCache>
            </c:numRef>
          </c:val>
        </c:ser>
        <c:axId val="179054464"/>
        <c:axId val="179056000"/>
      </c:barChart>
      <c:catAx>
        <c:axId val="179054464"/>
        <c:scaling>
          <c:orientation val="maxMin"/>
        </c:scaling>
        <c:axPos val="l"/>
        <c:numFmt formatCode="General" sourceLinked="1"/>
        <c:tickLblPos val="nextTo"/>
        <c:spPr>
          <a:ln w="28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20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056000"/>
        <c:crosses val="autoZero"/>
        <c:auto val="1"/>
        <c:lblAlgn val="ctr"/>
        <c:lblOffset val="100"/>
        <c:tickLblSkip val="1"/>
        <c:tickMarkSkip val="1"/>
      </c:catAx>
      <c:valAx>
        <c:axId val="179056000"/>
        <c:scaling>
          <c:orientation val="minMax"/>
        </c:scaling>
        <c:axPos val="t"/>
        <c:numFmt formatCode="0%" sourceLinked="0"/>
        <c:tickLblPos val="nextTo"/>
        <c:spPr>
          <a:ln w="28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054464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7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098241985522284"/>
          <c:y val="8.1218274111675079E-2"/>
          <c:w val="0.81178903826266802"/>
          <c:h val="0.8527918781725910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Nokia</c:v>
                </c:pt>
              </c:strCache>
            </c:strRef>
          </c:tx>
          <c:spPr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2731">
              <a:noFill/>
            </a:ln>
          </c:spPr>
          <c:dLbls>
            <c:numFmt formatCode="0%" sourceLinked="0"/>
            <c:spPr>
              <a:noFill/>
              <a:ln w="22731">
                <a:noFill/>
              </a:ln>
            </c:spPr>
            <c:txPr>
              <a:bodyPr/>
              <a:lstStyle/>
              <a:p>
                <a:pPr>
                  <a:defRPr sz="120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Sheet1!$A$2:$A$11</c:f>
              <c:strCache>
                <c:ptCount val="10"/>
                <c:pt idx="0">
                  <c:v>KFC</c:v>
                </c:pt>
                <c:pt idx="1">
                  <c:v>Pizza Hut</c:v>
                </c:pt>
                <c:pt idx="2">
                  <c:v>Mcdonalds</c:v>
                </c:pt>
                <c:pt idx="3">
                  <c:v>Burger King</c:v>
                </c:pt>
                <c:pt idx="4">
                  <c:v>Hardees</c:v>
                </c:pt>
                <c:pt idx="5">
                  <c:v>Subway</c:v>
                </c:pt>
                <c:pt idx="6">
                  <c:v>Tazaj</c:v>
                </c:pt>
                <c:pt idx="7">
                  <c:v>Dukkan Falafil</c:v>
                </c:pt>
                <c:pt idx="8">
                  <c:v>Dunkin Donuts</c:v>
                </c:pt>
                <c:pt idx="9">
                  <c:v>Just Falafel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0.6540000000000008</c:v>
                </c:pt>
                <c:pt idx="1">
                  <c:v>0.56599999999999995</c:v>
                </c:pt>
                <c:pt idx="2">
                  <c:v>0.501</c:v>
                </c:pt>
                <c:pt idx="3">
                  <c:v>0.43800000000000028</c:v>
                </c:pt>
                <c:pt idx="4">
                  <c:v>0.28700000000000025</c:v>
                </c:pt>
                <c:pt idx="5">
                  <c:v>0.22800000000000001</c:v>
                </c:pt>
                <c:pt idx="6">
                  <c:v>0.18300000000000013</c:v>
                </c:pt>
                <c:pt idx="7">
                  <c:v>0.14800000000000013</c:v>
                </c:pt>
                <c:pt idx="8">
                  <c:v>0.13700000000000001</c:v>
                </c:pt>
                <c:pt idx="9">
                  <c:v>0.13100000000000001</c:v>
                </c:pt>
              </c:numCache>
            </c:numRef>
          </c:val>
        </c:ser>
        <c:axId val="179170304"/>
        <c:axId val="179569408"/>
      </c:barChart>
      <c:catAx>
        <c:axId val="179170304"/>
        <c:scaling>
          <c:orientation val="maxMin"/>
        </c:scaling>
        <c:axPos val="l"/>
        <c:numFmt formatCode="General" sourceLinked="1"/>
        <c:tickLblPos val="nextTo"/>
        <c:spPr>
          <a:ln w="28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20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569408"/>
        <c:crosses val="autoZero"/>
        <c:auto val="1"/>
        <c:lblAlgn val="ctr"/>
        <c:lblOffset val="100"/>
        <c:tickLblSkip val="1"/>
        <c:tickMarkSkip val="1"/>
      </c:catAx>
      <c:valAx>
        <c:axId val="179569408"/>
        <c:scaling>
          <c:orientation val="minMax"/>
        </c:scaling>
        <c:axPos val="t"/>
        <c:numFmt formatCode="0%" sourceLinked="0"/>
        <c:tickLblPos val="nextTo"/>
        <c:spPr>
          <a:ln w="28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170304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7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Demographic!$A$7:$A$8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Demographic!$B$7:$B$8</c:f>
              <c:numCache>
                <c:formatCode>0.0%</c:formatCode>
                <c:ptCount val="2"/>
                <c:pt idx="0">
                  <c:v>0.54235699999999987</c:v>
                </c:pt>
                <c:pt idx="1">
                  <c:v>0.45764299999999997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47478896946080951"/>
          <c:y val="7.8449672706574325E-2"/>
          <c:w val="0.48828570111020225"/>
          <c:h val="0.8527918781725910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Nokia</c:v>
                </c:pt>
              </c:strCache>
            </c:strRef>
          </c:tx>
          <c:spPr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2731">
              <a:noFill/>
            </a:ln>
          </c:spPr>
          <c:dLbls>
            <c:numFmt formatCode="0%" sourceLinked="0"/>
            <c:spPr>
              <a:noFill/>
              <a:ln w="22731">
                <a:noFill/>
              </a:ln>
            </c:spPr>
            <c:txPr>
              <a:bodyPr/>
              <a:lstStyle/>
              <a:p>
                <a:pPr>
                  <a:defRPr sz="11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Sheet1!$A$2:$A$16</c:f>
              <c:strCache>
                <c:ptCount val="15"/>
                <c:pt idx="0">
                  <c:v>Dubai Shopping Festival</c:v>
                </c:pt>
                <c:pt idx="1">
                  <c:v>Dubai Summer Surprises</c:v>
                </c:pt>
                <c:pt idx="2">
                  <c:v>GITEX</c:v>
                </c:pt>
                <c:pt idx="3">
                  <c:v>Dubai Air Show</c:v>
                </c:pt>
                <c:pt idx="4">
                  <c:v>Trade Exhibition</c:v>
                </c:pt>
                <c:pt idx="5">
                  <c:v>F1 Abu Dhabi</c:v>
                </c:pt>
                <c:pt idx="6">
                  <c:v>Books &amp; Literature Festival</c:v>
                </c:pt>
                <c:pt idx="7">
                  <c:v>Ecological Convention</c:v>
                </c:pt>
                <c:pt idx="8">
                  <c:v>Religious Festival</c:v>
                </c:pt>
                <c:pt idx="9">
                  <c:v>Community &amp; Cultural Celebrations</c:v>
                </c:pt>
                <c:pt idx="10">
                  <c:v>Car Show</c:v>
                </c:pt>
                <c:pt idx="11">
                  <c:v>Food Festival</c:v>
                </c:pt>
                <c:pt idx="12">
                  <c:v>Index Home Furniture and Improvement Exhibition</c:v>
                </c:pt>
                <c:pt idx="13">
                  <c:v>Music Festival &amp; Concert</c:v>
                </c:pt>
                <c:pt idx="14">
                  <c:v>Bride Show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0.63300000000000056</c:v>
                </c:pt>
                <c:pt idx="1">
                  <c:v>0.44800000000000001</c:v>
                </c:pt>
                <c:pt idx="2">
                  <c:v>0.24800000000000014</c:v>
                </c:pt>
                <c:pt idx="3">
                  <c:v>0.17400000000000004</c:v>
                </c:pt>
                <c:pt idx="4">
                  <c:v>0.15700000000000014</c:v>
                </c:pt>
                <c:pt idx="5">
                  <c:v>0.14700000000000013</c:v>
                </c:pt>
                <c:pt idx="6">
                  <c:v>9.5700000000000063E-2</c:v>
                </c:pt>
                <c:pt idx="7">
                  <c:v>9.0600000000000028E-2</c:v>
                </c:pt>
                <c:pt idx="8">
                  <c:v>7.6200000000000004E-2</c:v>
                </c:pt>
                <c:pt idx="9">
                  <c:v>6.2100000000000023E-2</c:v>
                </c:pt>
                <c:pt idx="10">
                  <c:v>6.1400000000000003E-2</c:v>
                </c:pt>
                <c:pt idx="11">
                  <c:v>5.8400000000000014E-2</c:v>
                </c:pt>
                <c:pt idx="12">
                  <c:v>5.2500000000000012E-2</c:v>
                </c:pt>
                <c:pt idx="13">
                  <c:v>4.9500000000000023E-2</c:v>
                </c:pt>
                <c:pt idx="14">
                  <c:v>4.9300000000000038E-2</c:v>
                </c:pt>
              </c:numCache>
            </c:numRef>
          </c:val>
        </c:ser>
        <c:axId val="182026624"/>
        <c:axId val="182028160"/>
      </c:barChart>
      <c:catAx>
        <c:axId val="182026624"/>
        <c:scaling>
          <c:orientation val="maxMin"/>
        </c:scaling>
        <c:axPos val="l"/>
        <c:numFmt formatCode="General" sourceLinked="1"/>
        <c:tickLblPos val="nextTo"/>
        <c:spPr>
          <a:ln w="28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20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2028160"/>
        <c:crosses val="autoZero"/>
        <c:auto val="1"/>
        <c:lblAlgn val="ctr"/>
        <c:lblOffset val="100"/>
        <c:tickLblSkip val="1"/>
        <c:tickMarkSkip val="1"/>
      </c:catAx>
      <c:valAx>
        <c:axId val="182028160"/>
        <c:scaling>
          <c:orientation val="minMax"/>
        </c:scaling>
        <c:axPos val="t"/>
        <c:numFmt formatCode="0%" sourceLinked="0"/>
        <c:tickLblPos val="nextTo"/>
        <c:spPr>
          <a:ln w="28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2026624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7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0"/>
  <c:chart>
    <c:title>
      <c:tx>
        <c:rich>
          <a:bodyPr/>
          <a:lstStyle/>
          <a:p>
            <a:pPr>
              <a:defRPr/>
            </a:pPr>
            <a:r>
              <a:rPr lang="en-US"/>
              <a:t>Demographics</a:t>
            </a:r>
          </a:p>
        </c:rich>
      </c:tx>
    </c:title>
    <c:plotArea>
      <c:layout/>
      <c:doughnut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'Base 1'!$A$7:$A$9</c:f>
              <c:strCache>
                <c:ptCount val="3"/>
                <c:pt idx="0">
                  <c:v>Locals 15-29</c:v>
                </c:pt>
                <c:pt idx="1">
                  <c:v>Non Arab Expats 15-29</c:v>
                </c:pt>
                <c:pt idx="2">
                  <c:v>Rest</c:v>
                </c:pt>
              </c:strCache>
            </c:strRef>
          </c:cat>
          <c:val>
            <c:numRef>
              <c:f>'Base 1'!$B$7:$B$9</c:f>
              <c:numCache>
                <c:formatCode>0.0%</c:formatCode>
                <c:ptCount val="3"/>
                <c:pt idx="0">
                  <c:v>0.11600600000000005</c:v>
                </c:pt>
                <c:pt idx="1">
                  <c:v>0.17852799999999999</c:v>
                </c:pt>
                <c:pt idx="2">
                  <c:v>0.7050000000000004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Employment Category</a:t>
            </a:r>
          </a:p>
        </c:rich>
      </c:tx>
      <c:layout>
        <c:manualLayout>
          <c:xMode val="edge"/>
          <c:yMode val="edge"/>
          <c:x val="0.21800699912510949"/>
          <c:y val="5.0925925925925923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'Base 1'!$B$5</c:f>
              <c:strCache>
                <c:ptCount val="1"/>
                <c:pt idx="0">
                  <c:v>Total Sample</c:v>
                </c:pt>
              </c:strCache>
            </c:strRef>
          </c:tx>
          <c:cat>
            <c:strRef>
              <c:f>'Base 1'!$A$6:$A$10</c:f>
              <c:strCache>
                <c:ptCount val="5"/>
                <c:pt idx="0">
                  <c:v>Working in government sector</c:v>
                </c:pt>
                <c:pt idx="1">
                  <c:v>Working in private sector</c:v>
                </c:pt>
                <c:pt idx="2">
                  <c:v>Working in semi-private sector</c:v>
                </c:pt>
                <c:pt idx="3">
                  <c:v>Self-employed</c:v>
                </c:pt>
                <c:pt idx="4">
                  <c:v>Not doing any paid job</c:v>
                </c:pt>
              </c:strCache>
            </c:strRef>
          </c:cat>
          <c:val>
            <c:numRef>
              <c:f>'Base 1'!$B$6:$B$10</c:f>
              <c:numCache>
                <c:formatCode>0.0%</c:formatCode>
                <c:ptCount val="5"/>
                <c:pt idx="0">
                  <c:v>0.15486600000000011</c:v>
                </c:pt>
                <c:pt idx="1">
                  <c:v>0.41165000000000002</c:v>
                </c:pt>
                <c:pt idx="2" formatCode="0.00%">
                  <c:v>3.0630000000000018E-2</c:v>
                </c:pt>
                <c:pt idx="3">
                  <c:v>0.104398</c:v>
                </c:pt>
                <c:pt idx="4">
                  <c:v>0.29845600000000022</c:v>
                </c:pt>
              </c:numCache>
            </c:numRef>
          </c:val>
        </c:ser>
        <c:ser>
          <c:idx val="1"/>
          <c:order val="1"/>
          <c:tx>
            <c:strRef>
              <c:f>'Base 1'!$C$5</c:f>
              <c:strCache>
                <c:ptCount val="1"/>
                <c:pt idx="0">
                  <c:v>Locals 15-29</c:v>
                </c:pt>
              </c:strCache>
            </c:strRef>
          </c:tx>
          <c:cat>
            <c:strRef>
              <c:f>'Base 1'!$A$6:$A$10</c:f>
              <c:strCache>
                <c:ptCount val="5"/>
                <c:pt idx="0">
                  <c:v>Working in government sector</c:v>
                </c:pt>
                <c:pt idx="1">
                  <c:v>Working in private sector</c:v>
                </c:pt>
                <c:pt idx="2">
                  <c:v>Working in semi-private sector</c:v>
                </c:pt>
                <c:pt idx="3">
                  <c:v>Self-employed</c:v>
                </c:pt>
                <c:pt idx="4">
                  <c:v>Not doing any paid job</c:v>
                </c:pt>
              </c:strCache>
            </c:strRef>
          </c:cat>
          <c:val>
            <c:numRef>
              <c:f>'Base 1'!$C$6:$C$10</c:f>
              <c:numCache>
                <c:formatCode>0.00%</c:formatCode>
                <c:ptCount val="5"/>
                <c:pt idx="0" formatCode="0.0%">
                  <c:v>0.26298500000000002</c:v>
                </c:pt>
                <c:pt idx="1">
                  <c:v>9.6278000000000002E-2</c:v>
                </c:pt>
                <c:pt idx="2">
                  <c:v>9.6550000000000091E-3</c:v>
                </c:pt>
                <c:pt idx="3" formatCode="0.0%">
                  <c:v>0.11524100000000002</c:v>
                </c:pt>
                <c:pt idx="4" formatCode="0.0%">
                  <c:v>0.51584099999999999</c:v>
                </c:pt>
              </c:numCache>
            </c:numRef>
          </c:val>
        </c:ser>
        <c:dLbls>
          <c:showVal val="1"/>
        </c:dLbls>
        <c:overlap val="-25"/>
        <c:axId val="124390016"/>
        <c:axId val="124400000"/>
      </c:barChart>
      <c:catAx>
        <c:axId val="124390016"/>
        <c:scaling>
          <c:orientation val="minMax"/>
        </c:scaling>
        <c:axPos val="l"/>
        <c:majorTickMark val="none"/>
        <c:tickLblPos val="nextTo"/>
        <c:crossAx val="124400000"/>
        <c:crosses val="autoZero"/>
        <c:auto val="1"/>
        <c:lblAlgn val="ctr"/>
        <c:lblOffset val="100"/>
      </c:catAx>
      <c:valAx>
        <c:axId val="124400000"/>
        <c:scaling>
          <c:orientation val="minMax"/>
        </c:scaling>
        <c:delete val="1"/>
        <c:axPos val="b"/>
        <c:numFmt formatCode="0.0%" sourceLinked="1"/>
        <c:tickLblPos val="none"/>
        <c:crossAx val="124390016"/>
        <c:crosses val="autoZero"/>
        <c:crossBetween val="between"/>
        <c:majorUnit val="0.2"/>
      </c:valAx>
    </c:plotArea>
    <c:legend>
      <c:legendPos val="t"/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plotArea>
      <c:layout/>
      <c:bubbleChart>
        <c:ser>
          <c:idx val="0"/>
          <c:order val="0"/>
          <c:dPt>
            <c:idx val="0"/>
            <c:bubble3D val="1"/>
            <c:spPr>
              <a:solidFill>
                <a:srgbClr val="E32979"/>
              </a:solidFill>
            </c:spPr>
          </c:dPt>
          <c:dPt>
            <c:idx val="1"/>
            <c:bubble3D val="1"/>
            <c:spPr>
              <a:solidFill>
                <a:srgbClr val="00B050"/>
              </a:solidFill>
            </c:spPr>
          </c:dPt>
          <c:dPt>
            <c:idx val="2"/>
            <c:bubble3D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1"/>
            <c:spPr>
              <a:solidFill>
                <a:schemeClr val="tx2">
                  <a:lumMod val="75000"/>
                </a:schemeClr>
              </a:solidFill>
            </c:spPr>
          </c:dPt>
          <c:dPt>
            <c:idx val="4"/>
            <c:bubble3D val="1"/>
            <c:spPr>
              <a:solidFill>
                <a:schemeClr val="accent1"/>
              </a:solidFill>
            </c:spPr>
          </c:dPt>
          <c:dPt>
            <c:idx val="5"/>
            <c:bubble3D val="1"/>
            <c:spPr>
              <a:solidFill>
                <a:srgbClr val="FFFF00"/>
              </a:solidFill>
            </c:spPr>
          </c:dPt>
          <c:dPt>
            <c:idx val="6"/>
            <c:bubble3D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8.7744396757272553E-2"/>
                  <c:y val="0.1507936507936507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Restaurants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4.005722460658083E-2"/>
                  <c:y val="7.14285714285714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Listening</a:t>
                    </a:r>
                    <a:r>
                      <a:rPr lang="en-US" baseline="0"/>
                      <a:t> to music in portable  device (not car)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5.3409632808774483E-2"/>
                  <c:y val="0.1071428571428571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Movies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8.3929422985217217E-2"/>
                  <c:y val="4.76190476190476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Fast</a:t>
                    </a:r>
                    <a:r>
                      <a:rPr lang="en-US" baseline="0"/>
                      <a:t> Food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7.8206962327134019E-2"/>
                  <c:y val="-7.93650793650793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Take</a:t>
                    </a:r>
                    <a:r>
                      <a:rPr lang="en-US" baseline="0"/>
                      <a:t> part in Sports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-4.9594659036719134E-2"/>
                  <c:y val="-5.95238095238095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Going</a:t>
                    </a:r>
                    <a:r>
                      <a:rPr lang="en-US" baseline="0"/>
                      <a:t> out with friends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Games</a:t>
                    </a:r>
                  </a:p>
                </c:rich>
              </c:tx>
              <c:showVal val="1"/>
            </c:dLbl>
            <c:showVal val="1"/>
          </c:dLbls>
          <c:xVal>
            <c:numRef>
              <c:f>'Base 1'!$B$6:$B$12</c:f>
              <c:numCache>
                <c:formatCode>0.0%</c:formatCode>
                <c:ptCount val="7"/>
                <c:pt idx="0">
                  <c:v>0.72014000000000045</c:v>
                </c:pt>
                <c:pt idx="1">
                  <c:v>0.57348699999999941</c:v>
                </c:pt>
                <c:pt idx="2">
                  <c:v>0.51385800000000004</c:v>
                </c:pt>
                <c:pt idx="3">
                  <c:v>0.75634000000000046</c:v>
                </c:pt>
                <c:pt idx="4">
                  <c:v>0.38312400000000035</c:v>
                </c:pt>
                <c:pt idx="5">
                  <c:v>0.79461800000000005</c:v>
                </c:pt>
                <c:pt idx="6">
                  <c:v>0.61358500000000005</c:v>
                </c:pt>
              </c:numCache>
            </c:numRef>
          </c:xVal>
          <c:yVal>
            <c:numRef>
              <c:f>'Base 1'!$C$6:$C$12</c:f>
              <c:numCache>
                <c:formatCode>General</c:formatCode>
                <c:ptCount val="7"/>
                <c:pt idx="0">
                  <c:v>108</c:v>
                </c:pt>
                <c:pt idx="1">
                  <c:v>148</c:v>
                </c:pt>
                <c:pt idx="2">
                  <c:v>151</c:v>
                </c:pt>
                <c:pt idx="3">
                  <c:v>119</c:v>
                </c:pt>
                <c:pt idx="4">
                  <c:v>168</c:v>
                </c:pt>
                <c:pt idx="5">
                  <c:v>119</c:v>
                </c:pt>
                <c:pt idx="6">
                  <c:v>183</c:v>
                </c:pt>
              </c:numCache>
            </c:numRef>
          </c:yVal>
          <c:bubbleSize>
            <c:numRef>
              <c:f>'Base 1'!$D$18:$D$24</c:f>
              <c:numCache>
                <c:formatCode>General</c:formatCode>
                <c:ptCount val="7"/>
                <c:pt idx="0">
                  <c:v>344</c:v>
                </c:pt>
                <c:pt idx="1">
                  <c:v>273</c:v>
                </c:pt>
                <c:pt idx="2">
                  <c:v>237</c:v>
                </c:pt>
                <c:pt idx="3">
                  <c:v>361</c:v>
                </c:pt>
                <c:pt idx="4">
                  <c:v>174</c:v>
                </c:pt>
                <c:pt idx="5">
                  <c:v>376</c:v>
                </c:pt>
                <c:pt idx="6">
                  <c:v>291</c:v>
                </c:pt>
              </c:numCache>
            </c:numRef>
          </c:bubbleSize>
          <c:bubble3D val="1"/>
        </c:ser>
        <c:bubbleScale val="100"/>
        <c:axId val="124448768"/>
        <c:axId val="124450304"/>
      </c:bubbleChart>
      <c:valAx>
        <c:axId val="124448768"/>
        <c:scaling>
          <c:orientation val="minMax"/>
          <c:max val="0.9"/>
          <c:min val="0.30000000000000032"/>
        </c:scaling>
        <c:axPos val="b"/>
        <c:numFmt formatCode="0.0%" sourceLinked="1"/>
        <c:tickLblPos val="nextTo"/>
        <c:crossAx val="124450304"/>
        <c:crosses val="autoZero"/>
        <c:crossBetween val="midCat"/>
        <c:majorUnit val="0.1"/>
      </c:valAx>
      <c:valAx>
        <c:axId val="124450304"/>
        <c:scaling>
          <c:orientation val="minMax"/>
        </c:scaling>
        <c:axPos val="l"/>
        <c:majorGridlines/>
        <c:numFmt formatCode="General" sourceLinked="1"/>
        <c:tickLblPos val="nextTo"/>
        <c:crossAx val="124448768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Demographic!$A$10:$A$12</c:f>
              <c:strCache>
                <c:ptCount val="3"/>
                <c:pt idx="0">
                  <c:v>15-24 years old</c:v>
                </c:pt>
                <c:pt idx="1">
                  <c:v>25-44 years old</c:v>
                </c:pt>
                <c:pt idx="2">
                  <c:v>45+ years old</c:v>
                </c:pt>
              </c:strCache>
            </c:strRef>
          </c:cat>
          <c:val>
            <c:numRef>
              <c:f>Demographic!$B$10:$B$12</c:f>
              <c:numCache>
                <c:formatCode>0.0%</c:formatCode>
                <c:ptCount val="3"/>
                <c:pt idx="0">
                  <c:v>0.2553780000000001</c:v>
                </c:pt>
                <c:pt idx="1">
                  <c:v>0.62960600000000011</c:v>
                </c:pt>
                <c:pt idx="2">
                  <c:v>0.11501599999999998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Demographic!$A$14:$A$16</c:f>
              <c:strCache>
                <c:ptCount val="3"/>
                <c:pt idx="0">
                  <c:v>UAE Nationals</c:v>
                </c:pt>
                <c:pt idx="1">
                  <c:v>Arab Expats</c:v>
                </c:pt>
                <c:pt idx="2">
                  <c:v>NonArab Expats</c:v>
                </c:pt>
              </c:strCache>
            </c:strRef>
          </c:cat>
          <c:val>
            <c:numRef>
              <c:f>Demographic!$B$14:$B$16</c:f>
              <c:numCache>
                <c:formatCode>0.0%</c:formatCode>
                <c:ptCount val="3"/>
                <c:pt idx="0">
                  <c:v>0.29641200000000006</c:v>
                </c:pt>
                <c:pt idx="1">
                  <c:v>0.380297</c:v>
                </c:pt>
                <c:pt idx="2">
                  <c:v>0.323291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Demographic!$A$18:$A$25</c:f>
              <c:strCache>
                <c:ptCount val="8"/>
                <c:pt idx="0">
                  <c:v>Abu Dhabi</c:v>
                </c:pt>
                <c:pt idx="1">
                  <c:v>Dubai</c:v>
                </c:pt>
                <c:pt idx="2">
                  <c:v>Sharjah</c:v>
                </c:pt>
                <c:pt idx="3">
                  <c:v>AL Ain</c:v>
                </c:pt>
                <c:pt idx="4">
                  <c:v>Ajman</c:v>
                </c:pt>
                <c:pt idx="5">
                  <c:v>Ras Al Khaimah</c:v>
                </c:pt>
                <c:pt idx="6">
                  <c:v>Fujerah</c:v>
                </c:pt>
                <c:pt idx="7">
                  <c:v>Umm Al Quwain</c:v>
                </c:pt>
              </c:strCache>
            </c:strRef>
          </c:cat>
          <c:val>
            <c:numRef>
              <c:f>Demographic!$B$18:$B$25</c:f>
              <c:numCache>
                <c:formatCode>0.0%</c:formatCode>
                <c:ptCount val="8"/>
                <c:pt idx="0">
                  <c:v>0.36096000000000006</c:v>
                </c:pt>
                <c:pt idx="1">
                  <c:v>0.29633200000000004</c:v>
                </c:pt>
                <c:pt idx="2">
                  <c:v>0.16364300000000001</c:v>
                </c:pt>
                <c:pt idx="3" formatCode="0.00%">
                  <c:v>6.6319000000000003E-2</c:v>
                </c:pt>
                <c:pt idx="4" formatCode="0.00%">
                  <c:v>5.6767000000000012E-2</c:v>
                </c:pt>
                <c:pt idx="5" formatCode="0.00%">
                  <c:v>3.6494000000000006E-2</c:v>
                </c:pt>
                <c:pt idx="6" formatCode="0.00%">
                  <c:v>8.5810000000000001E-3</c:v>
                </c:pt>
                <c:pt idx="7" formatCode="0.00%">
                  <c:v>1.0904000000000002E-2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Demographic!$A$32:$A$37</c:f>
              <c:strCache>
                <c:ptCount val="6"/>
                <c:pt idx="0">
                  <c:v>Upto 3000Dhs</c:v>
                </c:pt>
                <c:pt idx="1">
                  <c:v>3001-5000Dhs</c:v>
                </c:pt>
                <c:pt idx="2">
                  <c:v>5001-7000Dhs</c:v>
                </c:pt>
                <c:pt idx="3">
                  <c:v>7001-10,000Dhs</c:v>
                </c:pt>
                <c:pt idx="4">
                  <c:v>10001-20,000Dhs</c:v>
                </c:pt>
                <c:pt idx="5">
                  <c:v>20,001+ Dhs</c:v>
                </c:pt>
              </c:strCache>
            </c:strRef>
          </c:cat>
          <c:val>
            <c:numRef>
              <c:f>Demographic!$B$32:$B$37</c:f>
              <c:numCache>
                <c:formatCode>0.00%</c:formatCode>
                <c:ptCount val="6"/>
                <c:pt idx="0">
                  <c:v>2.1740000000000002E-2</c:v>
                </c:pt>
                <c:pt idx="1">
                  <c:v>5.376100000000001E-2</c:v>
                </c:pt>
                <c:pt idx="2">
                  <c:v>7.002700000000002E-2</c:v>
                </c:pt>
                <c:pt idx="3" formatCode="0.0%">
                  <c:v>0.18432299999999999</c:v>
                </c:pt>
                <c:pt idx="4" formatCode="0.0%">
                  <c:v>0.28005100000000011</c:v>
                </c:pt>
                <c:pt idx="5" formatCode="0.0%">
                  <c:v>0.25051800000000002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25"/>
      <c:hPercent val="50"/>
      <c:rotY val="320"/>
      <c:perspective val="0"/>
    </c:view3D>
    <c:plotArea>
      <c:layout>
        <c:manualLayout>
          <c:layoutTarget val="inner"/>
          <c:xMode val="edge"/>
          <c:yMode val="edge"/>
          <c:x val="0.10184000856186268"/>
          <c:y val="0.23482713982019268"/>
          <c:w val="0.7106652587117217"/>
          <c:h val="0.5549915397631147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All population</c:v>
                </c:pt>
              </c:strCache>
            </c:strRef>
          </c:tx>
          <c:spPr>
            <a:solidFill>
              <a:schemeClr val="accent1"/>
            </a:solidFill>
            <a:ln w="12313">
              <a:noFill/>
            </a:ln>
          </c:spPr>
          <c:explosion val="11"/>
          <c:dPt>
            <c:idx val="0"/>
            <c:spPr>
              <a:gradFill rotWithShape="0">
                <a:gsLst>
                  <a:gs pos="0">
                    <a:srgbClr val="969696"/>
                  </a:gs>
                  <a:gs pos="50000">
                    <a:srgbClr val="969696">
                      <a:gamma/>
                      <a:shade val="76078"/>
                      <a:invGamma/>
                    </a:srgbClr>
                  </a:gs>
                  <a:gs pos="100000">
                    <a:srgbClr val="969696"/>
                  </a:gs>
                </a:gsLst>
                <a:lin ang="5400000" scaled="1"/>
              </a:gradFill>
              <a:ln w="12313">
                <a:noFill/>
              </a:ln>
            </c:spPr>
          </c:dPt>
          <c:dPt>
            <c:idx val="1"/>
            <c:spPr>
              <a:gradFill rotWithShape="0">
                <a:gsLst>
                  <a:gs pos="0">
                    <a:srgbClr val="666699"/>
                  </a:gs>
                  <a:gs pos="50000">
                    <a:srgbClr val="666699">
                      <a:gamma/>
                      <a:shade val="76078"/>
                      <a:invGamma/>
                    </a:srgbClr>
                  </a:gs>
                  <a:gs pos="100000">
                    <a:srgbClr val="666699"/>
                  </a:gs>
                </a:gsLst>
                <a:lin ang="5400000" scaled="1"/>
              </a:gradFill>
              <a:ln w="12313">
                <a:noFill/>
              </a:ln>
            </c:spPr>
          </c:dPt>
          <c:dLbls>
            <c:dLbl>
              <c:idx val="0"/>
              <c:layout>
                <c:manualLayout>
                  <c:x val="7.0340505286009325E-2"/>
                  <c:y val="3.0308750568271082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3.9107620397235135E-3"/>
                  <c:y val="-4.3866699920428819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12313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0.99</c:v>
                </c:pt>
                <c:pt idx="1">
                  <c:v>1.0300000000000005E-2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43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25"/>
      <c:hPercent val="50"/>
      <c:rotY val="320"/>
      <c:perspective val="0"/>
    </c:view3D>
    <c:plotArea>
      <c:layout>
        <c:manualLayout>
          <c:layoutTarget val="inner"/>
          <c:xMode val="edge"/>
          <c:yMode val="edge"/>
          <c:x val="9.5137420718816423E-2"/>
          <c:y val="0.23181049069373943"/>
          <c:w val="0.71035940803382835"/>
          <c:h val="0.5549915397631147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All population</c:v>
                </c:pt>
              </c:strCache>
            </c:strRef>
          </c:tx>
          <c:spPr>
            <a:solidFill>
              <a:schemeClr val="accent1"/>
            </a:solidFill>
            <a:ln w="11901">
              <a:noFill/>
            </a:ln>
          </c:spPr>
          <c:explosion val="11"/>
          <c:dPt>
            <c:idx val="0"/>
            <c:spPr>
              <a:gradFill rotWithShape="0">
                <a:gsLst>
                  <a:gs pos="0">
                    <a:srgbClr val="969696"/>
                  </a:gs>
                  <a:gs pos="50000">
                    <a:srgbClr val="969696">
                      <a:gamma/>
                      <a:shade val="76078"/>
                      <a:invGamma/>
                    </a:srgbClr>
                  </a:gs>
                  <a:gs pos="100000">
                    <a:srgbClr val="969696"/>
                  </a:gs>
                </a:gsLst>
                <a:lin ang="5400000" scaled="1"/>
              </a:gradFill>
              <a:ln w="11901">
                <a:noFill/>
              </a:ln>
            </c:spPr>
          </c:dPt>
          <c:dPt>
            <c:idx val="1"/>
            <c:spPr>
              <a:gradFill rotWithShape="0">
                <a:gsLst>
                  <a:gs pos="0">
                    <a:srgbClr val="666699"/>
                  </a:gs>
                  <a:gs pos="50000">
                    <a:srgbClr val="666699">
                      <a:gamma/>
                      <a:shade val="76078"/>
                      <a:invGamma/>
                    </a:srgbClr>
                  </a:gs>
                  <a:gs pos="100000">
                    <a:srgbClr val="666699"/>
                  </a:gs>
                </a:gsLst>
                <a:lin ang="5400000" scaled="1"/>
              </a:gradFill>
              <a:ln w="11901">
                <a:noFill/>
              </a:ln>
            </c:spPr>
          </c:dPt>
          <c:dLbls>
            <c:dLbl>
              <c:idx val="0"/>
              <c:layout>
                <c:manualLayout>
                  <c:x val="-1.3380905511811061E-2"/>
                  <c:y val="-5.1465422025866778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4.5389013873265854E-2"/>
                  <c:y val="4.2017553235709812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11901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0.56499999999999995</c:v>
                </c:pt>
                <c:pt idx="1">
                  <c:v>0.441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42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582213029989658"/>
          <c:y val="8.2910321489001695E-2"/>
          <c:w val="0.80077687360780392"/>
          <c:h val="0.64855987784381774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All users</c:v>
                </c:pt>
              </c:strCache>
            </c:strRef>
          </c:tx>
          <c:spPr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22535">
              <a:noFill/>
            </a:ln>
          </c:spPr>
          <c:dLbls>
            <c:dLbl>
              <c:idx val="0"/>
              <c:layout>
                <c:manualLayout>
                  <c:x val="0.41300528995019581"/>
                  <c:y val="5.4193147543250501E-3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.174308966374113"/>
                  <c:y val="-1.2670248579134582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3.1856152252568201E-2"/>
                  <c:y val="1.4712396810366349E-3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Mode val="edge"/>
                  <c:yMode val="edge"/>
                  <c:x val="0.4012409513960703"/>
                  <c:y val="0.18104906937394249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Mode val="edge"/>
                  <c:yMode val="edge"/>
                  <c:x val="0.37125129265770435"/>
                  <c:y val="0.22504230118443375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Mode val="edge"/>
                  <c:yMode val="edge"/>
                  <c:x val="0.36194415718717682"/>
                  <c:y val="0.26565143824027071"/>
                </c:manualLayout>
              </c:layout>
              <c:dLblPos val="ctr"/>
              <c:showVal val="1"/>
            </c:dLbl>
            <c:dLbl>
              <c:idx val="6"/>
              <c:layout>
                <c:manualLayout>
                  <c:xMode val="edge"/>
                  <c:yMode val="edge"/>
                  <c:x val="0.25749741468459153"/>
                  <c:y val="0.30456852791878264"/>
                </c:manualLayout>
              </c:layout>
              <c:dLblPos val="ctr"/>
              <c:showVal val="1"/>
            </c:dLbl>
            <c:dLbl>
              <c:idx val="7"/>
              <c:layout>
                <c:manualLayout>
                  <c:xMode val="edge"/>
                  <c:yMode val="edge"/>
                  <c:x val="0.25749741468459153"/>
                  <c:y val="0.35194585448392529"/>
                </c:manualLayout>
              </c:layout>
              <c:dLblPos val="ctr"/>
              <c:showVal val="1"/>
            </c:dLbl>
            <c:dLbl>
              <c:idx val="8"/>
              <c:layout>
                <c:manualLayout>
                  <c:xMode val="edge"/>
                  <c:yMode val="edge"/>
                  <c:x val="0.15925542916235827"/>
                  <c:y val="0.39424703891708968"/>
                </c:manualLayout>
              </c:layout>
              <c:dLblPos val="ctr"/>
              <c:showVal val="1"/>
            </c:dLbl>
            <c:dLbl>
              <c:idx val="9"/>
              <c:layout>
                <c:manualLayout>
                  <c:xMode val="edge"/>
                  <c:yMode val="edge"/>
                  <c:x val="0.13650465356773556"/>
                  <c:y val="0.43824027072758037"/>
                </c:manualLayout>
              </c:layout>
              <c:dLblPos val="ctr"/>
              <c:showVal val="1"/>
            </c:dLbl>
            <c:dLbl>
              <c:idx val="10"/>
              <c:layout>
                <c:manualLayout>
                  <c:xMode val="edge"/>
                  <c:yMode val="edge"/>
                  <c:x val="0.11582213029989658"/>
                  <c:y val="0.47546531302876482"/>
                </c:manualLayout>
              </c:layout>
              <c:dLblPos val="ctr"/>
              <c:showVal val="1"/>
            </c:dLbl>
            <c:dLbl>
              <c:idx val="11"/>
              <c:layout>
                <c:manualLayout>
                  <c:xMode val="edge"/>
                  <c:yMode val="edge"/>
                  <c:x val="0.11582213029989658"/>
                  <c:y val="0.52115059221658333"/>
                </c:manualLayout>
              </c:layout>
              <c:dLblPos val="ctr"/>
              <c:showVal val="1"/>
            </c:dLbl>
            <c:dLbl>
              <c:idx val="12"/>
              <c:layout>
                <c:manualLayout>
                  <c:xMode val="edge"/>
                  <c:yMode val="edge"/>
                  <c:x val="0.10858324715615335"/>
                  <c:y val="0.56175972927241968"/>
                </c:manualLayout>
              </c:layout>
              <c:dLblPos val="ctr"/>
              <c:showVal val="1"/>
            </c:dLbl>
            <c:dLbl>
              <c:idx val="13"/>
              <c:layout>
                <c:manualLayout>
                  <c:xMode val="edge"/>
                  <c:yMode val="edge"/>
                  <c:x val="0.10651499482936908"/>
                  <c:y val="0.60236886632825715"/>
                </c:manualLayout>
              </c:layout>
              <c:dLblPos val="ctr"/>
              <c:showVal val="1"/>
            </c:dLbl>
            <c:dLbl>
              <c:idx val="14"/>
              <c:layout>
                <c:manualLayout>
                  <c:xMode val="edge"/>
                  <c:yMode val="edge"/>
                  <c:x val="0.10651499482936908"/>
                  <c:y val="0.64805414551607465"/>
                </c:manualLayout>
              </c:layout>
              <c:dLblPos val="ctr"/>
              <c:showVal val="1"/>
            </c:dLbl>
            <c:numFmt formatCode="0%" sourceLinked="0"/>
            <c:spPr>
              <a:noFill/>
              <a:ln w="22535">
                <a:noFill/>
              </a:ln>
            </c:spPr>
            <c:txPr>
              <a:bodyPr/>
              <a:lstStyle/>
              <a:p>
                <a:pPr>
                  <a:defRPr sz="12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Sheet1!$A$2:$A$3</c:f>
              <c:strCache>
                <c:ptCount val="2"/>
                <c:pt idx="0">
                  <c:v> Etisalat</c:v>
                </c:pt>
                <c:pt idx="1">
                  <c:v> Du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0.78600000000000003</c:v>
                </c:pt>
                <c:pt idx="1">
                  <c:v>0.28400000000000003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hlink"/>
            </a:solidFill>
            <a:ln w="11268">
              <a:solidFill>
                <a:schemeClr val="tx1"/>
              </a:solidFill>
              <a:prstDash val="solid"/>
            </a:ln>
          </c:spPr>
          <c:cat>
            <c:strRef>
              <c:f>Sheet1!$A$2:$A$3</c:f>
              <c:strCache>
                <c:ptCount val="2"/>
                <c:pt idx="0">
                  <c:v> Etisalat</c:v>
                </c:pt>
                <c:pt idx="1">
                  <c:v> Du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folHlink"/>
            </a:solidFill>
            <a:ln w="11268">
              <a:solidFill>
                <a:schemeClr val="tx1"/>
              </a:solidFill>
              <a:prstDash val="solid"/>
            </a:ln>
          </c:spPr>
          <c:cat>
            <c:strRef>
              <c:f>Sheet1!$A$2:$A$3</c:f>
              <c:strCache>
                <c:ptCount val="2"/>
                <c:pt idx="0">
                  <c:v> Etisalat</c:v>
                </c:pt>
                <c:pt idx="1">
                  <c:v> Du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</c:ser>
        <c:overlap val="100"/>
        <c:axId val="126294272"/>
        <c:axId val="126320640"/>
      </c:barChart>
      <c:catAx>
        <c:axId val="126294272"/>
        <c:scaling>
          <c:orientation val="maxMin"/>
        </c:scaling>
        <c:axPos val="l"/>
        <c:numFmt formatCode="General" sourceLinked="1"/>
        <c:tickLblPos val="nextTo"/>
        <c:spPr>
          <a:ln w="28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3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6320640"/>
        <c:crosses val="autoZero"/>
        <c:auto val="1"/>
        <c:lblAlgn val="ctr"/>
        <c:lblOffset val="100"/>
        <c:tickLblSkip val="1"/>
        <c:tickMarkSkip val="1"/>
      </c:catAx>
      <c:valAx>
        <c:axId val="126320640"/>
        <c:scaling>
          <c:orientation val="minMax"/>
        </c:scaling>
        <c:axPos val="t"/>
        <c:numFmt formatCode="0%" sourceLinked="0"/>
        <c:tickLblPos val="nextTo"/>
        <c:spPr>
          <a:ln w="28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629427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0.01786</cdr:x>
      <cdr:y>0.1086</cdr:y>
    </cdr:from>
    <cdr:to>
      <cdr:x>0.75</cdr:x>
      <cdr:y>0.18901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6200" y="457200"/>
          <a:ext cx="31242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r>
            <a:rPr lang="en-US" sz="1600" b="1" dirty="0" smtClean="0"/>
            <a:t>Is your phone a smart phone: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62274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5" y="2"/>
            <a:ext cx="2960687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8A546881-37F6-4268-B0FE-D8FDF9F18713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78965"/>
            <a:ext cx="2962274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5" y="9478965"/>
            <a:ext cx="2960687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7D44934-52CD-4B96-95E2-A8A627441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1481" cy="49895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7" y="1"/>
            <a:ext cx="2961481" cy="49895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0C5EFA2A-98A0-49D5-8156-D68FAFB3ACB0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89512" cy="3741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20" y="4740039"/>
            <a:ext cx="5467350" cy="4490561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78344"/>
            <a:ext cx="2961481" cy="49895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7" y="9478344"/>
            <a:ext cx="2961481" cy="49895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4D7A9C39-52E1-46E8-9F39-D0AA93FC1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9C39-52E1-46E8-9F39-D0AA93FC16B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0C989-4241-4057-B958-0B38142B36E1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1C434C-DB4C-46EF-B570-31D6ABD1D9B7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GB" sz="1200" b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AA7F1-4CAC-436A-AF98-6B613F8FF402}" type="slidenum">
              <a:rPr lang="ar-SA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F2EC2D9-49C2-4BC6-A221-F3C04DE2DFB5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GB" sz="1200" b="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Online</a:t>
            </a:r>
            <a:r>
              <a:rPr lang="en-US" baseline="0" dirty="0" smtClean="0"/>
              <a:t> Newspaper + Outdoor (Metro, etc)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9C39-52E1-46E8-9F39-D0AA93FC16B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D0311-A312-4E6D-96DF-64D95EB1CCB0}" type="slidenum">
              <a:rPr lang="ar-SA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8936696-8F4B-457B-9AF0-C90B598E7F21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GB" sz="1200" b="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5A856-519E-4ABE-9074-649AE6648FCF}" type="slidenum">
              <a:rPr lang="ar-SA" smtClean="0">
                <a:latin typeface="Arial" charset="0"/>
                <a:cs typeface="Arial" charset="0"/>
              </a:rPr>
              <a:pPr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DF4E69-EA10-4FA6-BA78-7879B5C211DB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GB" sz="1200" b="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A89CF-9F32-4301-B270-5AE2A2E2BD91}" type="slidenum">
              <a:rPr lang="ar-SA" smtClean="0">
                <a:latin typeface="Arial" charset="0"/>
                <a:cs typeface="Arial" charset="0"/>
              </a:rPr>
              <a:pPr/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918919-0609-4FF4-AD2C-73FB31C67C3F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GB" sz="1200" b="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1C24B-F1A3-42DC-9956-463F68BFC851}" type="slidenum">
              <a:rPr lang="ar-SA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336821-9D7A-4953-98FD-293AF9AE7162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GB" sz="1200" b="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2B8BA-B79F-4849-82E7-CE9872403704}" type="slidenum">
              <a:rPr lang="ar-SA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97FA036-DB8B-4C9A-9099-C54848989128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n-GB" sz="1200" b="0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29D80-10A4-4CC7-8F27-F069DE7E3D98}" type="slidenum">
              <a:rPr lang="ar-SA" smtClean="0">
                <a:latin typeface="Arial" charset="0"/>
                <a:cs typeface="Arial" charset="0"/>
              </a:rPr>
              <a:pPr/>
              <a:t>36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A77A7E7-7E5B-4F0F-BB13-E9EBCEECA715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GB" sz="1200" b="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0C15A4-8857-49D2-A653-1450E58A3B41}" type="slidenum">
              <a:rPr lang="en-GB" smtClean="0">
                <a:latin typeface="Arial" pitchFamily="34" charset="0"/>
              </a:rPr>
              <a:pPr/>
              <a:t>38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547FD-821D-4374-A816-3F9D6574BF4A}" type="slidenum">
              <a:rPr lang="ar-SA"/>
              <a:pPr/>
              <a:t>3</a:t>
            </a:fld>
            <a:endParaRPr lang="en-US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AEDF5F-71E5-4BC3-BE7D-2ACFC7F6EC94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GB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</p:spPr>
        <p:txBody>
          <a:bodyPr/>
          <a:lstStyle/>
          <a:p>
            <a:pPr algn="l" rtl="0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3FE77-B77B-46A5-AFB0-FB6D124C4CD0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This categorization of these groups have been done with the count function i.e.  Technology savvy people are those who have strongly agreed to 2 to 5 statements related to technology. The groups will not add to 100% due to overlap existing within the groups – demonstrated in the following slides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47496-F2AA-4F1E-BBCE-FD7372609DAA}" type="slidenum">
              <a:rPr lang="ar-SA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3701A9-D47C-435F-9A89-8E0FB9DA9210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GB" sz="1200" b="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47496-F2AA-4F1E-BBCE-FD7372609DAA}" type="slidenum">
              <a:rPr lang="ar-SA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3701A9-D47C-435F-9A89-8E0FB9DA9210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GB" sz="1200" b="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D2D2F-F1AD-4689-B264-F7EEABE5E59B}" type="slidenum">
              <a:rPr lang="ar-SA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B74C91-7700-475A-BF55-1F5495E142CD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GB" sz="1200" b="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74F3A-4180-422A-9546-383DF5E05832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A7F582-49B1-4AA3-B651-98AF7CC6298A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GB" sz="1200" b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C0BA1-272A-4473-97EC-150F68421E68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686C640-5D39-4F7E-A421-2E1976441DED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GB" sz="1200" b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15C12-90C1-4096-8648-EC348602AA93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A9D1B9-2EB8-4D2B-8C7D-2BE2D9C4A4E2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GB" sz="1200" b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7C629-B7CE-42A2-BA1A-D51DF8B5EACE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A1B496-EAAC-4928-A5EB-BEFBF09C3197}" type="slidenum">
              <a:rPr lang="ar-SA" sz="1200" b="0"/>
              <a:pPr algn="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GB" sz="1200" b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2687" cy="3744912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44" y="4741770"/>
            <a:ext cx="5014902" cy="4488828"/>
          </a:xfrm>
          <a:noFill/>
          <a:ln/>
        </p:spPr>
        <p:txBody>
          <a:bodyPr/>
          <a:lstStyle/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2" y="0"/>
            <a:ext cx="914400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" name="Picture 20" descr="Fluidity_00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8276"/>
          <a:stretch>
            <a:fillRect/>
          </a:stretch>
        </p:blipFill>
        <p:spPr bwMode="auto">
          <a:xfrm>
            <a:off x="0" y="1714500"/>
            <a:ext cx="9144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257175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260725"/>
            <a:ext cx="4392613" cy="1752600"/>
          </a:xfrm>
        </p:spPr>
        <p:txBody>
          <a:bodyPr/>
          <a:lstStyle>
            <a:lvl1pPr marL="0" indent="0"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OPTIONAL SUBTITLE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328613" y="1814513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FOR PRESENTATION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6"/>
            <a:ext cx="205740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6"/>
            <a:ext cx="6019800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686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0"/>
            <a:ext cx="8686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19F7C-5678-4640-888F-7687C8DDF13A}" type="datetime1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57150"/>
            <a:ext cx="457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9D802-61BF-4669-A2F8-047383A16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14400"/>
            <a:ext cx="8686800" cy="5638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6B709-CE2E-43F6-9065-15DB886DE608}" type="datetime1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57150"/>
            <a:ext cx="457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93673-DF30-43E2-B4B1-60DC2BCF9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2" indent="0">
              <a:buNone/>
              <a:defRPr sz="1800"/>
            </a:lvl2pPr>
            <a:lvl3pPr marL="914363" indent="0">
              <a:buNone/>
              <a:defRPr sz="16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0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98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98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98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" name="Rectangle 1040"/>
          <p:cNvSpPr>
            <a:spLocks noChangeArrowheads="1"/>
          </p:cNvSpPr>
          <p:nvPr userDrawn="1"/>
        </p:nvSpPr>
        <p:spPr bwMode="auto">
          <a:xfrm>
            <a:off x="0" y="6357938"/>
            <a:ext cx="9144000" cy="5000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9" name="Rectangle 1030"/>
          <p:cNvSpPr txBox="1">
            <a:spLocks noChangeArrowheads="1"/>
          </p:cNvSpPr>
          <p:nvPr userDrawn="1"/>
        </p:nvSpPr>
        <p:spPr bwMode="auto">
          <a:xfrm>
            <a:off x="4500563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r">
              <a:defRPr sz="800" u="none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2011 Target Group Index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01063" y="6542088"/>
            <a:ext cx="357187" cy="315912"/>
          </a:xfrm>
          <a:prstGeom prst="rect">
            <a:avLst/>
          </a:prstGeom>
        </p:spPr>
        <p:txBody>
          <a:bodyPr lIns="91436" tIns="45718" rIns="91436" bIns="45718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E16597-21C2-4998-AC3C-BA73EB22224A}" type="slidenum">
              <a:rPr lang="en-GB" sz="9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4988" y="1355725"/>
            <a:ext cx="807243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4" descr="Fluidity_001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6638" y="6357938"/>
            <a:ext cx="4572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82296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33" name="Picture 1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2938" y="6357938"/>
            <a:ext cx="8620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182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363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545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727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342886" indent="-34288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2954" indent="-22859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136" indent="-228591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318" indent="-228591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499" indent="-228591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681" indent="-228591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8863" indent="-228591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045" indent="-228591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[TGI UAE-2012-13]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[</a:t>
            </a:r>
            <a:r>
              <a:rPr lang="en-GB" dirty="0" err="1" smtClean="0"/>
              <a:t>Smartphones</a:t>
            </a:r>
            <a:r>
              <a:rPr lang="en-GB" dirty="0" smtClean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815" name="Object 31"/>
          <p:cNvGraphicFramePr>
            <a:graphicFrameLocks noChangeAspect="1"/>
          </p:cNvGraphicFramePr>
          <p:nvPr/>
        </p:nvGraphicFramePr>
        <p:xfrm>
          <a:off x="284163" y="952500"/>
          <a:ext cx="8631237" cy="5151438"/>
        </p:xfrm>
        <a:graphic>
          <a:graphicData uri="http://schemas.openxmlformats.org/presentationml/2006/ole">
            <p:oleObj spid="_x0000_s2050" name="Chart" r:id="rId4" imgW="9725025" imgH="5753100" progId="MSGraph.Chart.8">
              <p:embed followColorScheme="full"/>
            </p:oleObj>
          </a:graphicData>
        </a:graphic>
      </p:graphicFrame>
      <p:sp>
        <p:nvSpPr>
          <p:cNvPr id="253956" name="AutoShape 4"/>
          <p:cNvSpPr>
            <a:spLocks noChangeArrowheads="1"/>
          </p:cNvSpPr>
          <p:nvPr/>
        </p:nvSpPr>
        <p:spPr bwMode="auto">
          <a:xfrm>
            <a:off x="3810000" y="3429000"/>
            <a:ext cx="4953000" cy="1295400"/>
          </a:xfrm>
          <a:prstGeom prst="wedgeEllipseCallout">
            <a:avLst>
              <a:gd name="adj1" fmla="val -34681"/>
              <a:gd name="adj2" fmla="val -741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/>
              <a:t>STC have the highest penetration among those who have 1</a:t>
            </a:r>
            <a:r>
              <a:rPr lang="en-US" sz="1400" baseline="30000"/>
              <a:t>st</a:t>
            </a:r>
            <a:r>
              <a:rPr lang="en-US" sz="1400"/>
              <a:t> (15.5%), 2</a:t>
            </a:r>
            <a:r>
              <a:rPr lang="en-US" sz="1400" baseline="30000"/>
              <a:t>nd</a:t>
            </a:r>
            <a:r>
              <a:rPr lang="en-US" sz="1400"/>
              <a:t>, 3</a:t>
            </a:r>
            <a:r>
              <a:rPr lang="en-US" sz="1400" baseline="30000"/>
              <a:t>rd</a:t>
            </a:r>
            <a:r>
              <a:rPr lang="en-US" sz="1400"/>
              <a:t> and 4</a:t>
            </a:r>
            <a:r>
              <a:rPr lang="en-US" sz="1400" baseline="30000"/>
              <a:t>th</a:t>
            </a:r>
            <a:r>
              <a:rPr lang="en-US" sz="1400"/>
              <a:t> Bill line while 7% of Mobily customers have 1 Bill Line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76200"/>
            <a:ext cx="7848600" cy="954088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800"/>
              <a:t>Number of people in the household beside you having Bill Line</a:t>
            </a:r>
            <a:endParaRPr lang="en-US" sz="1800" b="0">
              <a:solidFill>
                <a:schemeClr val="tx2"/>
              </a:solidFill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0" y="60007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8815" grpId="0"/>
      <p:bldP spid="2539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1"/>
          <p:cNvGraphicFramePr>
            <a:graphicFrameLocks noChangeAspect="1"/>
          </p:cNvGraphicFramePr>
          <p:nvPr/>
        </p:nvGraphicFramePr>
        <p:xfrm>
          <a:off x="284163" y="952500"/>
          <a:ext cx="863123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04" name="AutoShape 4"/>
          <p:cNvSpPr>
            <a:spLocks noChangeArrowheads="1"/>
          </p:cNvSpPr>
          <p:nvPr/>
        </p:nvSpPr>
        <p:spPr bwMode="auto">
          <a:xfrm>
            <a:off x="4191000" y="4495800"/>
            <a:ext cx="4495800" cy="1219200"/>
          </a:xfrm>
          <a:prstGeom prst="wedgeEllipseCallout">
            <a:avLst>
              <a:gd name="adj1" fmla="val -42514"/>
              <a:gd name="adj2" fmla="val -5117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dirty="0" smtClean="0"/>
              <a:t>The monthly bill of smart phone owners is around 23% higher than that of non-</a:t>
            </a:r>
            <a:r>
              <a:rPr lang="en-US" sz="1400" dirty="0" err="1" smtClean="0"/>
              <a:t>smartphone</a:t>
            </a:r>
            <a:r>
              <a:rPr lang="en-US" sz="1400" dirty="0" smtClean="0"/>
              <a:t> owners</a:t>
            </a:r>
            <a:endParaRPr lang="en-US" sz="140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76200"/>
            <a:ext cx="7467600" cy="523875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800"/>
              <a:t>Monthly Bill/ Prepaid charges</a:t>
            </a:r>
            <a:endParaRPr lang="en-US" sz="1800" b="0">
              <a:solidFill>
                <a:schemeClr val="tx2"/>
              </a:solidFill>
            </a:endParaRP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0" y="60007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560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1"/>
          <p:cNvGraphicFramePr>
            <a:graphicFrameLocks noChangeAspect="1"/>
          </p:cNvGraphicFramePr>
          <p:nvPr/>
        </p:nvGraphicFramePr>
        <p:xfrm>
          <a:off x="76200" y="952500"/>
          <a:ext cx="863123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0100" name="AutoShape 4"/>
          <p:cNvSpPr>
            <a:spLocks noChangeArrowheads="1"/>
          </p:cNvSpPr>
          <p:nvPr/>
        </p:nvSpPr>
        <p:spPr bwMode="auto">
          <a:xfrm>
            <a:off x="5105400" y="4495800"/>
            <a:ext cx="3581400" cy="1219200"/>
          </a:xfrm>
          <a:prstGeom prst="wedgeEllipseCallout">
            <a:avLst>
              <a:gd name="adj1" fmla="val -42065"/>
              <a:gd name="adj2" fmla="val -729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/>
              <a:t>Text message/MMS, Photo camera &amp; Video camera are also the most used in mobile phones.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76200"/>
            <a:ext cx="7467600" cy="523875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800"/>
              <a:t>Features Used in Mobile</a:t>
            </a:r>
            <a:endParaRPr lang="en-US" sz="1800" b="0">
              <a:solidFill>
                <a:schemeClr val="tx2"/>
              </a:solidFill>
            </a:endParaRPr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0" y="60007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60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76400" y="2133600"/>
            <a:ext cx="5791200" cy="76200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4400"/>
              <a:t>Brand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1"/>
          <p:cNvGraphicFramePr>
            <a:graphicFrameLocks noChangeAspect="1"/>
          </p:cNvGraphicFramePr>
          <p:nvPr/>
        </p:nvGraphicFramePr>
        <p:xfrm>
          <a:off x="76200" y="952500"/>
          <a:ext cx="863123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28600" y="1371600"/>
            <a:ext cx="10668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733800" y="3352800"/>
            <a:ext cx="4267200" cy="1372344"/>
          </a:xfrm>
          <a:prstGeom prst="wedgeEllipseCallout">
            <a:avLst>
              <a:gd name="adj1" fmla="val -53310"/>
              <a:gd name="adj2" fmla="val -6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dirty="0"/>
              <a:t>Nokia </a:t>
            </a:r>
            <a:r>
              <a:rPr lang="en-US" sz="1400" dirty="0" smtClean="0"/>
              <a:t>still top ranks with 47% penetration amongst total adult population. It has shown a sharp decrease as compared to last year survey </a:t>
            </a:r>
            <a:endParaRPr lang="en-US" sz="1400" dirty="0"/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0" y="76200"/>
            <a:ext cx="6553200" cy="523875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800"/>
              <a:t>Top Brand Penetration</a:t>
            </a:r>
            <a:endParaRPr lang="en-US" sz="1800" b="0">
              <a:solidFill>
                <a:schemeClr val="tx2"/>
              </a:solidFill>
            </a:endParaRP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0" y="60007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5846" grpId="0" animBg="1"/>
      <p:bldP spid="358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76200"/>
            <a:ext cx="6553200" cy="86995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/>
              <a:t>Duplication</a:t>
            </a:r>
            <a:r>
              <a:rPr lang="en-US" sz="1800" b="0"/>
              <a:t> </a:t>
            </a:r>
            <a:r>
              <a:rPr lang="en-US" sz="3100"/>
              <a:t>Analysis                           </a:t>
            </a:r>
            <a:r>
              <a:rPr lang="en-US" sz="2000" b="0">
                <a:solidFill>
                  <a:schemeClr val="tx2"/>
                </a:solidFill>
              </a:rPr>
              <a:t>Mobile Phones Brand Duplication Analysis</a:t>
            </a:r>
          </a:p>
        </p:txBody>
      </p:sp>
      <p:graphicFrame>
        <p:nvGraphicFramePr>
          <p:cNvPr id="3" name="Group 179"/>
          <p:cNvGraphicFramePr>
            <a:graphicFrameLocks/>
          </p:cNvGraphicFramePr>
          <p:nvPr/>
        </p:nvGraphicFramePr>
        <p:xfrm>
          <a:off x="683568" y="1772816"/>
          <a:ext cx="6753726" cy="3160934"/>
        </p:xfrm>
        <a:graphic>
          <a:graphicData uri="http://schemas.openxmlformats.org/drawingml/2006/table">
            <a:tbl>
              <a:tblPr/>
              <a:tblGrid>
                <a:gridCol w="1929064"/>
                <a:gridCol w="966538"/>
                <a:gridCol w="964531"/>
                <a:gridCol w="1038726"/>
                <a:gridCol w="964531"/>
                <a:gridCol w="890336"/>
              </a:tblGrid>
              <a:tr h="68540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Users (Vertical%)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Users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Nokia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Blackberry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I-Phone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Samsung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LG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469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Nokia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19.9%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21.9%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17.9%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13.5%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18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Blackberry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/>
                        </a:rPr>
                        <a:t>27.8%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27.0%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13.6%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16.2%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500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I-Phone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/>
                        </a:rPr>
                        <a:t>9.56%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/>
                        </a:rPr>
                        <a:t>8.46%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4.96%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12.2%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90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Samsung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4.06%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/>
                        </a:rPr>
                        <a:t>2.22%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/>
                        </a:rPr>
                        <a:t>2.59%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3.10%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64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LG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0.94%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Calibri"/>
                        </a:rPr>
                        <a:t>0.80%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/>
                        </a:rPr>
                        <a:t>1.93%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/>
                        </a:rPr>
                        <a:t>0.94%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60212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  <p:sp>
        <p:nvSpPr>
          <p:cNvPr id="7" name="AutoShape 182"/>
          <p:cNvSpPr>
            <a:spLocks noChangeArrowheads="1"/>
          </p:cNvSpPr>
          <p:nvPr/>
        </p:nvSpPr>
        <p:spPr bwMode="auto">
          <a:xfrm>
            <a:off x="4355976" y="5085184"/>
            <a:ext cx="3505200" cy="1143000"/>
          </a:xfrm>
          <a:prstGeom prst="wedgeEllipseCallout">
            <a:avLst>
              <a:gd name="adj1" fmla="val -41352"/>
              <a:gd name="adj2" fmla="val -543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dirty="0" smtClean="0"/>
              <a:t>27% of </a:t>
            </a:r>
            <a:r>
              <a:rPr lang="en-US" sz="1200" dirty="0" err="1" smtClean="0"/>
              <a:t>i</a:t>
            </a:r>
            <a:r>
              <a:rPr lang="en-US" sz="1200" dirty="0" smtClean="0"/>
              <a:t>-phone consumers own blackberry  phones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0" y="2209800"/>
            <a:ext cx="7543800" cy="76200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4400"/>
              <a:t>Demographic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829050" y="5562600"/>
            <a:ext cx="1428750" cy="366713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/>
              <a:t>Gender</a:t>
            </a:r>
          </a:p>
        </p:txBody>
      </p:sp>
      <p:graphicFrame>
        <p:nvGraphicFramePr>
          <p:cNvPr id="5" name="Group 107"/>
          <p:cNvGraphicFramePr>
            <a:graphicFrameLocks/>
          </p:cNvGraphicFramePr>
          <p:nvPr/>
        </p:nvGraphicFramePr>
        <p:xfrm>
          <a:off x="381000" y="1676400"/>
          <a:ext cx="6362379" cy="2771014"/>
        </p:xfrm>
        <a:graphic>
          <a:graphicData uri="http://schemas.openxmlformats.org/drawingml/2006/table">
            <a:tbl>
              <a:tblPr/>
              <a:tblGrid>
                <a:gridCol w="1728908"/>
                <a:gridCol w="553250"/>
                <a:gridCol w="968188"/>
                <a:gridCol w="748553"/>
                <a:gridCol w="1066800"/>
                <a:gridCol w="535961"/>
                <a:gridCol w="760719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Vertical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Nokia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Blackberry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I-Phone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Samsung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LG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Sony - Ericson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Male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55%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54%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60%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47%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60%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52%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Female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45%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46%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40%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53%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40%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48%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AutoShape 43"/>
          <p:cNvSpPr>
            <a:spLocks noChangeArrowheads="1"/>
          </p:cNvSpPr>
          <p:nvPr/>
        </p:nvSpPr>
        <p:spPr bwMode="auto">
          <a:xfrm>
            <a:off x="5220072" y="4800600"/>
            <a:ext cx="3542928" cy="1004664"/>
          </a:xfrm>
          <a:prstGeom prst="wedgeEllipseCallout">
            <a:avLst>
              <a:gd name="adj1" fmla="val -38981"/>
              <a:gd name="adj2" fmla="val -12525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dirty="0" smtClean="0"/>
              <a:t>Samsung  gender shift is female biased as compared to other </a:t>
            </a:r>
            <a:r>
              <a:rPr lang="en-US" sz="1200" dirty="0" err="1" smtClean="0"/>
              <a:t>smartphone</a:t>
            </a:r>
            <a:r>
              <a:rPr lang="en-US" sz="1200" dirty="0" smtClean="0"/>
              <a:t> owners</a:t>
            </a:r>
            <a:endParaRPr lang="en-US" sz="1200" dirty="0"/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0" y="76200"/>
            <a:ext cx="7391400" cy="86995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/>
              <a:t>Demographic Profile</a:t>
            </a:r>
            <a:r>
              <a:rPr lang="en-US" sz="1800"/>
              <a:t>                                 </a:t>
            </a:r>
            <a:r>
              <a:rPr lang="en-US" sz="2000" b="0">
                <a:solidFill>
                  <a:schemeClr val="tx2"/>
                </a:solidFill>
              </a:rPr>
              <a:t>Demographic composition of Mobile Phone customers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0" y="598862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829050" y="5562600"/>
            <a:ext cx="1428750" cy="366713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/>
              <a:t>Age</a:t>
            </a:r>
          </a:p>
        </p:txBody>
      </p:sp>
      <p:graphicFrame>
        <p:nvGraphicFramePr>
          <p:cNvPr id="5" name="Group 102"/>
          <p:cNvGraphicFramePr>
            <a:graphicFrameLocks noGrp="1"/>
          </p:cNvGraphicFramePr>
          <p:nvPr>
            <p:ph/>
          </p:nvPr>
        </p:nvGraphicFramePr>
        <p:xfrm>
          <a:off x="381000" y="1676400"/>
          <a:ext cx="6559975" cy="2703957"/>
        </p:xfrm>
        <a:graphic>
          <a:graphicData uri="http://schemas.openxmlformats.org/drawingml/2006/table">
            <a:tbl>
              <a:tblPr/>
              <a:tblGrid>
                <a:gridCol w="1913983"/>
                <a:gridCol w="588807"/>
                <a:gridCol w="825190"/>
                <a:gridCol w="791012"/>
                <a:gridCol w="790603"/>
                <a:gridCol w="825190"/>
                <a:gridCol w="82519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Nokia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Blackberry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I-Phone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Samsung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LG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Sony - Ericson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15-24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25-44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45+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AutoShape 40"/>
          <p:cNvSpPr>
            <a:spLocks noChangeArrowheads="1"/>
          </p:cNvSpPr>
          <p:nvPr/>
        </p:nvSpPr>
        <p:spPr bwMode="auto">
          <a:xfrm>
            <a:off x="5334000" y="4800600"/>
            <a:ext cx="3429000" cy="1219200"/>
          </a:xfrm>
          <a:prstGeom prst="wedgeEllipseCallout">
            <a:avLst>
              <a:gd name="adj1" fmla="val -10833"/>
              <a:gd name="adj2" fmla="val -852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dirty="0" smtClean="0"/>
              <a:t>Blackberry is more common amongst youth as compared to other </a:t>
            </a:r>
            <a:r>
              <a:rPr lang="en-US" sz="1200" dirty="0" err="1" smtClean="0"/>
              <a:t>smartphones</a:t>
            </a:r>
            <a:endParaRPr lang="en-US" sz="1200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598862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  <p:sp>
        <p:nvSpPr>
          <p:cNvPr id="8" name="Text Box 104"/>
          <p:cNvSpPr txBox="1">
            <a:spLocks noChangeArrowheads="1"/>
          </p:cNvSpPr>
          <p:nvPr/>
        </p:nvSpPr>
        <p:spPr bwMode="auto">
          <a:xfrm>
            <a:off x="0" y="76200"/>
            <a:ext cx="7391400" cy="86995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/>
              <a:t>Demographic Profile</a:t>
            </a:r>
            <a:r>
              <a:rPr lang="en-US" sz="1800"/>
              <a:t>                                 </a:t>
            </a:r>
            <a:r>
              <a:rPr lang="en-US" sz="2000" b="0">
                <a:solidFill>
                  <a:schemeClr val="tx2"/>
                </a:solidFill>
              </a:rPr>
              <a:t>Demographic composition of Mobile Phone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829050" y="5562600"/>
            <a:ext cx="1428750" cy="366713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/>
              <a:t>Nationality</a:t>
            </a:r>
          </a:p>
        </p:txBody>
      </p:sp>
      <p:graphicFrame>
        <p:nvGraphicFramePr>
          <p:cNvPr id="5" name="Group 50"/>
          <p:cNvGraphicFramePr>
            <a:graphicFrameLocks noGrp="1"/>
          </p:cNvGraphicFramePr>
          <p:nvPr>
            <p:ph/>
          </p:nvPr>
        </p:nvGraphicFramePr>
        <p:xfrm>
          <a:off x="381000" y="1676400"/>
          <a:ext cx="6559975" cy="2703957"/>
        </p:xfrm>
        <a:graphic>
          <a:graphicData uri="http://schemas.openxmlformats.org/drawingml/2006/table">
            <a:tbl>
              <a:tblPr/>
              <a:tblGrid>
                <a:gridCol w="1913983"/>
                <a:gridCol w="588807"/>
                <a:gridCol w="996176"/>
                <a:gridCol w="762000"/>
                <a:gridCol w="914400"/>
                <a:gridCol w="559419"/>
                <a:gridCol w="82519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Nokia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Blackberry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I-Phone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Samsung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LG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Sony - Ericson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Calibri"/>
                        </a:rPr>
                        <a:t>UAE Nationals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Calibri"/>
                        </a:rPr>
                        <a:t>Arab Expats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latin typeface="Calibri"/>
                        </a:rPr>
                        <a:t>NonArab</a:t>
                      </a:r>
                      <a:r>
                        <a:rPr lang="en-US" sz="1400" b="1" i="0" u="none" strike="noStrike" dirty="0">
                          <a:latin typeface="Calibri"/>
                        </a:rPr>
                        <a:t> Expats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AutoShape 46"/>
          <p:cNvSpPr>
            <a:spLocks noChangeArrowheads="1"/>
          </p:cNvSpPr>
          <p:nvPr/>
        </p:nvSpPr>
        <p:spPr bwMode="auto">
          <a:xfrm>
            <a:off x="5410200" y="4800600"/>
            <a:ext cx="3505200" cy="1295400"/>
          </a:xfrm>
          <a:prstGeom prst="wedgeEllipseCallout">
            <a:avLst>
              <a:gd name="adj1" fmla="val -36366"/>
              <a:gd name="adj2" fmla="val -61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dirty="0" smtClean="0"/>
              <a:t>More than half of the Samsung </a:t>
            </a:r>
            <a:r>
              <a:rPr lang="en-US" sz="1200" dirty="0" err="1" smtClean="0"/>
              <a:t>smartphone</a:t>
            </a:r>
            <a:r>
              <a:rPr lang="en-US" sz="1200" dirty="0" smtClean="0"/>
              <a:t> owners are non </a:t>
            </a:r>
            <a:r>
              <a:rPr lang="en-US" sz="1200" dirty="0" err="1" smtClean="0"/>
              <a:t>arab</a:t>
            </a:r>
            <a:r>
              <a:rPr lang="en-US" sz="1200" dirty="0" smtClean="0"/>
              <a:t> expats</a:t>
            </a:r>
            <a:endParaRPr lang="en-US" sz="1200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60007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0" y="76200"/>
            <a:ext cx="7391400" cy="86995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/>
              <a:t>Demographic Profile</a:t>
            </a:r>
            <a:r>
              <a:rPr lang="en-US" sz="1800"/>
              <a:t>                                 </a:t>
            </a:r>
            <a:r>
              <a:rPr lang="en-US" sz="2000" b="0">
                <a:solidFill>
                  <a:schemeClr val="tx2"/>
                </a:solidFill>
              </a:rPr>
              <a:t>Demographic composition of Mobile Phone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829050" y="5562600"/>
            <a:ext cx="1428750" cy="366713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/>
              <a:t>City</a:t>
            </a:r>
          </a:p>
        </p:txBody>
      </p:sp>
      <p:sp>
        <p:nvSpPr>
          <p:cNvPr id="3" name="AutoShape 46"/>
          <p:cNvSpPr>
            <a:spLocks noChangeArrowheads="1"/>
          </p:cNvSpPr>
          <p:nvPr/>
        </p:nvSpPr>
        <p:spPr bwMode="auto">
          <a:xfrm>
            <a:off x="5486400" y="5105400"/>
            <a:ext cx="3429000" cy="838200"/>
          </a:xfrm>
          <a:prstGeom prst="wedgeEllipseCallout">
            <a:avLst>
              <a:gd name="adj1" fmla="val -41759"/>
              <a:gd name="adj2" fmla="val -776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Nokia consumers live above than average in Central, Eastern and Southern KSA</a:t>
            </a:r>
          </a:p>
        </p:txBody>
      </p:sp>
      <p:graphicFrame>
        <p:nvGraphicFramePr>
          <p:cNvPr id="4" name="Group 159"/>
          <p:cNvGraphicFramePr>
            <a:graphicFrameLocks noGrp="1"/>
          </p:cNvGraphicFramePr>
          <p:nvPr>
            <p:ph/>
          </p:nvPr>
        </p:nvGraphicFramePr>
        <p:xfrm>
          <a:off x="381000" y="1676400"/>
          <a:ext cx="6559975" cy="3278053"/>
        </p:xfrm>
        <a:graphic>
          <a:graphicData uri="http://schemas.openxmlformats.org/drawingml/2006/table">
            <a:tbl>
              <a:tblPr/>
              <a:tblGrid>
                <a:gridCol w="1913983"/>
                <a:gridCol w="588807"/>
                <a:gridCol w="996176"/>
                <a:gridCol w="762000"/>
                <a:gridCol w="914400"/>
                <a:gridCol w="559419"/>
                <a:gridCol w="825190"/>
              </a:tblGrid>
              <a:tr h="406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Nokia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Blackberry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I-Phone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Samsung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LG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Sony - Ericson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290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Abu Dhabi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90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Dubai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391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latin typeface="Calibri"/>
                        </a:rPr>
                        <a:t>Sharjah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42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AL Ain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88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Ajman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88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latin typeface="Calibri"/>
                        </a:rPr>
                        <a:t>Ras</a:t>
                      </a:r>
                      <a:r>
                        <a:rPr lang="en-US" sz="1400" b="1" i="0" u="none" strike="noStrike" dirty="0">
                          <a:latin typeface="Calibri"/>
                        </a:rPr>
                        <a:t> Al </a:t>
                      </a:r>
                      <a:r>
                        <a:rPr lang="en-US" sz="1400" b="1" i="0" u="none" strike="noStrike" dirty="0" err="1">
                          <a:latin typeface="Calibri"/>
                        </a:rPr>
                        <a:t>Khaimah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88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latin typeface="Calibri"/>
                        </a:rPr>
                        <a:t>Fujerah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88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Umm Al </a:t>
                      </a:r>
                      <a:r>
                        <a:rPr lang="en-US" sz="1400" b="1" i="0" u="none" strike="noStrike" dirty="0" err="1">
                          <a:latin typeface="Calibri"/>
                        </a:rPr>
                        <a:t>Quwain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134"/>
          <p:cNvSpPr txBox="1">
            <a:spLocks noChangeArrowheads="1"/>
          </p:cNvSpPr>
          <p:nvPr/>
        </p:nvSpPr>
        <p:spPr bwMode="auto">
          <a:xfrm>
            <a:off x="0" y="76200"/>
            <a:ext cx="7391400" cy="86995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/>
              <a:t>Demographic Profile</a:t>
            </a:r>
            <a:r>
              <a:rPr lang="en-US" sz="1800"/>
              <a:t>                                 </a:t>
            </a:r>
            <a:r>
              <a:rPr lang="en-US" sz="2000" b="0">
                <a:solidFill>
                  <a:schemeClr val="tx2"/>
                </a:solidFill>
              </a:rPr>
              <a:t>Demographic composition of Mobile Phone customers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598862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829050" y="5562600"/>
            <a:ext cx="1428750" cy="366713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/>
              <a:t>SEL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857884" y="5357826"/>
            <a:ext cx="2971800" cy="609600"/>
          </a:xfrm>
          <a:prstGeom prst="wedgeEllipseCallout">
            <a:avLst>
              <a:gd name="adj1" fmla="val -39296"/>
              <a:gd name="adj2" fmla="val -949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dirty="0"/>
              <a:t>Nokia consumers are more than average in Level 1 &amp; 2</a:t>
            </a:r>
          </a:p>
        </p:txBody>
      </p:sp>
      <p:graphicFrame>
        <p:nvGraphicFramePr>
          <p:cNvPr id="4" name="Group 131"/>
          <p:cNvGraphicFramePr>
            <a:graphicFrameLocks noGrp="1"/>
          </p:cNvGraphicFramePr>
          <p:nvPr>
            <p:ph/>
          </p:nvPr>
        </p:nvGraphicFramePr>
        <p:xfrm>
          <a:off x="381000" y="1724025"/>
          <a:ext cx="7633009" cy="3367406"/>
        </p:xfrm>
        <a:graphic>
          <a:graphicData uri="http://schemas.openxmlformats.org/drawingml/2006/table">
            <a:tbl>
              <a:tblPr/>
              <a:tblGrid>
                <a:gridCol w="1913983"/>
                <a:gridCol w="1073034"/>
                <a:gridCol w="588807"/>
                <a:gridCol w="996176"/>
                <a:gridCol w="762000"/>
                <a:gridCol w="914400"/>
                <a:gridCol w="559419"/>
                <a:gridCol w="825190"/>
              </a:tblGrid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Smart phone Customers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Nokia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Blackberry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I-Phone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Samsung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LG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Sony - Ericson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Level 1 (Top 10%) Upper Class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Level 2 (Next 20%) Upper Middle Class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Level 3 (Next 30%) Middle Class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Level 4 (Rest 40%) Lower Class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127"/>
          <p:cNvSpPr txBox="1">
            <a:spLocks noChangeArrowheads="1"/>
          </p:cNvSpPr>
          <p:nvPr/>
        </p:nvSpPr>
        <p:spPr bwMode="auto">
          <a:xfrm>
            <a:off x="0" y="76200"/>
            <a:ext cx="7391400" cy="86995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/>
              <a:t>Demographic Profile</a:t>
            </a:r>
            <a:r>
              <a:rPr lang="en-US" sz="1800"/>
              <a:t>                                 </a:t>
            </a:r>
            <a:r>
              <a:rPr lang="en-US" sz="2000" b="0">
                <a:solidFill>
                  <a:schemeClr val="tx2"/>
                </a:solidFill>
              </a:rPr>
              <a:t>Demographic composition of Mobile Phone customers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598862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829050" y="5562600"/>
            <a:ext cx="1428750" cy="366713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/>
              <a:t>F.Income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486400" y="5181600"/>
            <a:ext cx="3429000" cy="762000"/>
          </a:xfrm>
          <a:prstGeom prst="wedgeEllipseCallout">
            <a:avLst>
              <a:gd name="adj1" fmla="val -36806"/>
              <a:gd name="adj2" fmla="val -66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Nokia consumers are more than average in F.Income range between 7,000-10,000 SR</a:t>
            </a:r>
          </a:p>
        </p:txBody>
      </p:sp>
      <p:graphicFrame>
        <p:nvGraphicFramePr>
          <p:cNvPr id="4" name="Group 95"/>
          <p:cNvGraphicFramePr>
            <a:graphicFrameLocks noGrp="1"/>
          </p:cNvGraphicFramePr>
          <p:nvPr>
            <p:ph/>
          </p:nvPr>
        </p:nvGraphicFramePr>
        <p:xfrm>
          <a:off x="381000" y="1724025"/>
          <a:ext cx="8458199" cy="3268345"/>
        </p:xfrm>
        <a:graphic>
          <a:graphicData uri="http://schemas.openxmlformats.org/drawingml/2006/table">
            <a:tbl>
              <a:tblPr/>
              <a:tblGrid>
                <a:gridCol w="1913983"/>
                <a:gridCol w="1134017"/>
                <a:gridCol w="527824"/>
                <a:gridCol w="996176"/>
                <a:gridCol w="685800"/>
                <a:gridCol w="990600"/>
                <a:gridCol w="559419"/>
                <a:gridCol w="825190"/>
                <a:gridCol w="825190"/>
              </a:tblGrid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Smart phone Customers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Nokia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Blackberry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I-Phone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Samsung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LG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Sony - Ericson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Other Brands.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latin typeface="Calibri"/>
                        </a:rPr>
                        <a:t>Upto</a:t>
                      </a:r>
                      <a:r>
                        <a:rPr lang="en-US" sz="1400" b="1" i="0" u="none" strike="noStrike" dirty="0">
                          <a:latin typeface="Calibri"/>
                        </a:rPr>
                        <a:t> 3000Dhs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3001-5000Dhs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5001-7000Dhs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7001-10,000Dhs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10001-20,000Dhs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20,001+ </a:t>
                      </a:r>
                      <a:r>
                        <a:rPr lang="en-US" sz="1400" b="1" i="0" u="none" strike="noStrike" dirty="0" err="1">
                          <a:latin typeface="Calibri"/>
                        </a:rPr>
                        <a:t>Dhs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0" y="76200"/>
            <a:ext cx="7391400" cy="86995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/>
              <a:t>Demographic Profile</a:t>
            </a:r>
            <a:r>
              <a:rPr lang="en-US" sz="1800"/>
              <a:t>                                 </a:t>
            </a:r>
            <a:r>
              <a:rPr lang="en-US" sz="2000" b="0">
                <a:solidFill>
                  <a:schemeClr val="tx2"/>
                </a:solidFill>
              </a:rPr>
              <a:t>Demographic composition of Mobile Phone customers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598862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829050" y="5562600"/>
            <a:ext cx="1428750" cy="366713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/>
              <a:t>Education</a:t>
            </a:r>
          </a:p>
        </p:txBody>
      </p:sp>
      <p:graphicFrame>
        <p:nvGraphicFramePr>
          <p:cNvPr id="4" name="Group 77"/>
          <p:cNvGraphicFramePr>
            <a:graphicFrameLocks noGrp="1"/>
          </p:cNvGraphicFramePr>
          <p:nvPr>
            <p:ph/>
          </p:nvPr>
        </p:nvGraphicFramePr>
        <p:xfrm>
          <a:off x="381000" y="1295400"/>
          <a:ext cx="7633009" cy="3761294"/>
        </p:xfrm>
        <a:graphic>
          <a:graphicData uri="http://schemas.openxmlformats.org/drawingml/2006/table">
            <a:tbl>
              <a:tblPr/>
              <a:tblGrid>
                <a:gridCol w="1913983"/>
                <a:gridCol w="1134017"/>
                <a:gridCol w="527824"/>
                <a:gridCol w="1072376"/>
                <a:gridCol w="685800"/>
                <a:gridCol w="914400"/>
                <a:gridCol w="559419"/>
                <a:gridCol w="825190"/>
              </a:tblGrid>
              <a:tr h="749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Smart phone Customers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Nokia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Blackberry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I-Phone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Samsung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LG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Sony - Ericson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05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Completed University or above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5240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Completed Secondary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367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Diploma \ Some University education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73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Completed Intermediate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221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Completed Elementary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545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Some elementary education \ Can read and write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71"/>
          <p:cNvSpPr txBox="1">
            <a:spLocks noChangeArrowheads="1"/>
          </p:cNvSpPr>
          <p:nvPr/>
        </p:nvSpPr>
        <p:spPr bwMode="auto">
          <a:xfrm>
            <a:off x="0" y="76200"/>
            <a:ext cx="7391400" cy="86995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/>
              <a:t>Demographic Profile</a:t>
            </a:r>
            <a:r>
              <a:rPr lang="en-US" sz="1800"/>
              <a:t>                                 </a:t>
            </a:r>
            <a:r>
              <a:rPr lang="en-US" sz="2000" b="0">
                <a:solidFill>
                  <a:schemeClr val="tx2"/>
                </a:solidFill>
              </a:rPr>
              <a:t>Demographic composition of Mobile Phone customers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598862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8"/>
          <p:cNvGraphicFramePr>
            <a:graphicFrameLocks noGrp="1"/>
          </p:cNvGraphicFramePr>
          <p:nvPr>
            <p:ph/>
          </p:nvPr>
        </p:nvGraphicFramePr>
        <p:xfrm>
          <a:off x="381000" y="1295400"/>
          <a:ext cx="7633009" cy="2915285"/>
        </p:xfrm>
        <a:graphic>
          <a:graphicData uri="http://schemas.openxmlformats.org/drawingml/2006/table">
            <a:tbl>
              <a:tblPr/>
              <a:tblGrid>
                <a:gridCol w="1913983"/>
                <a:gridCol w="1134017"/>
                <a:gridCol w="527824"/>
                <a:gridCol w="996176"/>
                <a:gridCol w="762000"/>
                <a:gridCol w="914400"/>
                <a:gridCol w="559419"/>
                <a:gridCol w="825190"/>
              </a:tblGrid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Smart phone Customers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Nokia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Blackberry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I-Phone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Samsung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LG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Sony - Ericson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Working in private sector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Not doing any paid job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Working in government sector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Self-employed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Working in semi-private sector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71"/>
          <p:cNvSpPr txBox="1">
            <a:spLocks noChangeArrowheads="1"/>
          </p:cNvSpPr>
          <p:nvPr/>
        </p:nvSpPr>
        <p:spPr bwMode="auto">
          <a:xfrm>
            <a:off x="0" y="76200"/>
            <a:ext cx="7391400" cy="86995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/>
              <a:t>Demographic Profile</a:t>
            </a:r>
            <a:r>
              <a:rPr lang="en-US" sz="1800"/>
              <a:t>                                 </a:t>
            </a:r>
            <a:r>
              <a:rPr lang="en-US" sz="2000" b="0">
                <a:solidFill>
                  <a:schemeClr val="tx2"/>
                </a:solidFill>
              </a:rPr>
              <a:t>Demographic composition of Mobile Phone customers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5976951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114800" y="4419600"/>
            <a:ext cx="4800600" cy="990600"/>
          </a:xfrm>
          <a:prstGeom prst="wedgeEllipseCallout">
            <a:avLst>
              <a:gd name="adj1" fmla="val -23875"/>
              <a:gd name="adj2" fmla="val -7003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dirty="0" smtClean="0"/>
              <a:t>Samsung </a:t>
            </a:r>
            <a:r>
              <a:rPr lang="en-US" sz="1200" dirty="0" err="1" smtClean="0"/>
              <a:t>smartphone</a:t>
            </a:r>
            <a:r>
              <a:rPr lang="en-US" sz="1200" dirty="0" smtClean="0"/>
              <a:t> consumers are mostly married and have children</a:t>
            </a:r>
            <a:endParaRPr lang="en-US" sz="1200" dirty="0"/>
          </a:p>
        </p:txBody>
      </p:sp>
      <p:graphicFrame>
        <p:nvGraphicFramePr>
          <p:cNvPr id="3" name="Group 69"/>
          <p:cNvGraphicFramePr>
            <a:graphicFrameLocks noGrp="1"/>
          </p:cNvGraphicFramePr>
          <p:nvPr>
            <p:ph/>
          </p:nvPr>
        </p:nvGraphicFramePr>
        <p:xfrm>
          <a:off x="381000" y="1295400"/>
          <a:ext cx="8458199" cy="2792095"/>
        </p:xfrm>
        <a:graphic>
          <a:graphicData uri="http://schemas.openxmlformats.org/drawingml/2006/table">
            <a:tbl>
              <a:tblPr/>
              <a:tblGrid>
                <a:gridCol w="1913983"/>
                <a:gridCol w="1134017"/>
                <a:gridCol w="527824"/>
                <a:gridCol w="1072376"/>
                <a:gridCol w="685800"/>
                <a:gridCol w="914400"/>
                <a:gridCol w="559419"/>
                <a:gridCol w="825190"/>
                <a:gridCol w="825190"/>
              </a:tblGrid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Smart phone Customers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Nokia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Blackberry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I-Phone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Samsung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LG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Sony - Ericson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Other Brands.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Single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Married with children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Married without children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Divorced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Calibri"/>
                        </a:rPr>
                        <a:t>Widowed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Box 63"/>
          <p:cNvSpPr txBox="1">
            <a:spLocks noChangeArrowheads="1"/>
          </p:cNvSpPr>
          <p:nvPr/>
        </p:nvSpPr>
        <p:spPr bwMode="auto">
          <a:xfrm>
            <a:off x="0" y="76200"/>
            <a:ext cx="7391400" cy="86995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/>
              <a:t>Demographic Profile</a:t>
            </a:r>
            <a:r>
              <a:rPr lang="en-US" sz="1800"/>
              <a:t>                                 </a:t>
            </a:r>
            <a:r>
              <a:rPr lang="en-US" sz="2000" b="0">
                <a:solidFill>
                  <a:schemeClr val="tx2"/>
                </a:solidFill>
              </a:rPr>
              <a:t>Demographic composition of Mobile Phone customers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60007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581400" y="5562600"/>
            <a:ext cx="1905000" cy="366713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/>
              <a:t>Marital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276600" y="5562600"/>
            <a:ext cx="2514600" cy="366713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/>
              <a:t>Languages Known</a:t>
            </a:r>
          </a:p>
        </p:txBody>
      </p:sp>
      <p:graphicFrame>
        <p:nvGraphicFramePr>
          <p:cNvPr id="3" name="Group 127"/>
          <p:cNvGraphicFramePr>
            <a:graphicFrameLocks noGrp="1"/>
          </p:cNvGraphicFramePr>
          <p:nvPr>
            <p:ph/>
          </p:nvPr>
        </p:nvGraphicFramePr>
        <p:xfrm>
          <a:off x="228600" y="1282700"/>
          <a:ext cx="8686800" cy="3261360"/>
        </p:xfrm>
        <a:graphic>
          <a:graphicData uri="http://schemas.openxmlformats.org/drawingml/2006/table">
            <a:tbl>
              <a:tblPr/>
              <a:tblGrid>
                <a:gridCol w="1764506"/>
                <a:gridCol w="1131094"/>
                <a:gridCol w="565546"/>
                <a:gridCol w="1034654"/>
                <a:gridCol w="762000"/>
                <a:gridCol w="914400"/>
                <a:gridCol w="614362"/>
                <a:gridCol w="950119"/>
                <a:gridCol w="950119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Smart phone Customers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Nokia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Blackberry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I-Phone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Samsung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LG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Sony - Ericson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Calibri"/>
                        </a:rPr>
                        <a:t>Other Brands.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latin typeface="Calibri"/>
                        </a:rPr>
                        <a:t>English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latin typeface="Calibri"/>
                        </a:rPr>
                        <a:t>Arabic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latin typeface="Calibri"/>
                        </a:rPr>
                        <a:t>Hindi Urdu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 err="1">
                          <a:latin typeface="Calibri"/>
                        </a:rPr>
                        <a:t>Malyalam</a:t>
                      </a:r>
                      <a:r>
                        <a:rPr lang="en-US" sz="1400" b="1" i="0" u="none" strike="noStrike" dirty="0">
                          <a:latin typeface="Calibri"/>
                        </a:rPr>
                        <a:t> Tamil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latin typeface="Calibri"/>
                        </a:rPr>
                        <a:t>Gujarati Marathi </a:t>
                      </a:r>
                      <a:r>
                        <a:rPr lang="en-US" sz="1400" b="1" i="0" u="none" strike="noStrike" dirty="0" err="1">
                          <a:latin typeface="Calibri"/>
                        </a:rPr>
                        <a:t>Bangali</a:t>
                      </a:r>
                      <a:endParaRPr lang="en-US" sz="1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latin typeface="Calibri"/>
                        </a:rPr>
                        <a:t>Others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latin typeface="Calibri"/>
                        </a:rPr>
                        <a:t>Telugu Kannada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latin typeface="Calibri"/>
                        </a:rPr>
                        <a:t>French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AutoShape 54"/>
          <p:cNvSpPr>
            <a:spLocks noChangeArrowheads="1"/>
          </p:cNvSpPr>
          <p:nvPr/>
        </p:nvSpPr>
        <p:spPr bwMode="auto">
          <a:xfrm>
            <a:off x="6096000" y="4572008"/>
            <a:ext cx="2667000" cy="1219200"/>
          </a:xfrm>
          <a:prstGeom prst="wedgeEllipseCallout">
            <a:avLst>
              <a:gd name="adj1" fmla="val -52560"/>
              <a:gd name="adj2" fmla="val -549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dirty="0"/>
              <a:t>Nokia consumers tend to know Arabic more than average compared to all Mobile Phone Customers</a:t>
            </a:r>
          </a:p>
        </p:txBody>
      </p:sp>
      <p:sp>
        <p:nvSpPr>
          <p:cNvPr id="5" name="Text Box 119"/>
          <p:cNvSpPr txBox="1">
            <a:spLocks noChangeArrowheads="1"/>
          </p:cNvSpPr>
          <p:nvPr/>
        </p:nvSpPr>
        <p:spPr bwMode="auto">
          <a:xfrm>
            <a:off x="0" y="76200"/>
            <a:ext cx="7391400" cy="86995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/>
              <a:t>Demographic Profile</a:t>
            </a:r>
            <a:r>
              <a:rPr lang="en-US" sz="1800"/>
              <a:t>                                 </a:t>
            </a:r>
            <a:r>
              <a:rPr lang="en-US" sz="2000" b="0">
                <a:solidFill>
                  <a:schemeClr val="tx2"/>
                </a:solidFill>
              </a:rPr>
              <a:t>Demographic composition of Mobile Phone customers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60007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38200" y="2133600"/>
            <a:ext cx="7467600" cy="76200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4400"/>
              <a:t>Media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80"/>
          <p:cNvGraphicFramePr>
            <a:graphicFrameLocks/>
          </p:cNvGraphicFramePr>
          <p:nvPr/>
        </p:nvGraphicFramePr>
        <p:xfrm>
          <a:off x="1043608" y="1844824"/>
          <a:ext cx="6858000" cy="3087053"/>
        </p:xfrm>
        <a:graphic>
          <a:graphicData uri="http://schemas.openxmlformats.org/drawingml/2006/table">
            <a:tbl>
              <a:tblPr/>
              <a:tblGrid>
                <a:gridCol w="1752600"/>
                <a:gridCol w="990600"/>
                <a:gridCol w="838200"/>
                <a:gridCol w="838200"/>
                <a:gridCol w="685800"/>
                <a:gridCol w="838200"/>
                <a:gridCol w="914400"/>
              </a:tblGrid>
              <a:tr h="538163"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Total Sample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Nokia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Blackberry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I-Phone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Samsung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LG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Daily </a:t>
                      </a:r>
                      <a:r>
                        <a:rPr lang="en-US" sz="1400" b="1" i="0" u="none" strike="noStrike" kern="120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NewsPaper</a:t>
                      </a: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HardCopy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42.8%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42.2%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42.8%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47.9%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45.5%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48.2%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Daily NewsPaper Online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18.9%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16.6%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Magazines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43.6%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41.5%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42.8%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50.9%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54.3%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46.7%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Satellite TV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80.1%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78.0%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88.3%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87.8%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73.2%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82.3%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Radio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37.1%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39.2%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35.3%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38.1%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35.8%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39.1%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Internet (Digital)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48.4%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43.7%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55.2%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55.9%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53.1%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39.8%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Cinema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8.12%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8.61%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63"/>
          <p:cNvSpPr txBox="1">
            <a:spLocks noChangeArrowheads="1"/>
          </p:cNvSpPr>
          <p:nvPr/>
        </p:nvSpPr>
        <p:spPr bwMode="auto">
          <a:xfrm>
            <a:off x="0" y="76200"/>
            <a:ext cx="7162800" cy="523875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800"/>
              <a:t>Latest Media Vehicle Consumption</a:t>
            </a:r>
            <a:endParaRPr lang="en-US" sz="1800" b="0">
              <a:solidFill>
                <a:schemeClr val="tx2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60007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9613"/>
          </a:xfrm>
        </p:spPr>
        <p:txBody>
          <a:bodyPr/>
          <a:lstStyle/>
          <a:p>
            <a:r>
              <a:rPr lang="en-US" dirty="0" smtClean="0"/>
              <a:t>Media Consumption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0267" y="1700808"/>
          <a:ext cx="2947556" cy="20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778"/>
                <a:gridCol w="1473778"/>
              </a:tblGrid>
              <a:tr h="35705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Titles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Average Audience</a:t>
                      </a:r>
                      <a:endParaRPr lang="en-US" sz="105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MBC 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MBC 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26%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Dubai</a:t>
                      </a:r>
                      <a:r>
                        <a:rPr lang="en-US" sz="1000" baseline="0" dirty="0" smtClean="0"/>
                        <a:t> TV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26%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Abu Dhabi TV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25%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MBC</a:t>
                      </a:r>
                      <a:r>
                        <a:rPr lang="en-US" sz="1000" baseline="0" dirty="0" smtClean="0"/>
                        <a:t> 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25%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714" y="1412777"/>
            <a:ext cx="2938883" cy="307777"/>
          </a:xfrm>
          <a:prstGeom prst="rect">
            <a:avLst/>
          </a:prstGeom>
          <a:solidFill>
            <a:srgbClr val="C6E6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TV</a:t>
            </a:r>
            <a:endParaRPr lang="en-US" sz="1400" b="1" dirty="0"/>
          </a:p>
        </p:txBody>
      </p:sp>
      <p:sp>
        <p:nvSpPr>
          <p:cNvPr id="17" name="Title Placeholder 1"/>
          <p:cNvSpPr txBox="1">
            <a:spLocks/>
          </p:cNvSpPr>
          <p:nvPr/>
        </p:nvSpPr>
        <p:spPr>
          <a:xfrm>
            <a:off x="444500" y="908720"/>
            <a:ext cx="8229600" cy="432049"/>
          </a:xfrm>
          <a:prstGeom prst="rect">
            <a:avLst/>
          </a:prstGeom>
        </p:spPr>
        <p:txBody>
          <a:bodyPr lIns="91436" tIns="45718" rIns="91436" bIns="45718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6400"/>
                </a:solidFill>
                <a:latin typeface="Arial" pitchFamily="34" charset="0"/>
                <a:ea typeface="+mj-ea"/>
                <a:cs typeface="Arial" pitchFamily="34" charset="0"/>
              </a:rPr>
              <a:t>Top 5 Media Titles</a:t>
            </a:r>
            <a:r>
              <a:rPr lang="en-US" sz="2000" dirty="0" smtClean="0">
                <a:solidFill>
                  <a:srgbClr val="FF6400"/>
                </a:solidFill>
                <a:latin typeface="Arial" pitchFamily="34" charset="0"/>
                <a:cs typeface="Arial" pitchFamily="34" charset="0"/>
              </a:rPr>
              <a:t> (TGI UAE 2012-13)</a:t>
            </a:r>
            <a:endParaRPr lang="en-GB" sz="2000" dirty="0" smtClean="0">
              <a:solidFill>
                <a:srgbClr val="FF64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8050" y="1412777"/>
            <a:ext cx="2938883" cy="307777"/>
          </a:xfrm>
          <a:prstGeom prst="rect">
            <a:avLst/>
          </a:prstGeom>
          <a:solidFill>
            <a:srgbClr val="C6E6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Radio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37882" y="1412777"/>
            <a:ext cx="2938883" cy="307777"/>
          </a:xfrm>
          <a:prstGeom prst="rect">
            <a:avLst/>
          </a:prstGeom>
          <a:solidFill>
            <a:srgbClr val="C6E6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Daily Print Media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3714" y="3933057"/>
            <a:ext cx="2938883" cy="307777"/>
          </a:xfrm>
          <a:prstGeom prst="rect">
            <a:avLst/>
          </a:prstGeom>
          <a:solidFill>
            <a:srgbClr val="C6E6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Daily Online Media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78050" y="3933057"/>
            <a:ext cx="2938883" cy="307777"/>
          </a:xfrm>
          <a:prstGeom prst="rect">
            <a:avLst/>
          </a:prstGeom>
          <a:solidFill>
            <a:srgbClr val="C6E6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Weekly Print Media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137882" y="3933057"/>
            <a:ext cx="2938883" cy="307777"/>
          </a:xfrm>
          <a:prstGeom prst="rect">
            <a:avLst/>
          </a:prstGeom>
          <a:solidFill>
            <a:srgbClr val="C6E6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Monthly Print Media</a:t>
            </a:r>
            <a:endParaRPr lang="en-US" sz="14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070721" y="1381109"/>
            <a:ext cx="0" cy="4941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19491" y="1340768"/>
            <a:ext cx="1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4"/>
          <p:cNvGraphicFramePr>
            <a:graphicFrameLocks/>
          </p:cNvGraphicFramePr>
          <p:nvPr/>
        </p:nvGraphicFramePr>
        <p:xfrm>
          <a:off x="3131840" y="1700808"/>
          <a:ext cx="2947556" cy="20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778"/>
                <a:gridCol w="1473778"/>
              </a:tblGrid>
              <a:tr h="35705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Titles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Average Audience</a:t>
                      </a:r>
                      <a:endParaRPr lang="en-US" sz="105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Abu Dhabi Al Quran Al Karim 88.2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363" rtl="0" eaLnBrk="1" fontAlgn="ctr" latinLnBrk="0" hangingPunct="1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13%</a:t>
                      </a:r>
                    </a:p>
                  </a:txBody>
                  <a:tcPr marL="9525" marR="9525" marT="9525" marB="0" anchor="ctr"/>
                </a:tc>
              </a:tr>
              <a:tr h="3462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Radio 4 FM (Hindi ) 89.1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363" rtl="0" eaLnBrk="1" fontAlgn="ctr" latinLnBrk="0" hangingPunct="1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5%</a:t>
                      </a:r>
                    </a:p>
                  </a:txBody>
                  <a:tcPr marL="9525" marR="9525" marT="9525" marB="0" anchor="ctr"/>
                </a:tc>
              </a:tr>
              <a:tr h="346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City 101.6 FM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363" rtl="0" eaLnBrk="1" fontAlgn="ctr" latinLnBrk="0" hangingPunct="1"/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  <a:tr h="346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 FM 106.2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363" rtl="0" eaLnBrk="1" fontAlgn="ctr" latinLnBrk="0" hangingPunct="1"/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  <a:tr h="346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Mirchi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363" rtl="0" eaLnBrk="1" fontAlgn="ctr" latinLnBrk="0" hangingPunct="1"/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0" name="Content Placeholder 4"/>
          <p:cNvGraphicFramePr>
            <a:graphicFrameLocks/>
          </p:cNvGraphicFramePr>
          <p:nvPr/>
        </p:nvGraphicFramePr>
        <p:xfrm>
          <a:off x="6196444" y="1700808"/>
          <a:ext cx="2947556" cy="20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778"/>
                <a:gridCol w="1473778"/>
              </a:tblGrid>
              <a:tr h="35705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Titles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Average Audience</a:t>
                      </a:r>
                      <a:endParaRPr lang="en-US" sz="105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 </a:t>
                      </a:r>
                      <a:r>
                        <a:rPr lang="en-US" sz="1000" dirty="0" err="1" smtClean="0"/>
                        <a:t>Khaleej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17%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Gulf</a:t>
                      </a:r>
                      <a:r>
                        <a:rPr lang="en-US" sz="1000" baseline="0" dirty="0" smtClean="0"/>
                        <a:t> News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Emarat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Youm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 </a:t>
                      </a:r>
                      <a:r>
                        <a:rPr lang="en-US" sz="1000" dirty="0" err="1" smtClean="0"/>
                        <a:t>Ittihad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 </a:t>
                      </a:r>
                      <a:r>
                        <a:rPr lang="en-US" sz="1000" dirty="0" err="1" smtClean="0"/>
                        <a:t>Bayan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6%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1" name="Content Placeholder 4"/>
          <p:cNvGraphicFramePr>
            <a:graphicFrameLocks/>
          </p:cNvGraphicFramePr>
          <p:nvPr/>
        </p:nvGraphicFramePr>
        <p:xfrm>
          <a:off x="0" y="4221088"/>
          <a:ext cx="2947556" cy="20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778"/>
                <a:gridCol w="1473778"/>
              </a:tblGrid>
              <a:tr h="35705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Titles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Average Audience</a:t>
                      </a:r>
                      <a:endParaRPr lang="en-US" sz="105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 </a:t>
                      </a:r>
                      <a:r>
                        <a:rPr lang="en-US" sz="1000" dirty="0" err="1" smtClean="0"/>
                        <a:t>Khaleej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Gulf News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Emirates</a:t>
                      </a:r>
                      <a:r>
                        <a:rPr lang="en-US" sz="1000" baseline="0" dirty="0" smtClean="0"/>
                        <a:t> Today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 </a:t>
                      </a:r>
                      <a:r>
                        <a:rPr lang="en-US" sz="1000" dirty="0" err="1" smtClean="0"/>
                        <a:t>Ittihad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Khaleej</a:t>
                      </a:r>
                      <a:r>
                        <a:rPr lang="en-US" sz="1000" dirty="0" smtClean="0"/>
                        <a:t> Times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2%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6" name="Content Placeholder 4"/>
          <p:cNvGraphicFramePr>
            <a:graphicFrameLocks/>
          </p:cNvGraphicFramePr>
          <p:nvPr/>
        </p:nvGraphicFramePr>
        <p:xfrm>
          <a:off x="3059832" y="4221088"/>
          <a:ext cx="2947556" cy="20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778"/>
                <a:gridCol w="1473778"/>
              </a:tblGrid>
              <a:tr h="35705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Titles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Average Audience</a:t>
                      </a:r>
                      <a:endParaRPr lang="en-US" sz="105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Zahrat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Khaleej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Friday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 </a:t>
                      </a:r>
                      <a:r>
                        <a:rPr lang="en-US" sz="1000" dirty="0" err="1" smtClean="0"/>
                        <a:t>Waseet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Abu Dhabi Week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Kul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Ul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Usra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5%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7" name="Content Placeholder 4"/>
          <p:cNvGraphicFramePr>
            <a:graphicFrameLocks/>
          </p:cNvGraphicFramePr>
          <p:nvPr/>
        </p:nvGraphicFramePr>
        <p:xfrm>
          <a:off x="6196444" y="4221088"/>
          <a:ext cx="2947556" cy="2138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778"/>
                <a:gridCol w="1473778"/>
              </a:tblGrid>
              <a:tr h="35705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Titles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Average Audience</a:t>
                      </a:r>
                      <a:endParaRPr lang="en-US" sz="105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 </a:t>
                      </a:r>
                      <a:r>
                        <a:rPr lang="en-US" sz="1000" dirty="0" err="1" smtClean="0"/>
                        <a:t>Seha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Yaum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 </a:t>
                      </a:r>
                      <a:r>
                        <a:rPr lang="en-US" sz="1000" dirty="0" err="1" smtClean="0"/>
                        <a:t>Ghiza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Sohi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Aquarius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Alam </a:t>
                      </a:r>
                      <a:r>
                        <a:rPr lang="en-US" sz="1000" dirty="0" err="1" smtClean="0"/>
                        <a:t>Assat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Wal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Moujawharat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2%</a:t>
                      </a:r>
                      <a:endParaRPr lang="en-US" sz="1000" dirty="0"/>
                    </a:p>
                  </a:txBody>
                  <a:tcPr anchor="ctr"/>
                </a:tc>
              </a:tr>
              <a:tr h="346235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Ain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Emarat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1%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17500"/>
            <a:ext cx="7115175" cy="596900"/>
          </a:xfrm>
        </p:spPr>
        <p:txBody>
          <a:bodyPr/>
          <a:lstStyle/>
          <a:p>
            <a:r>
              <a:rPr lang="en-GB" sz="4000" b="1"/>
              <a:t>Electronics</a:t>
            </a:r>
            <a:r>
              <a:rPr lang="en-GB" sz="3600" b="1"/>
              <a:t/>
            </a:r>
            <a:br>
              <a:rPr lang="en-GB" sz="3600" b="1"/>
            </a:br>
            <a:r>
              <a:rPr lang="en-GB" sz="3200" b="1"/>
              <a:t>Mobile Phones</a:t>
            </a:r>
            <a:r>
              <a:rPr lang="en-GB"/>
              <a:t> 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04800" y="4876800"/>
            <a:ext cx="2743200" cy="779463"/>
            <a:chOff x="48" y="2784"/>
            <a:chExt cx="1728" cy="491"/>
          </a:xfrm>
        </p:grpSpPr>
        <p:sp>
          <p:nvSpPr>
            <p:cNvPr id="18474" name="AutoShape 42"/>
            <p:cNvSpPr>
              <a:spLocks noChangeArrowheads="1"/>
            </p:cNvSpPr>
            <p:nvPr/>
          </p:nvSpPr>
          <p:spPr bwMode="auto">
            <a:xfrm>
              <a:off x="114" y="2784"/>
              <a:ext cx="1582" cy="491"/>
            </a:xfrm>
            <a:prstGeom prst="roundRect">
              <a:avLst>
                <a:gd name="adj" fmla="val 16667"/>
              </a:avLst>
            </a:prstGeom>
            <a:noFill/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75" name="Text Box 43"/>
            <p:cNvSpPr txBox="1">
              <a:spLocks noChangeArrowheads="1"/>
            </p:cNvSpPr>
            <p:nvPr/>
          </p:nvSpPr>
          <p:spPr bwMode="auto">
            <a:xfrm>
              <a:off x="48" y="2807"/>
              <a:ext cx="1728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GB" sz="1800" dirty="0">
                  <a:latin typeface="Univers" pitchFamily="34" charset="0"/>
                </a:rPr>
                <a:t>What Brands of Mobiles do you have?</a:t>
              </a:r>
              <a:endParaRPr lang="en-GB" sz="1800" b="0" dirty="0">
                <a:latin typeface="Univers" pitchFamily="34" charset="0"/>
              </a:endParaRPr>
            </a:p>
          </p:txBody>
        </p:sp>
      </p:grp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2895600" y="5410200"/>
            <a:ext cx="3352800" cy="2646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GB" sz="1800" dirty="0" smtClean="0">
                <a:latin typeface="Univers" pitchFamily="34" charset="0"/>
              </a:rPr>
              <a:t>Monthly Bill?</a:t>
            </a:r>
            <a:endParaRPr lang="en-GB" sz="1800" b="0" dirty="0">
              <a:latin typeface="Univers" pitchFamily="34" charset="0"/>
            </a:endParaRP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228600" y="1736725"/>
            <a:ext cx="3022600" cy="777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>
                <a:latin typeface="Univers" pitchFamily="34" charset="0"/>
              </a:rPr>
              <a:t>Do you own a Mobile Phone?</a:t>
            </a:r>
          </a:p>
          <a:p>
            <a:pPr marL="174625" indent="-174625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sz="900">
              <a:latin typeface="Univers" pitchFamily="34" charset="0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096000" y="1447800"/>
            <a:ext cx="2819400" cy="750888"/>
            <a:chOff x="117" y="2466"/>
            <a:chExt cx="1405" cy="645"/>
          </a:xfrm>
        </p:grpSpPr>
        <p:sp>
          <p:nvSpPr>
            <p:cNvPr id="18482" name="AutoShape 50"/>
            <p:cNvSpPr>
              <a:spLocks noChangeArrowheads="1"/>
            </p:cNvSpPr>
            <p:nvPr/>
          </p:nvSpPr>
          <p:spPr bwMode="auto">
            <a:xfrm>
              <a:off x="117" y="2466"/>
              <a:ext cx="1398" cy="645"/>
            </a:xfrm>
            <a:prstGeom prst="roundRect">
              <a:avLst>
                <a:gd name="adj" fmla="val 16667"/>
              </a:avLst>
            </a:prstGeom>
            <a:noFill/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83" name="Text Box 51"/>
            <p:cNvSpPr txBox="1">
              <a:spLocks noChangeArrowheads="1"/>
            </p:cNvSpPr>
            <p:nvPr/>
          </p:nvSpPr>
          <p:spPr bwMode="auto">
            <a:xfrm>
              <a:off x="121" y="2467"/>
              <a:ext cx="1401" cy="55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GB" sz="1800" dirty="0">
                  <a:latin typeface="Univers" pitchFamily="34" charset="0"/>
                </a:rPr>
                <a:t>Which Service Provider do you subscribe from?</a:t>
              </a:r>
              <a:endParaRPr lang="en-GB" sz="1800" b="0" dirty="0">
                <a:latin typeface="Univers" pitchFamily="34" charset="0"/>
              </a:endParaRPr>
            </a:p>
          </p:txBody>
        </p:sp>
      </p:grp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5868144" y="2970213"/>
            <a:ext cx="3096343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sz="1800" dirty="0">
                <a:latin typeface="Univers" pitchFamily="34" charset="0"/>
              </a:rPr>
              <a:t>How many SIMs do you totally Have ?</a:t>
            </a:r>
            <a:endParaRPr lang="en-GB" sz="1800" b="0" dirty="0">
              <a:latin typeface="Univers" pitchFamily="34" charset="0"/>
            </a:endParaRP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6019800" y="4267200"/>
            <a:ext cx="2719388" cy="1190625"/>
            <a:chOff x="3603" y="3216"/>
            <a:chExt cx="1710" cy="940"/>
          </a:xfrm>
        </p:grpSpPr>
        <p:sp>
          <p:nvSpPr>
            <p:cNvPr id="18497" name="AutoShape 65"/>
            <p:cNvSpPr>
              <a:spLocks noChangeArrowheads="1"/>
            </p:cNvSpPr>
            <p:nvPr/>
          </p:nvSpPr>
          <p:spPr bwMode="auto">
            <a:xfrm>
              <a:off x="3615" y="3408"/>
              <a:ext cx="1698" cy="328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rtl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 b="0"/>
            </a:p>
          </p:txBody>
        </p:sp>
        <p:sp>
          <p:nvSpPr>
            <p:cNvPr id="18498" name="Text Box 66"/>
            <p:cNvSpPr txBox="1">
              <a:spLocks noChangeArrowheads="1"/>
            </p:cNvSpPr>
            <p:nvPr/>
          </p:nvSpPr>
          <p:spPr bwMode="auto">
            <a:xfrm>
              <a:off x="3603" y="3216"/>
              <a:ext cx="1700" cy="9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GB" sz="1800" dirty="0">
                  <a:latin typeface="Univers" pitchFamily="34" charset="0"/>
                </a:rPr>
                <a:t>How many people in your household other than you have mobile phone?</a:t>
              </a:r>
              <a:endParaRPr lang="en-GB" sz="1800" b="0" dirty="0">
                <a:latin typeface="Univers" pitchFamily="34" charset="0"/>
              </a:endParaRPr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0" y="2565400"/>
            <a:ext cx="2743200" cy="1947864"/>
            <a:chOff x="48" y="2048"/>
            <a:chExt cx="1728" cy="1227"/>
          </a:xfrm>
        </p:grpSpPr>
        <p:sp>
          <p:nvSpPr>
            <p:cNvPr id="18523" name="AutoShape 91"/>
            <p:cNvSpPr>
              <a:spLocks noChangeArrowheads="1"/>
            </p:cNvSpPr>
            <p:nvPr/>
          </p:nvSpPr>
          <p:spPr bwMode="auto">
            <a:xfrm>
              <a:off x="114" y="2784"/>
              <a:ext cx="1582" cy="491"/>
            </a:xfrm>
            <a:prstGeom prst="roundRect">
              <a:avLst>
                <a:gd name="adj" fmla="val 16667"/>
              </a:avLst>
            </a:prstGeom>
            <a:noFill/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524" name="Text Box 92"/>
            <p:cNvSpPr txBox="1">
              <a:spLocks noChangeArrowheads="1"/>
            </p:cNvSpPr>
            <p:nvPr/>
          </p:nvSpPr>
          <p:spPr bwMode="auto">
            <a:xfrm>
              <a:off x="48" y="2048"/>
              <a:ext cx="1728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GB" sz="1800" dirty="0">
                  <a:latin typeface="Univers" pitchFamily="34" charset="0"/>
                </a:rPr>
                <a:t>What features exist in your features?</a:t>
              </a:r>
              <a:endParaRPr lang="en-GB" sz="1800" b="0" dirty="0">
                <a:latin typeface="Univers" pitchFamily="34" charset="0"/>
              </a:endParaRPr>
            </a:p>
          </p:txBody>
        </p:sp>
      </p:grpSp>
      <p:pic>
        <p:nvPicPr>
          <p:cNvPr id="27650" name="Picture 2" descr="http://cdn1.sbnation.com/entry_photo_images/7279947/cellphonebuyers_large_verge_super_w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78454"/>
            <a:ext cx="3326855" cy="2214642"/>
          </a:xfrm>
          <a:prstGeom prst="rect">
            <a:avLst/>
          </a:prstGeom>
          <a:noFill/>
        </p:spPr>
      </p:pic>
      <p:sp>
        <p:nvSpPr>
          <p:cNvPr id="25" name="Text Box 92"/>
          <p:cNvSpPr txBox="1">
            <a:spLocks noChangeArrowheads="1"/>
          </p:cNvSpPr>
          <p:nvPr/>
        </p:nvSpPr>
        <p:spPr bwMode="auto">
          <a:xfrm>
            <a:off x="179512" y="3645024"/>
            <a:ext cx="27432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sz="1800" dirty="0">
                <a:latin typeface="Univers" pitchFamily="34" charset="0"/>
              </a:rPr>
              <a:t>What features </a:t>
            </a:r>
            <a:r>
              <a:rPr lang="en-GB" dirty="0" smtClean="0">
                <a:latin typeface="Univers" pitchFamily="34" charset="0"/>
              </a:rPr>
              <a:t>used</a:t>
            </a:r>
            <a:r>
              <a:rPr lang="en-GB" sz="1800" dirty="0" smtClean="0">
                <a:latin typeface="Univers" pitchFamily="34" charset="0"/>
              </a:rPr>
              <a:t>?</a:t>
            </a:r>
            <a:endParaRPr lang="en-GB" sz="1800" b="0" dirty="0">
              <a:latin typeface="Univers" pitchFamily="34" charset="0"/>
            </a:endParaRPr>
          </a:p>
        </p:txBody>
      </p:sp>
      <p:sp>
        <p:nvSpPr>
          <p:cNvPr id="26" name="Text Box 92"/>
          <p:cNvSpPr txBox="1">
            <a:spLocks noChangeArrowheads="1"/>
          </p:cNvSpPr>
          <p:nvPr/>
        </p:nvSpPr>
        <p:spPr bwMode="auto">
          <a:xfrm>
            <a:off x="395536" y="4149080"/>
            <a:ext cx="27432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sz="1800" dirty="0" smtClean="0">
                <a:latin typeface="Univers" pitchFamily="34" charset="0"/>
              </a:rPr>
              <a:t>Prepaid/</a:t>
            </a:r>
            <a:r>
              <a:rPr lang="en-GB" sz="1800" dirty="0" err="1" smtClean="0">
                <a:latin typeface="Univers" pitchFamily="34" charset="0"/>
              </a:rPr>
              <a:t>postpaid</a:t>
            </a:r>
            <a:endParaRPr lang="en-GB" sz="1800" b="0" dirty="0">
              <a:latin typeface="Univers" pitchFamily="34" charset="0"/>
            </a:endParaRPr>
          </a:p>
        </p:txBody>
      </p:sp>
      <p:sp>
        <p:nvSpPr>
          <p:cNvPr id="27" name="Text Box 92"/>
          <p:cNvSpPr txBox="1">
            <a:spLocks noChangeArrowheads="1"/>
          </p:cNvSpPr>
          <p:nvPr/>
        </p:nvSpPr>
        <p:spPr bwMode="auto">
          <a:xfrm>
            <a:off x="6084168" y="2132856"/>
            <a:ext cx="264408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sz="1800" dirty="0" smtClean="0">
                <a:latin typeface="Univers" pitchFamily="34" charset="0"/>
              </a:rPr>
              <a:t>Mobile Used for payments</a:t>
            </a:r>
            <a:endParaRPr lang="en-GB" sz="1800" b="0" dirty="0">
              <a:latin typeface="Univers" pitchFamily="34" charset="0"/>
            </a:endParaRPr>
          </a:p>
        </p:txBody>
      </p:sp>
      <p:sp>
        <p:nvSpPr>
          <p:cNvPr id="28" name="Text Box 92"/>
          <p:cNvSpPr txBox="1">
            <a:spLocks noChangeArrowheads="1"/>
          </p:cNvSpPr>
          <p:nvPr/>
        </p:nvSpPr>
        <p:spPr bwMode="auto">
          <a:xfrm>
            <a:off x="251520" y="5661248"/>
            <a:ext cx="27432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sz="1800" dirty="0" smtClean="0">
                <a:latin typeface="Univers" pitchFamily="34" charset="0"/>
              </a:rPr>
              <a:t>Services Subscribed</a:t>
            </a:r>
            <a:endParaRPr lang="en-GB" sz="1800" b="0" dirty="0">
              <a:latin typeface="Univers" pitchFamily="34" charset="0"/>
            </a:endParaRPr>
          </a:p>
        </p:txBody>
      </p:sp>
      <p:sp>
        <p:nvSpPr>
          <p:cNvPr id="30" name="Text Box 92"/>
          <p:cNvSpPr txBox="1">
            <a:spLocks noChangeArrowheads="1"/>
          </p:cNvSpPr>
          <p:nvPr/>
        </p:nvSpPr>
        <p:spPr bwMode="auto">
          <a:xfrm>
            <a:off x="5940152" y="3645024"/>
            <a:ext cx="27432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sz="1800" dirty="0" smtClean="0">
                <a:latin typeface="Univers" pitchFamily="34" charset="0"/>
              </a:rPr>
              <a:t>How often bought?</a:t>
            </a:r>
            <a:endParaRPr lang="en-GB" sz="1800" b="0" dirty="0">
              <a:latin typeface="Univer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7" grpId="0"/>
      <p:bldP spid="18480" grpId="0"/>
      <p:bldP spid="184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1"/>
          <p:cNvGraphicFramePr>
            <a:graphicFrameLocks noChangeAspect="1"/>
          </p:cNvGraphicFramePr>
          <p:nvPr/>
        </p:nvGraphicFramePr>
        <p:xfrm>
          <a:off x="180473" y="904607"/>
          <a:ext cx="8674100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76200"/>
            <a:ext cx="7239000" cy="523875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800"/>
              <a:t>Outdoor Media - Top 10</a:t>
            </a:r>
            <a:endParaRPr lang="en-US" sz="1800" b="0">
              <a:solidFill>
                <a:schemeClr val="tx2"/>
              </a:solidFill>
            </a:endParaRPr>
          </a:p>
        </p:txBody>
      </p:sp>
      <p:sp>
        <p:nvSpPr>
          <p:cNvPr id="37893" name="Text Box 12"/>
          <p:cNvSpPr txBox="1">
            <a:spLocks noChangeArrowheads="1"/>
          </p:cNvSpPr>
          <p:nvPr/>
        </p:nvSpPr>
        <p:spPr bwMode="auto">
          <a:xfrm>
            <a:off x="0" y="598862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38200" y="2133600"/>
            <a:ext cx="7467600" cy="1431925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4400"/>
              <a:t>Shopping Behavior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76200"/>
            <a:ext cx="8001000" cy="523875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800"/>
              <a:t>Discount centers visited most</a:t>
            </a:r>
            <a:endParaRPr lang="en-US" sz="1800" b="0">
              <a:solidFill>
                <a:schemeClr val="tx2"/>
              </a:solidFill>
            </a:endParaRPr>
          </a:p>
        </p:txBody>
      </p:sp>
      <p:sp>
        <p:nvSpPr>
          <p:cNvPr id="39941" name="Text Box 12"/>
          <p:cNvSpPr txBox="1">
            <a:spLocks noChangeArrowheads="1"/>
          </p:cNvSpPr>
          <p:nvPr/>
        </p:nvSpPr>
        <p:spPr bwMode="auto">
          <a:xfrm>
            <a:off x="0" y="60007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115616" y="1556792"/>
          <a:ext cx="734481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1"/>
          <p:cNvGraphicFramePr>
            <a:graphicFrameLocks noChangeAspect="1"/>
          </p:cNvGraphicFramePr>
          <p:nvPr/>
        </p:nvGraphicFramePr>
        <p:xfrm>
          <a:off x="285720" y="953485"/>
          <a:ext cx="8674100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76200"/>
            <a:ext cx="8001000" cy="523875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800"/>
              <a:t>Shopping Centers/Malls Visited most often</a:t>
            </a:r>
            <a:endParaRPr lang="en-US" sz="1800" b="0">
              <a:solidFill>
                <a:schemeClr val="tx2"/>
              </a:solidFill>
            </a:endParaRPr>
          </a:p>
        </p:txBody>
      </p:sp>
      <p:sp>
        <p:nvSpPr>
          <p:cNvPr id="40965" name="Text Box 12"/>
          <p:cNvSpPr txBox="1">
            <a:spLocks noChangeArrowheads="1"/>
          </p:cNvSpPr>
          <p:nvPr/>
        </p:nvSpPr>
        <p:spPr bwMode="auto">
          <a:xfrm>
            <a:off x="0" y="60007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Shopping Centres/Malls visitors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1"/>
          <p:cNvGraphicFramePr>
            <a:graphicFrameLocks noChangeAspect="1"/>
          </p:cNvGraphicFramePr>
          <p:nvPr/>
        </p:nvGraphicFramePr>
        <p:xfrm>
          <a:off x="142844" y="928670"/>
          <a:ext cx="8674100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7" name="Text Box 12"/>
          <p:cNvSpPr txBox="1">
            <a:spLocks noChangeArrowheads="1"/>
          </p:cNvSpPr>
          <p:nvPr/>
        </p:nvSpPr>
        <p:spPr bwMode="auto">
          <a:xfrm>
            <a:off x="0" y="6053158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</a:t>
            </a:r>
            <a:r>
              <a:rPr lang="en-US" sz="1400" dirty="0"/>
              <a:t>Coffee/Sandwich Bar </a:t>
            </a:r>
            <a:r>
              <a:rPr lang="en-GB" sz="1400" dirty="0"/>
              <a:t>visitors	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0" y="74613"/>
            <a:ext cx="6705600" cy="523875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800"/>
              <a:t>Coffee/Sandwich Bar</a:t>
            </a:r>
            <a:endParaRPr lang="en-US" sz="1800" b="0">
              <a:solidFill>
                <a:schemeClr val="tx2"/>
              </a:solidFill>
            </a:endParaRPr>
          </a:p>
        </p:txBody>
      </p:sp>
      <p:sp>
        <p:nvSpPr>
          <p:cNvPr id="207880" name="AutoShape 8"/>
          <p:cNvSpPr>
            <a:spLocks noChangeArrowheads="1"/>
          </p:cNvSpPr>
          <p:nvPr/>
        </p:nvSpPr>
        <p:spPr bwMode="auto">
          <a:xfrm>
            <a:off x="5181600" y="3733800"/>
            <a:ext cx="3200400" cy="1447800"/>
          </a:xfrm>
          <a:prstGeom prst="wedgeEllipseCallout">
            <a:avLst>
              <a:gd name="adj1" fmla="val -43750"/>
              <a:gd name="adj2" fmla="val -656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/>
              <a:t>Nokia consumers who visit Coffee bars visit Aroma Café the most, followed by Café Nescafe &amp; Dr. Café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0788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1"/>
          <p:cNvGraphicFramePr>
            <a:graphicFrameLocks noChangeAspect="1"/>
          </p:cNvGraphicFramePr>
          <p:nvPr/>
        </p:nvGraphicFramePr>
        <p:xfrm>
          <a:off x="214282" y="928670"/>
          <a:ext cx="8674100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11" name="Text Box 12"/>
          <p:cNvSpPr txBox="1">
            <a:spLocks noChangeArrowheads="1"/>
          </p:cNvSpPr>
          <p:nvPr/>
        </p:nvSpPr>
        <p:spPr bwMode="auto">
          <a:xfrm>
            <a:off x="0" y="6053158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</a:t>
            </a:r>
            <a:r>
              <a:rPr lang="en-US" sz="1400" dirty="0"/>
              <a:t>Fast Food </a:t>
            </a:r>
            <a:r>
              <a:rPr lang="en-GB" sz="1400" dirty="0"/>
              <a:t>visitors	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0" y="74613"/>
            <a:ext cx="7086600" cy="523875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800"/>
              <a:t>Fast food Restaurants</a:t>
            </a:r>
            <a:endParaRPr lang="en-US" sz="1800" b="0">
              <a:solidFill>
                <a:schemeClr val="tx2"/>
              </a:solidFill>
            </a:endParaRPr>
          </a:p>
        </p:txBody>
      </p:sp>
      <p:sp>
        <p:nvSpPr>
          <p:cNvPr id="211975" name="AutoShape 7"/>
          <p:cNvSpPr>
            <a:spLocks noChangeArrowheads="1"/>
          </p:cNvSpPr>
          <p:nvPr/>
        </p:nvSpPr>
        <p:spPr bwMode="auto">
          <a:xfrm>
            <a:off x="5638800" y="3733800"/>
            <a:ext cx="2895600" cy="1143000"/>
          </a:xfrm>
          <a:prstGeom prst="wedgeEllipseCallout">
            <a:avLst>
              <a:gd name="adj1" fmla="val -53620"/>
              <a:gd name="adj2" fmla="val -698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/>
              <a:t>Almost half of Nokia customers who eat fast food order from KFC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1197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1"/>
          <p:cNvGraphicFramePr>
            <a:graphicFrameLocks noChangeAspect="1"/>
          </p:cNvGraphicFramePr>
          <p:nvPr/>
        </p:nvGraphicFramePr>
        <p:xfrm>
          <a:off x="214282" y="928670"/>
          <a:ext cx="8674100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35" name="Text Box 12"/>
          <p:cNvSpPr txBox="1">
            <a:spLocks noChangeArrowheads="1"/>
          </p:cNvSpPr>
          <p:nvPr/>
        </p:nvSpPr>
        <p:spPr bwMode="auto">
          <a:xfrm>
            <a:off x="0" y="6072206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</a:t>
            </a:r>
            <a:r>
              <a:rPr lang="en-US" sz="1400" dirty="0"/>
              <a:t>Organized Events </a:t>
            </a:r>
            <a:r>
              <a:rPr lang="en-GB" sz="1400" dirty="0"/>
              <a:t>visitors	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74613"/>
            <a:ext cx="7086600" cy="86995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 dirty="0"/>
              <a:t>Organized Events                                </a:t>
            </a:r>
            <a:r>
              <a:rPr lang="en-US" sz="2000" b="0" dirty="0">
                <a:solidFill>
                  <a:schemeClr val="tx2"/>
                </a:solidFill>
              </a:rPr>
              <a:t>Visited by Nokia customers in the last 12 months</a:t>
            </a:r>
          </a:p>
        </p:txBody>
      </p:sp>
      <p:sp>
        <p:nvSpPr>
          <p:cNvPr id="214021" name="AutoShape 5"/>
          <p:cNvSpPr>
            <a:spLocks noChangeArrowheads="1"/>
          </p:cNvSpPr>
          <p:nvPr/>
        </p:nvSpPr>
        <p:spPr bwMode="auto">
          <a:xfrm>
            <a:off x="5334000" y="3505200"/>
            <a:ext cx="3124200" cy="1371600"/>
          </a:xfrm>
          <a:prstGeom prst="wedgeEllipseCallout">
            <a:avLst>
              <a:gd name="adj1" fmla="val -43597"/>
              <a:gd name="adj2" fmla="val -7766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/>
              <a:t>Shopping Festival, religious festival and Trade exhibition are most visited by Nokia Customers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140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f434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3"/>
            <a:ext cx="9144000" cy="4178253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74613"/>
            <a:ext cx="7086600" cy="104644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 dirty="0" smtClean="0"/>
              <a:t>Correspondence Mapping-Brand </a:t>
            </a:r>
            <a:r>
              <a:rPr lang="en-US" sz="3100" dirty="0" err="1" smtClean="0"/>
              <a:t>vs</a:t>
            </a:r>
            <a:r>
              <a:rPr lang="en-US" sz="3100" dirty="0" smtClean="0"/>
              <a:t> Attitudes</a:t>
            </a:r>
            <a:endParaRPr lang="en-US" sz="20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f5FC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568952" cy="4537297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74613"/>
            <a:ext cx="8244408" cy="104644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 dirty="0" smtClean="0"/>
              <a:t>Correspondence Mapping-Brand </a:t>
            </a:r>
            <a:r>
              <a:rPr lang="en-US" sz="3100" dirty="0" err="1" smtClean="0"/>
              <a:t>vs</a:t>
            </a:r>
            <a:r>
              <a:rPr lang="en-US" sz="3100" dirty="0" smtClean="0"/>
              <a:t> Attitudes </a:t>
            </a:r>
            <a:r>
              <a:rPr lang="en-US" sz="3100" dirty="0" err="1" smtClean="0"/>
              <a:t>vs</a:t>
            </a:r>
            <a:r>
              <a:rPr lang="en-US" sz="3100" dirty="0" smtClean="0"/>
              <a:t> Media Vehicles –Smartphone owners</a:t>
            </a:r>
            <a:endParaRPr lang="en-US" sz="20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115175" cy="596900"/>
          </a:xfrm>
        </p:spPr>
        <p:txBody>
          <a:bodyPr/>
          <a:lstStyle/>
          <a:p>
            <a:pPr eaLnBrk="1" hangingPunct="1"/>
            <a:r>
              <a:rPr lang="en-US" sz="3600" b="1" i="1" smtClean="0"/>
              <a:t>TGI UAE 2012</a:t>
            </a:r>
            <a:endParaRPr lang="en-GB" smtClean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81000" y="1014413"/>
          <a:ext cx="3873500" cy="2947987"/>
        </p:xfrm>
        <a:graphic>
          <a:graphicData uri="http://schemas.openxmlformats.org/presentationml/2006/ole">
            <p:oleObj spid="_x0000_s1026" name="Chart" r:id="rId4" imgW="5572125" imgH="4229100" progId="MSGraph.Chart.8">
              <p:embed followColorScheme="full"/>
            </p:oleObj>
          </a:graphicData>
        </a:graphic>
      </p:graphicFrame>
      <p:sp>
        <p:nvSpPr>
          <p:cNvPr id="12293" name="AutoShape 26"/>
          <p:cNvSpPr>
            <a:spLocks noChangeArrowheads="1"/>
          </p:cNvSpPr>
          <p:nvPr/>
        </p:nvSpPr>
        <p:spPr bwMode="auto">
          <a:xfrm>
            <a:off x="1524000" y="1001713"/>
            <a:ext cx="1571625" cy="29368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/>
              <a:t>Gender Split</a:t>
            </a:r>
          </a:p>
        </p:txBody>
      </p:sp>
      <p:graphicFrame>
        <p:nvGraphicFramePr>
          <p:cNvPr id="12294" name="Object 23"/>
          <p:cNvGraphicFramePr>
            <a:graphicFrameLocks noChangeAspect="1"/>
          </p:cNvGraphicFramePr>
          <p:nvPr/>
        </p:nvGraphicFramePr>
        <p:xfrm>
          <a:off x="4800600" y="1081088"/>
          <a:ext cx="4351338" cy="3033712"/>
        </p:xfrm>
        <a:graphic>
          <a:graphicData uri="http://schemas.openxmlformats.org/presentationml/2006/ole">
            <p:oleObj spid="_x0000_s1027" name="Chart" r:id="rId5" imgW="6229350" imgH="4343400" progId="MSGraph.Chart.8">
              <p:embed followColorScheme="full"/>
            </p:oleObj>
          </a:graphicData>
        </a:graphic>
      </p:graphicFrame>
      <p:sp>
        <p:nvSpPr>
          <p:cNvPr id="12295" name="AutoShape 26"/>
          <p:cNvSpPr>
            <a:spLocks noChangeArrowheads="1"/>
          </p:cNvSpPr>
          <p:nvPr/>
        </p:nvSpPr>
        <p:spPr bwMode="auto">
          <a:xfrm>
            <a:off x="5867400" y="990600"/>
            <a:ext cx="1828800" cy="293688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/>
              <a:t>Social Class Split</a:t>
            </a:r>
          </a:p>
        </p:txBody>
      </p:sp>
      <p:sp>
        <p:nvSpPr>
          <p:cNvPr id="12297" name="AutoShape 26"/>
          <p:cNvSpPr>
            <a:spLocks noChangeArrowheads="1"/>
          </p:cNvSpPr>
          <p:nvPr/>
        </p:nvSpPr>
        <p:spPr bwMode="auto">
          <a:xfrm>
            <a:off x="3813175" y="3581400"/>
            <a:ext cx="1571625" cy="293688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/>
              <a:t>Area Split</a:t>
            </a:r>
          </a:p>
        </p:txBody>
      </p:sp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152400" y="3733800"/>
            <a:ext cx="1460500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bg1"/>
                </a:solidFill>
              </a:rPr>
              <a:t>Sample: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bg1"/>
                </a:solidFill>
              </a:rPr>
              <a:t>n= 4,970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2589213" y="3659188"/>
          <a:ext cx="3876675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292" grpId="0"/>
      <p:bldP spid="12293" grpId="0" animBg="1"/>
      <p:bldOleChart spid="12294" grpId="0"/>
      <p:bldP spid="12295" grpId="0" animBg="1"/>
      <p:bldP spid="12297" grpId="0" animBg="1"/>
      <p:bldGraphic spid="13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556793"/>
            <a:ext cx="453650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500" dirty="0" smtClean="0">
                <a:solidFill>
                  <a:srgbClr val="C00000"/>
                </a:solidFill>
              </a:rPr>
              <a:t>Age 15-29 constitutes around 41% of the total adult population. Local 15-29 constitute 11.6% of the total adult population</a:t>
            </a:r>
          </a:p>
          <a:p>
            <a:pPr>
              <a:buFont typeface="Wingdings" pitchFamily="2" charset="2"/>
              <a:buChar char="Ø"/>
            </a:pPr>
            <a:endParaRPr lang="en-US" sz="15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500" dirty="0" smtClean="0">
                <a:solidFill>
                  <a:srgbClr val="C00000"/>
                </a:solidFill>
              </a:rPr>
              <a:t>The internet penetration amongst the target is 83.4% as compared to around 73% for the total adult population. The internet penetration is even higher at around 87% for male targets</a:t>
            </a:r>
          </a:p>
          <a:p>
            <a:pPr>
              <a:buFont typeface="Wingdings" pitchFamily="2" charset="2"/>
              <a:buChar char="Ø"/>
            </a:pPr>
            <a:endParaRPr lang="en-US" sz="15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500" dirty="0" smtClean="0">
                <a:solidFill>
                  <a:srgbClr val="C00000"/>
                </a:solidFill>
              </a:rPr>
              <a:t>The broadband penetration for the target is 55% and for male target is 60% as compared to around 41% for the national average</a:t>
            </a:r>
          </a:p>
          <a:p>
            <a:endParaRPr lang="en-US" sz="15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500" dirty="0" smtClean="0">
                <a:solidFill>
                  <a:srgbClr val="C00000"/>
                </a:solidFill>
              </a:rPr>
              <a:t>Imperatively all of them own a mobile phone and their household have 40% more mobile phone than an average household</a:t>
            </a:r>
          </a:p>
          <a:p>
            <a:pPr>
              <a:buFont typeface="Wingdings" pitchFamily="2" charset="2"/>
              <a:buChar char="Ø"/>
            </a:pPr>
            <a:endParaRPr lang="en-US" sz="15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500" dirty="0" smtClean="0">
                <a:solidFill>
                  <a:srgbClr val="C00000"/>
                </a:solidFill>
              </a:rPr>
              <a:t>Above 26% of the male target play football; they are 129% more likely to play than an </a:t>
            </a:r>
            <a:r>
              <a:rPr lang="en-US" sz="1500" dirty="0" err="1" smtClean="0">
                <a:solidFill>
                  <a:srgbClr val="C00000"/>
                </a:solidFill>
              </a:rPr>
              <a:t>avg</a:t>
            </a:r>
            <a:r>
              <a:rPr lang="en-US" sz="1500" dirty="0" smtClean="0">
                <a:solidFill>
                  <a:srgbClr val="C00000"/>
                </a:solidFill>
              </a:rPr>
              <a:t> adult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539552" y="476671"/>
            <a:ext cx="7848872" cy="93610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000" b="1" dirty="0" err="1" smtClean="0"/>
              <a:t>Emarati</a:t>
            </a:r>
            <a:r>
              <a:rPr lang="en-GB" sz="2000" b="1" dirty="0" smtClean="0"/>
              <a:t> Youth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6400"/>
                </a:solidFill>
                <a:latin typeface="Arial" pitchFamily="34" charset="0"/>
                <a:ea typeface="+mj-ea"/>
                <a:cs typeface="Arial" pitchFamily="34" charset="0"/>
              </a:rPr>
              <a:t>Basic Facts</a:t>
            </a:r>
            <a:endParaRPr lang="en-GB" sz="2000" dirty="0">
              <a:solidFill>
                <a:srgbClr val="FF64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66" y="71414"/>
            <a:ext cx="142872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Chart 12"/>
          <p:cNvGraphicFramePr/>
          <p:nvPr/>
        </p:nvGraphicFramePr>
        <p:xfrm>
          <a:off x="5148064" y="1556792"/>
          <a:ext cx="3724275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572000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2400" dirty="0" err="1" smtClean="0"/>
              <a:t>Emarati</a:t>
            </a:r>
            <a:r>
              <a:rPr lang="en-GB" sz="2400" dirty="0" smtClean="0"/>
              <a:t> Youth</a:t>
            </a:r>
            <a:br>
              <a:rPr lang="en-GB" sz="2400" dirty="0" smtClean="0"/>
            </a:br>
            <a:r>
              <a:rPr lang="en-US" sz="2400" dirty="0" err="1" smtClean="0">
                <a:solidFill>
                  <a:srgbClr val="FF6400"/>
                </a:solidFill>
                <a:latin typeface="Arial" pitchFamily="34" charset="0"/>
                <a:cs typeface="Arial" pitchFamily="34" charset="0"/>
              </a:rPr>
              <a:t>ict</a:t>
            </a:r>
            <a:r>
              <a:rPr lang="en-US" sz="2400" dirty="0" smtClean="0">
                <a:solidFill>
                  <a:srgbClr val="FF6400"/>
                </a:solidFill>
                <a:latin typeface="Arial" pitchFamily="34" charset="0"/>
                <a:cs typeface="Arial" pitchFamily="34" charset="0"/>
              </a:rPr>
              <a:t> overview</a:t>
            </a:r>
            <a:endParaRPr lang="en-GB" sz="2400" dirty="0">
              <a:solidFill>
                <a:srgbClr val="FF64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58397" y="2010122"/>
            <a:ext cx="267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240584" y="2462560"/>
            <a:ext cx="152400" cy="180975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16200000">
            <a:off x="4871741" y="2488753"/>
            <a:ext cx="171450" cy="160337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4886822" y="1416397"/>
            <a:ext cx="152400" cy="180975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C:\Users\Umar\Desktop\wan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763" y="2780928"/>
            <a:ext cx="2505529" cy="188791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251520" y="1556792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1200" smtClean="0"/>
              <a:t>92</a:t>
            </a:r>
            <a:r>
              <a:rPr lang="en-GB" sz="1200" dirty="0" smtClean="0"/>
              <a:t>% more likely than an average to access internet for  visit blogs and forums on internet (18%)</a:t>
            </a:r>
          </a:p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3275856" y="1484784"/>
            <a:ext cx="28803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200" dirty="0" smtClean="0"/>
              <a:t>50% more likely to visit internet for online games; Every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local </a:t>
            </a:r>
            <a:r>
              <a:rPr lang="en-US" sz="1200" dirty="0" err="1" smtClean="0"/>
              <a:t>emarati</a:t>
            </a:r>
            <a:r>
              <a:rPr lang="en-US" sz="1200" dirty="0" smtClean="0"/>
              <a:t> likely to listen music on web;</a:t>
            </a:r>
          </a:p>
          <a:p>
            <a:pPr algn="ctr"/>
            <a:r>
              <a:rPr lang="en-US" sz="1200" dirty="0" smtClean="0"/>
              <a:t>Around 1 out of three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visits chat rooms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335688" y="1484784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200" dirty="0" smtClean="0"/>
          </a:p>
          <a:p>
            <a:pPr algn="ctr"/>
            <a:r>
              <a:rPr lang="en-GB" sz="1200" dirty="0" smtClean="0"/>
              <a:t>Spends around 2 hrs 10 min  as compared  to 1 hour 45 minutes on internet for an </a:t>
            </a:r>
            <a:r>
              <a:rPr lang="en-GB" sz="1200" dirty="0" err="1" smtClean="0"/>
              <a:t>avg</a:t>
            </a:r>
            <a:r>
              <a:rPr lang="en-GB" sz="1200" dirty="0" smtClean="0"/>
              <a:t> day; 16% download programs</a:t>
            </a:r>
          </a:p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23528" y="2636912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1200" dirty="0" smtClean="0"/>
              <a:t>116% more likely to own a black berry</a:t>
            </a:r>
          </a:p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251520" y="4005064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1200" dirty="0" smtClean="0"/>
              <a:t>57% laptop penetration</a:t>
            </a:r>
          </a:p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724128" y="2636912"/>
            <a:ext cx="302433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r>
              <a:rPr lang="en-GB" sz="1200" dirty="0" smtClean="0"/>
              <a:t>On their mobiles:</a:t>
            </a:r>
          </a:p>
          <a:p>
            <a:pPr algn="ctr">
              <a:buFont typeface="Wingdings" pitchFamily="2" charset="2"/>
              <a:buChar char="Ø"/>
            </a:pPr>
            <a:r>
              <a:rPr lang="en-GB" sz="1200" dirty="0" smtClean="0"/>
              <a:t>158% more likely to consume TV</a:t>
            </a:r>
          </a:p>
          <a:p>
            <a:pPr algn="ctr">
              <a:buFont typeface="Wingdings" pitchFamily="2" charset="2"/>
              <a:buChar char="Ø"/>
            </a:pPr>
            <a:r>
              <a:rPr lang="en-GB" sz="1200" dirty="0" smtClean="0"/>
              <a:t>92%more likely to chat on mobile</a:t>
            </a:r>
          </a:p>
          <a:p>
            <a:pPr algn="ctr">
              <a:buFont typeface="Wingdings" pitchFamily="2" charset="2"/>
              <a:buChar char="Ø"/>
            </a:pPr>
            <a:r>
              <a:rPr lang="en-GB" sz="1200" dirty="0" smtClean="0"/>
              <a:t>52.4% play games on mobiles</a:t>
            </a:r>
          </a:p>
          <a:p>
            <a:pPr algn="ctr">
              <a:buFont typeface="Wingdings" pitchFamily="2" charset="2"/>
              <a:buChar char="Ø"/>
            </a:pPr>
            <a:r>
              <a:rPr lang="en-GB" sz="1200" dirty="0" smtClean="0"/>
              <a:t>42% internet penetration on mobile</a:t>
            </a:r>
          </a:p>
          <a:p>
            <a:pPr algn="ctr">
              <a:buFont typeface="Wingdings" pitchFamily="2" charset="2"/>
              <a:buChar char="Ø"/>
            </a:pPr>
            <a:r>
              <a:rPr lang="en-GB" sz="1200" dirty="0" smtClean="0"/>
              <a:t>10% less likely to listen Radio </a:t>
            </a:r>
          </a:p>
          <a:p>
            <a:pPr algn="ctr">
              <a:buFont typeface="Wingdings" pitchFamily="2" charset="2"/>
              <a:buChar char="Ø"/>
            </a:pPr>
            <a:endParaRPr lang="en-GB" sz="1200" dirty="0" smtClean="0"/>
          </a:p>
          <a:p>
            <a:pPr algn="ctr">
              <a:buFont typeface="Wingdings" pitchFamily="2" charset="2"/>
              <a:buChar char="Ø"/>
            </a:pPr>
            <a:endParaRPr lang="en-GB" sz="1200" dirty="0" smtClean="0"/>
          </a:p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1043608" y="5085184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1200" dirty="0" smtClean="0"/>
              <a:t>48% play games on PC</a:t>
            </a:r>
          </a:p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572000" y="5085184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1200" dirty="0" smtClean="0"/>
              <a:t>I try to keep up development of technology (index 109; 62% agree)</a:t>
            </a:r>
          </a:p>
          <a:p>
            <a:pPr algn="ctr"/>
            <a:endParaRPr lang="en-US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66" y="71414"/>
            <a:ext cx="142872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 smtClean="0"/>
              <a:t>Emarati</a:t>
            </a:r>
            <a:r>
              <a:rPr lang="en-GB" sz="2400" dirty="0" smtClean="0"/>
              <a:t> Youth</a:t>
            </a:r>
            <a:br>
              <a:rPr lang="en-GB" sz="2400" dirty="0" smtClean="0"/>
            </a:br>
            <a:r>
              <a:rPr lang="en-US" sz="2400" dirty="0" smtClean="0">
                <a:solidFill>
                  <a:srgbClr val="FF6400"/>
                </a:solidFill>
                <a:latin typeface="Arial" pitchFamily="34" charset="0"/>
                <a:cs typeface="Arial" pitchFamily="34" charset="0"/>
              </a:rPr>
              <a:t>In a month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83568" y="1828800"/>
          <a:ext cx="7217419" cy="39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763688" y="5949280"/>
            <a:ext cx="4968552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83568" y="2204864"/>
            <a:ext cx="0" cy="30243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2204864"/>
            <a:ext cx="461665" cy="1477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55892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Consumption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66" y="71414"/>
            <a:ext cx="142872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571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37D093-CC01-46CA-B610-22FDE6005837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Groups of Mobile Phone owners: Definitions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Technology savvy (n=1317)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Strongly Agree to any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I try to keep up with the developments in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When I need information the first place I look is the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I enjoy reading about scientific subjects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I like the idea of digital TV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I regularly surf the net</a:t>
            </a: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Brand conscious (n =1182)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Strongly agree to any 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Once I find a brand I like I tend to stick to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On the whole I think well known brands are better than a shop’s own brands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I feel safer with brands that I have seen advertised than with those, which I have not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Money is the best measure of success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I choose products and brands that match with my personality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I like to stand out in a crowd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A designer label improves a person’s image</a:t>
            </a:r>
            <a:endParaRPr lang="en-US" sz="16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Early adopters (n=1210)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Strongly agree to any 2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I get excited when I see something new or different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I love to buy new gadgets and appliances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I look for new and interesting products /brands when I am shopping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Advertising helps me choose what I buy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I like to pursue a life of novelty and change</a:t>
            </a: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Functional users (n=712)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Mobile owners who use the mobile only for calling and do not use any other feature</a:t>
            </a:r>
            <a:r>
              <a:rPr lang="en-US" sz="1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1219200" y="6477000"/>
            <a:ext cx="244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  <a:latin typeface="Trebuchet MS" pitchFamily="34" charset="0"/>
              </a:rPr>
              <a:t>Base: All mobile owners (n=4702)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DF763-5F49-40EE-8728-8ECA85CDFD7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Duplication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8229600" cy="2209800"/>
          </a:xfrm>
        </p:spPr>
        <p:txBody>
          <a:bodyPr/>
          <a:lstStyle/>
          <a:p>
            <a:pPr eaLnBrk="1" hangingPunct="1"/>
            <a:r>
              <a:rPr lang="en-US" smtClean="0"/>
              <a:t>How to read and interpret the duplication between each group?</a:t>
            </a:r>
          </a:p>
          <a:p>
            <a:pPr eaLnBrk="1" hangingPunct="1">
              <a:buFontTx/>
              <a:buNone/>
            </a:pPr>
            <a:r>
              <a:rPr lang="en-US" smtClean="0"/>
              <a:t>      - read as a vertical percentage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* 24 % means 24% of of the functional users are also technology savvy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* 23 % means 23 % of the functional users are also early adopters </a:t>
            </a:r>
          </a:p>
        </p:txBody>
      </p:sp>
      <p:graphicFrame>
        <p:nvGraphicFramePr>
          <p:cNvPr id="37982" name="Group 94"/>
          <p:cNvGraphicFramePr>
            <a:graphicFrameLocks noGrp="1"/>
          </p:cNvGraphicFramePr>
          <p:nvPr>
            <p:ph sz="half" idx="1"/>
          </p:nvPr>
        </p:nvGraphicFramePr>
        <p:xfrm>
          <a:off x="533400" y="914400"/>
          <a:ext cx="8458200" cy="2626996"/>
        </p:xfrm>
        <a:graphic>
          <a:graphicData uri="http://schemas.openxmlformats.org/drawingml/2006/table">
            <a:tbl>
              <a:tblPr/>
              <a:tblGrid>
                <a:gridCol w="1722438"/>
                <a:gridCol w="1660525"/>
                <a:gridCol w="1785937"/>
                <a:gridCol w="1612900"/>
                <a:gridCol w="1676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Vertical %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Technology Savvy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Brand Conscious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Early Adopters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Functional User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Technology Savvy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Brand conscious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Early adopters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Functional user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</a:tbl>
          </a:graphicData>
        </a:graphic>
      </p:graphicFrame>
      <p:sp>
        <p:nvSpPr>
          <p:cNvPr id="14375" name="Oval 95"/>
          <p:cNvSpPr>
            <a:spLocks noChangeArrowheads="1"/>
          </p:cNvSpPr>
          <p:nvPr/>
        </p:nvSpPr>
        <p:spPr bwMode="auto">
          <a:xfrm>
            <a:off x="7772400" y="1447800"/>
            <a:ext cx="762000" cy="2057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Text Box 96"/>
          <p:cNvSpPr txBox="1">
            <a:spLocks noChangeArrowheads="1"/>
          </p:cNvSpPr>
          <p:nvPr/>
        </p:nvSpPr>
        <p:spPr bwMode="auto">
          <a:xfrm>
            <a:off x="1066800" y="6507163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  <a:latin typeface="Trebuchet MS" pitchFamily="34" charset="0"/>
              </a:rPr>
              <a:t>Base: All mobile owners (n=4702)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571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3A50AF-EEA1-4C56-87A8-85D88862B946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Duplication representation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362200" y="762000"/>
            <a:ext cx="6858000" cy="5257800"/>
            <a:chOff x="1152" y="672"/>
            <a:chExt cx="4320" cy="3312"/>
          </a:xfrm>
        </p:grpSpPr>
        <p:sp>
          <p:nvSpPr>
            <p:cNvPr id="15367" name="Oval 7"/>
            <p:cNvSpPr>
              <a:spLocks noChangeArrowheads="1"/>
            </p:cNvSpPr>
            <p:nvPr/>
          </p:nvSpPr>
          <p:spPr bwMode="auto">
            <a:xfrm>
              <a:off x="1200" y="1248"/>
              <a:ext cx="1776" cy="1776"/>
            </a:xfrm>
            <a:prstGeom prst="ellipse">
              <a:avLst/>
            </a:prstGeom>
            <a:solidFill>
              <a:srgbClr val="008000">
                <a:alpha val="4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Oval 8"/>
            <p:cNvSpPr>
              <a:spLocks noChangeArrowheads="1"/>
            </p:cNvSpPr>
            <p:nvPr/>
          </p:nvSpPr>
          <p:spPr bwMode="auto">
            <a:xfrm>
              <a:off x="2736" y="1056"/>
              <a:ext cx="1872" cy="1824"/>
            </a:xfrm>
            <a:prstGeom prst="ellipse">
              <a:avLst/>
            </a:prstGeom>
            <a:solidFill>
              <a:srgbClr val="0066FF">
                <a:alpha val="4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Oval 5"/>
            <p:cNvSpPr>
              <a:spLocks noChangeArrowheads="1"/>
            </p:cNvSpPr>
            <p:nvPr/>
          </p:nvSpPr>
          <p:spPr bwMode="auto">
            <a:xfrm>
              <a:off x="1872" y="2304"/>
              <a:ext cx="1680" cy="1680"/>
            </a:xfrm>
            <a:prstGeom prst="ellipse">
              <a:avLst/>
            </a:prstGeom>
            <a:solidFill>
              <a:srgbClr val="CC3300">
                <a:alpha val="4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Oval 6"/>
            <p:cNvSpPr>
              <a:spLocks noChangeArrowheads="1"/>
            </p:cNvSpPr>
            <p:nvPr/>
          </p:nvSpPr>
          <p:spPr bwMode="auto">
            <a:xfrm>
              <a:off x="1824" y="672"/>
              <a:ext cx="1872" cy="1824"/>
            </a:xfrm>
            <a:prstGeom prst="ellipse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Text Box 12"/>
            <p:cNvSpPr txBox="1">
              <a:spLocks noChangeArrowheads="1"/>
            </p:cNvSpPr>
            <p:nvPr/>
          </p:nvSpPr>
          <p:spPr bwMode="auto">
            <a:xfrm>
              <a:off x="4560" y="1008"/>
              <a:ext cx="9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latin typeface="Trebuchet MS" pitchFamily="34" charset="0"/>
                </a:rPr>
                <a:t>1.2% All groups</a:t>
              </a:r>
            </a:p>
          </p:txBody>
        </p:sp>
        <p:sp>
          <p:nvSpPr>
            <p:cNvPr id="15372" name="Text Box 14"/>
            <p:cNvSpPr txBox="1">
              <a:spLocks noChangeArrowheads="1"/>
            </p:cNvSpPr>
            <p:nvPr/>
          </p:nvSpPr>
          <p:spPr bwMode="auto">
            <a:xfrm>
              <a:off x="2256" y="912"/>
              <a:ext cx="8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Technology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Solus 9%</a:t>
              </a:r>
            </a:p>
          </p:txBody>
        </p:sp>
        <p:sp>
          <p:nvSpPr>
            <p:cNvPr id="15373" name="Text Box 15"/>
            <p:cNvSpPr txBox="1">
              <a:spLocks noChangeArrowheads="1"/>
            </p:cNvSpPr>
            <p:nvPr/>
          </p:nvSpPr>
          <p:spPr bwMode="auto">
            <a:xfrm>
              <a:off x="3648" y="1968"/>
              <a:ext cx="8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Brand conscious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Solus 6 %</a:t>
              </a:r>
            </a:p>
          </p:txBody>
        </p:sp>
        <p:sp>
          <p:nvSpPr>
            <p:cNvPr id="15374" name="Text Box 16"/>
            <p:cNvSpPr txBox="1">
              <a:spLocks noChangeArrowheads="1"/>
            </p:cNvSpPr>
            <p:nvPr/>
          </p:nvSpPr>
          <p:spPr bwMode="auto">
            <a:xfrm>
              <a:off x="2304" y="3302"/>
              <a:ext cx="8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Functional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Solus 9%</a:t>
              </a:r>
            </a:p>
          </p:txBody>
        </p:sp>
        <p:sp>
          <p:nvSpPr>
            <p:cNvPr id="15375" name="Text Box 17"/>
            <p:cNvSpPr txBox="1">
              <a:spLocks noChangeArrowheads="1"/>
            </p:cNvSpPr>
            <p:nvPr/>
          </p:nvSpPr>
          <p:spPr bwMode="auto">
            <a:xfrm>
              <a:off x="1152" y="2198"/>
              <a:ext cx="8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Early adopters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Solus 6 %</a:t>
              </a:r>
            </a:p>
          </p:txBody>
        </p:sp>
        <p:sp>
          <p:nvSpPr>
            <p:cNvPr id="15376" name="Text Box 21"/>
            <p:cNvSpPr txBox="1">
              <a:spLocks noChangeArrowheads="1"/>
            </p:cNvSpPr>
            <p:nvPr/>
          </p:nvSpPr>
          <p:spPr bwMode="auto">
            <a:xfrm>
              <a:off x="2832" y="1632"/>
              <a:ext cx="9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latin typeface="Trebuchet MS" pitchFamily="34" charset="0"/>
                </a:rPr>
                <a:t>Tech &amp; Brand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>
                  <a:latin typeface="Trebuchet MS" pitchFamily="34" charset="0"/>
                </a:rPr>
                <a:t>13%</a:t>
              </a:r>
            </a:p>
          </p:txBody>
        </p:sp>
        <p:sp>
          <p:nvSpPr>
            <p:cNvPr id="15377" name="Text Box 22"/>
            <p:cNvSpPr txBox="1">
              <a:spLocks noChangeArrowheads="1"/>
            </p:cNvSpPr>
            <p:nvPr/>
          </p:nvSpPr>
          <p:spPr bwMode="auto">
            <a:xfrm>
              <a:off x="3552" y="3216"/>
              <a:ext cx="105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latin typeface="Trebuchet MS" pitchFamily="34" charset="0"/>
                </a:rPr>
                <a:t>Brand &amp; Functional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>
                  <a:latin typeface="Trebuchet MS" pitchFamily="34" charset="0"/>
                </a:rPr>
                <a:t>3%</a:t>
              </a:r>
            </a:p>
          </p:txBody>
        </p:sp>
        <p:sp>
          <p:nvSpPr>
            <p:cNvPr id="15378" name="Line 23"/>
            <p:cNvSpPr>
              <a:spLocks noChangeShapeType="1"/>
            </p:cNvSpPr>
            <p:nvPr/>
          </p:nvSpPr>
          <p:spPr bwMode="auto">
            <a:xfrm flipH="1" flipV="1">
              <a:off x="3216" y="2688"/>
              <a:ext cx="62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Text Box 24"/>
            <p:cNvSpPr txBox="1">
              <a:spLocks noChangeArrowheads="1"/>
            </p:cNvSpPr>
            <p:nvPr/>
          </p:nvSpPr>
          <p:spPr bwMode="auto">
            <a:xfrm>
              <a:off x="1776" y="1536"/>
              <a:ext cx="9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latin typeface="Trebuchet MS" pitchFamily="34" charset="0"/>
                </a:rPr>
                <a:t>Tech &amp; Early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>
                  <a:latin typeface="Trebuchet MS" pitchFamily="34" charset="0"/>
                </a:rPr>
                <a:t>14%</a:t>
              </a:r>
            </a:p>
          </p:txBody>
        </p:sp>
        <p:sp>
          <p:nvSpPr>
            <p:cNvPr id="15380" name="Line 25"/>
            <p:cNvSpPr>
              <a:spLocks noChangeShapeType="1"/>
            </p:cNvSpPr>
            <p:nvPr/>
          </p:nvSpPr>
          <p:spPr bwMode="auto">
            <a:xfrm flipH="1">
              <a:off x="2880" y="1104"/>
              <a:ext cx="172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Text Box 26"/>
            <p:cNvSpPr txBox="1">
              <a:spLocks noChangeArrowheads="1"/>
            </p:cNvSpPr>
            <p:nvPr/>
          </p:nvSpPr>
          <p:spPr bwMode="auto">
            <a:xfrm>
              <a:off x="1872" y="2640"/>
              <a:ext cx="9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latin typeface="Trebuchet MS" pitchFamily="34" charset="0"/>
                </a:rPr>
                <a:t>Early &amp; Functional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>
                  <a:latin typeface="Trebuchet MS" pitchFamily="34" charset="0"/>
                </a:rPr>
                <a:t>4%</a:t>
              </a:r>
            </a:p>
          </p:txBody>
        </p:sp>
      </p:grpSp>
      <p:sp>
        <p:nvSpPr>
          <p:cNvPr id="15365" name="Text Box 29"/>
          <p:cNvSpPr txBox="1">
            <a:spLocks noChangeArrowheads="1"/>
          </p:cNvSpPr>
          <p:nvPr/>
        </p:nvSpPr>
        <p:spPr bwMode="auto">
          <a:xfrm>
            <a:off x="533400" y="4495800"/>
            <a:ext cx="3048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>
                <a:latin typeface="Trebuchet MS" pitchFamily="34" charset="0"/>
              </a:rPr>
              <a:t> Tech Brand &amp; Early – 8 %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>
                <a:latin typeface="Trebuchet MS" pitchFamily="34" charset="0"/>
              </a:rPr>
              <a:t>Tech Brand &amp; functional – 2%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>
                <a:latin typeface="Trebuchet MS" pitchFamily="34" charset="0"/>
              </a:rPr>
              <a:t>Tech Early &amp; functional- 2%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15366" name="Text Box 32"/>
          <p:cNvSpPr txBox="1">
            <a:spLocks noChangeArrowheads="1"/>
          </p:cNvSpPr>
          <p:nvPr/>
        </p:nvSpPr>
        <p:spPr bwMode="auto">
          <a:xfrm>
            <a:off x="1066800" y="6507163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  <a:latin typeface="Trebuchet MS" pitchFamily="34" charset="0"/>
              </a:rPr>
              <a:t>Base: All mobile owners (n=4702)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06AE8-AB29-498B-8A27-DA77D7815D9B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Demographics</a:t>
            </a:r>
          </a:p>
        </p:txBody>
      </p:sp>
      <p:graphicFrame>
        <p:nvGraphicFramePr>
          <p:cNvPr id="44490" name="Group 458"/>
          <p:cNvGraphicFramePr>
            <a:graphicFrameLocks noGrp="1"/>
          </p:cNvGraphicFramePr>
          <p:nvPr>
            <p:ph type="tbl" idx="1"/>
          </p:nvPr>
        </p:nvGraphicFramePr>
        <p:xfrm>
          <a:off x="457200" y="914400"/>
          <a:ext cx="8534400" cy="4959477"/>
        </p:xfrm>
        <a:graphic>
          <a:graphicData uri="http://schemas.openxmlformats.org/drawingml/2006/table">
            <a:tbl>
              <a:tblPr/>
              <a:tblGrid>
                <a:gridCol w="1473200"/>
                <a:gridCol w="1422400"/>
                <a:gridCol w="1447800"/>
                <a:gridCol w="1503363"/>
                <a:gridCol w="1379537"/>
                <a:gridCol w="13081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Vertical %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Mobile Owners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N=4702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Technology Savvy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Brand Conscious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Early Adopters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Functional User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712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Age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15-19 years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5.40%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20-29 years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32.2%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34.3%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32.7%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34.5%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28.6%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30-39 years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34.7%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31.6%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32.9%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32.2%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38.1%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40-49 years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22.5%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50 &amp; above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Gender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Male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54.5%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54.9%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51.3%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51.9%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50.8%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Female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45.5%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45.1%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48.7%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48.1%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49.2%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Ethnicity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Nationals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22.5%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32.4%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Arab Expats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38.3%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39.8%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Non- Arab Expats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46.7%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31.2%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59.6%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491" name="Text Box 107"/>
          <p:cNvSpPr txBox="1">
            <a:spLocks noChangeArrowheads="1"/>
          </p:cNvSpPr>
          <p:nvPr/>
        </p:nvSpPr>
        <p:spPr bwMode="auto">
          <a:xfrm>
            <a:off x="1066800" y="6507163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  <a:latin typeface="Trebuchet MS" pitchFamily="34" charset="0"/>
              </a:rPr>
              <a:t>Base: All mobile owners (n=4702)</a:t>
            </a:r>
          </a:p>
        </p:txBody>
      </p:sp>
      <p:sp>
        <p:nvSpPr>
          <p:cNvPr id="44451" name="AutoShape 419"/>
          <p:cNvSpPr>
            <a:spLocks noChangeArrowheads="1"/>
          </p:cNvSpPr>
          <p:nvPr/>
        </p:nvSpPr>
        <p:spPr bwMode="auto">
          <a:xfrm>
            <a:off x="2286000" y="6019800"/>
            <a:ext cx="6629400" cy="457200"/>
          </a:xfrm>
          <a:prstGeom prst="wedgeRoundRectCallout">
            <a:avLst>
              <a:gd name="adj1" fmla="val 37236"/>
              <a:gd name="adj2" fmla="val -146875"/>
              <a:gd name="adj3" fmla="val 16667"/>
            </a:avLst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200">
                <a:latin typeface="Trebuchet MS" pitchFamily="34" charset="0"/>
              </a:rPr>
              <a:t>60% of the functional users are Non Arab Expats... Let us see the income group they belong to understand the functional users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58F90-B667-47FE-A272-AFAA3224045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Demographics</a:t>
            </a:r>
          </a:p>
        </p:txBody>
      </p:sp>
      <p:graphicFrame>
        <p:nvGraphicFramePr>
          <p:cNvPr id="48239" name="Group 111"/>
          <p:cNvGraphicFramePr>
            <a:graphicFrameLocks noGrp="1"/>
          </p:cNvGraphicFramePr>
          <p:nvPr>
            <p:ph type="tbl" idx="1"/>
          </p:nvPr>
        </p:nvGraphicFramePr>
        <p:xfrm>
          <a:off x="457200" y="914400"/>
          <a:ext cx="8534400" cy="4553395"/>
        </p:xfrm>
        <a:graphic>
          <a:graphicData uri="http://schemas.openxmlformats.org/drawingml/2006/table">
            <a:tbl>
              <a:tblPr/>
              <a:tblGrid>
                <a:gridCol w="1768475"/>
                <a:gridCol w="1706563"/>
                <a:gridCol w="1833562"/>
                <a:gridCol w="1655763"/>
                <a:gridCol w="157003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Horizontal %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Technology Savvy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Brand Conscious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Early Adopters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Functional User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712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Age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15-19 years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40.1%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32.1%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20-29 years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30-39 years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40-49 years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21.8%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22.3%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50 &amp; above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21.1%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Gender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Male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28.3%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Female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Ethnicity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Nationals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38.1%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33.0%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Arab Expats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32.0%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Non- Arab Expats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18.8%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500" name="Text Box 105"/>
          <p:cNvSpPr txBox="1">
            <a:spLocks noChangeArrowheads="1"/>
          </p:cNvSpPr>
          <p:nvPr/>
        </p:nvSpPr>
        <p:spPr bwMode="auto">
          <a:xfrm>
            <a:off x="1066800" y="6507163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  <a:latin typeface="Trebuchet MS" pitchFamily="34" charset="0"/>
              </a:rPr>
              <a:t>Base: All mobile owners (n=4702)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888C0-DDC2-4A46-A88D-6D7422846256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Demographics</a:t>
            </a:r>
          </a:p>
        </p:txBody>
      </p:sp>
      <p:graphicFrame>
        <p:nvGraphicFramePr>
          <p:cNvPr id="49265" name="Group 113"/>
          <p:cNvGraphicFramePr>
            <a:graphicFrameLocks noGrp="1"/>
          </p:cNvGraphicFramePr>
          <p:nvPr>
            <p:ph type="tbl" idx="1"/>
          </p:nvPr>
        </p:nvGraphicFramePr>
        <p:xfrm>
          <a:off x="457200" y="914400"/>
          <a:ext cx="8534400" cy="4523232"/>
        </p:xfrm>
        <a:graphic>
          <a:graphicData uri="http://schemas.openxmlformats.org/drawingml/2006/table">
            <a:tbl>
              <a:tblPr/>
              <a:tblGrid>
                <a:gridCol w="1768475"/>
                <a:gridCol w="1706563"/>
                <a:gridCol w="1833562"/>
                <a:gridCol w="1655763"/>
                <a:gridCol w="157003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Index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Technology Savvy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Brand Conscious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Early Adopters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Functional User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712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Age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15-19 years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61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20-29 years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101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30-39 years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91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40-49 years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50 &amp; above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92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Gender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Male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101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94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Female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Ethnicity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Nationals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144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Arab Expats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124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Non- Arab Expats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524" name="Text Box 105"/>
          <p:cNvSpPr txBox="1">
            <a:spLocks noChangeArrowheads="1"/>
          </p:cNvSpPr>
          <p:nvPr/>
        </p:nvSpPr>
        <p:spPr bwMode="auto">
          <a:xfrm>
            <a:off x="1066800" y="6507163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  <a:latin typeface="Trebuchet MS" pitchFamily="34" charset="0"/>
              </a:rPr>
              <a:t>Base: All mobile owners (n=4702)</a:t>
            </a:r>
          </a:p>
        </p:txBody>
      </p:sp>
      <p:sp>
        <p:nvSpPr>
          <p:cNvPr id="49262" name="AutoShape 110"/>
          <p:cNvSpPr>
            <a:spLocks noChangeArrowheads="1"/>
          </p:cNvSpPr>
          <p:nvPr/>
        </p:nvSpPr>
        <p:spPr bwMode="auto">
          <a:xfrm>
            <a:off x="990600" y="5715000"/>
            <a:ext cx="7543800" cy="609600"/>
          </a:xfrm>
          <a:prstGeom prst="wedgeRoundRectCallout">
            <a:avLst>
              <a:gd name="adj1" fmla="val -39079"/>
              <a:gd name="adj2" fmla="val 27606"/>
              <a:gd name="adj3" fmla="val 16667"/>
            </a:avLst>
          </a:prstGeom>
          <a:solidFill>
            <a:srgbClr val="93B6DD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400">
                <a:latin typeface="Trebuchet MS" pitchFamily="34" charset="0"/>
              </a:rPr>
              <a:t>Youngsters (15-19 yrs olds) display a higher likelihood towards being Technology savvy, brand conscious and Early adopters but definitely not functional users.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C6393-1AD0-4B81-8BEA-E83361B01841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Demographics</a:t>
            </a:r>
          </a:p>
        </p:txBody>
      </p:sp>
      <p:graphicFrame>
        <p:nvGraphicFramePr>
          <p:cNvPr id="50360" name="Group 184"/>
          <p:cNvGraphicFramePr>
            <a:graphicFrameLocks noGrp="1"/>
          </p:cNvGraphicFramePr>
          <p:nvPr>
            <p:ph type="tbl" idx="1"/>
          </p:nvPr>
        </p:nvGraphicFramePr>
        <p:xfrm>
          <a:off x="457200" y="914400"/>
          <a:ext cx="8534400" cy="5193475"/>
        </p:xfrm>
        <a:graphic>
          <a:graphicData uri="http://schemas.openxmlformats.org/drawingml/2006/table">
            <a:tbl>
              <a:tblPr/>
              <a:tblGrid>
                <a:gridCol w="1974850"/>
                <a:gridCol w="1400175"/>
                <a:gridCol w="1401763"/>
                <a:gridCol w="1336675"/>
                <a:gridCol w="1211262"/>
                <a:gridCol w="12096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Vertical %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Mobile owners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N=4702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Technology Savvy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Brand Conscious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Early Adopters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Functional User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712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Household Income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Less than AED 4000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21.7%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4001 – 8000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8001 – 12500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18.4%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22.6%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21.6%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12501 – 15000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4.07%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15000 -20000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2.51%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20000+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Education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Elementary or less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Completed intermediate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Completed secondary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31.0%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32.3%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Diploma or some university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21.9%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22.3%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Completed University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32.0%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33.8%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32.4%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563" name="Text Box 105"/>
          <p:cNvSpPr txBox="1">
            <a:spLocks noChangeArrowheads="1"/>
          </p:cNvSpPr>
          <p:nvPr/>
        </p:nvSpPr>
        <p:spPr bwMode="auto">
          <a:xfrm>
            <a:off x="1066800" y="6507163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  <a:latin typeface="Trebuchet MS" pitchFamily="34" charset="0"/>
              </a:rPr>
              <a:t>Base: All mobile owners (n=4702)</a:t>
            </a:r>
          </a:p>
        </p:txBody>
      </p:sp>
      <p:sp>
        <p:nvSpPr>
          <p:cNvPr id="50361" name="AutoShape 185"/>
          <p:cNvSpPr>
            <a:spLocks noChangeArrowheads="1"/>
          </p:cNvSpPr>
          <p:nvPr/>
        </p:nvSpPr>
        <p:spPr bwMode="auto">
          <a:xfrm>
            <a:off x="4724400" y="228600"/>
            <a:ext cx="4114800" cy="609600"/>
          </a:xfrm>
          <a:prstGeom prst="wedgeRoundRectCallout">
            <a:avLst>
              <a:gd name="adj1" fmla="val 37926"/>
              <a:gd name="adj2" fmla="val 71356"/>
              <a:gd name="adj3" fmla="val 16667"/>
            </a:avLst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>
                <a:latin typeface="Trebuchet MS" pitchFamily="34" charset="0"/>
              </a:rPr>
              <a:t>Functional users are dominantly in the income group of less than AED 4000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115175" cy="596900"/>
          </a:xfrm>
        </p:spPr>
        <p:txBody>
          <a:bodyPr/>
          <a:lstStyle/>
          <a:p>
            <a:pPr eaLnBrk="1" hangingPunct="1"/>
            <a:r>
              <a:rPr lang="en-US" sz="3600" b="1" i="1" smtClean="0"/>
              <a:t>TGI UAE 2012</a:t>
            </a:r>
            <a:endParaRPr lang="en-GB" smtClean="0"/>
          </a:p>
        </p:txBody>
      </p:sp>
      <p:graphicFrame>
        <p:nvGraphicFramePr>
          <p:cNvPr id="10" name="Chart 9"/>
          <p:cNvGraphicFramePr/>
          <p:nvPr/>
        </p:nvGraphicFramePr>
        <p:xfrm>
          <a:off x="467544" y="1772816"/>
          <a:ext cx="223224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131840" y="1628800"/>
          <a:ext cx="25202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6444208" y="1700808"/>
          <a:ext cx="1853952" cy="158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395536" y="3356992"/>
          <a:ext cx="309634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3347864" y="3356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5C5CD-DB7C-4322-AA6C-8010624B43F4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Demographics</a:t>
            </a:r>
          </a:p>
        </p:txBody>
      </p:sp>
      <p:graphicFrame>
        <p:nvGraphicFramePr>
          <p:cNvPr id="52341" name="Group 117"/>
          <p:cNvGraphicFramePr>
            <a:graphicFrameLocks noGrp="1"/>
          </p:cNvGraphicFramePr>
          <p:nvPr>
            <p:ph type="tbl" idx="1"/>
          </p:nvPr>
        </p:nvGraphicFramePr>
        <p:xfrm>
          <a:off x="457200" y="914400"/>
          <a:ext cx="8534400" cy="4553395"/>
        </p:xfrm>
        <a:graphic>
          <a:graphicData uri="http://schemas.openxmlformats.org/drawingml/2006/table">
            <a:tbl>
              <a:tblPr/>
              <a:tblGrid>
                <a:gridCol w="2362200"/>
                <a:gridCol w="1676400"/>
                <a:gridCol w="1600200"/>
                <a:gridCol w="1447800"/>
                <a:gridCol w="1447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Horizontal %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Technology Savvy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Brand Conscious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Early Adopters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Functional User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712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Household Income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Less than AED 4000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4001 – 8000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28.7%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8001 – 12500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34.5%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12501 – 15000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32.6%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15000 -20000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34.4%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20000+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37.5%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36.0%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Education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Elementary or less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22.4%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Completed intermediate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Completed secondary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Diploma or some university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Completed University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572" name="Text Box 111"/>
          <p:cNvSpPr txBox="1">
            <a:spLocks noChangeArrowheads="1"/>
          </p:cNvSpPr>
          <p:nvPr/>
        </p:nvSpPr>
        <p:spPr bwMode="auto">
          <a:xfrm>
            <a:off x="1066800" y="6507163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  <a:latin typeface="Trebuchet MS" pitchFamily="34" charset="0"/>
              </a:rPr>
              <a:t>Base: All mobile owners (n=4702)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6D522-9869-465F-8EA0-4D2E976CB6A1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Demographics</a:t>
            </a:r>
          </a:p>
        </p:txBody>
      </p:sp>
      <p:graphicFrame>
        <p:nvGraphicFramePr>
          <p:cNvPr id="53367" name="Group 119"/>
          <p:cNvGraphicFramePr>
            <a:graphicFrameLocks noGrp="1"/>
          </p:cNvGraphicFramePr>
          <p:nvPr>
            <p:ph type="tbl" idx="1"/>
          </p:nvPr>
        </p:nvGraphicFramePr>
        <p:xfrm>
          <a:off x="457200" y="914400"/>
          <a:ext cx="8534400" cy="4553395"/>
        </p:xfrm>
        <a:graphic>
          <a:graphicData uri="http://schemas.openxmlformats.org/drawingml/2006/table">
            <a:tbl>
              <a:tblPr/>
              <a:tblGrid>
                <a:gridCol w="2362200"/>
                <a:gridCol w="1676400"/>
                <a:gridCol w="1600200"/>
                <a:gridCol w="1447800"/>
                <a:gridCol w="1447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Index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Technology Savvy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Brand Conscious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Early Adopters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Functional User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712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Household Income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Less than AED 4000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4001 – 8000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102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8001 – 12500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12501 – 15000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102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15000 -20000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104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51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AED 20000+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Education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Elementary or less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Completed intermediate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102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Completed secondary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104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84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Diploma or some university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91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Completed University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101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596" name="Text Box 111"/>
          <p:cNvSpPr txBox="1">
            <a:spLocks noChangeArrowheads="1"/>
          </p:cNvSpPr>
          <p:nvPr/>
        </p:nvSpPr>
        <p:spPr bwMode="auto">
          <a:xfrm>
            <a:off x="1066800" y="6507163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  <a:latin typeface="Trebuchet MS" pitchFamily="34" charset="0"/>
              </a:rPr>
              <a:t>Base: All mobile owners (n=4702)</a:t>
            </a:r>
          </a:p>
        </p:txBody>
      </p:sp>
      <p:sp>
        <p:nvSpPr>
          <p:cNvPr id="53368" name="AutoShape 120"/>
          <p:cNvSpPr>
            <a:spLocks noChangeArrowheads="1"/>
          </p:cNvSpPr>
          <p:nvPr/>
        </p:nvSpPr>
        <p:spPr bwMode="auto">
          <a:xfrm>
            <a:off x="4724400" y="5867400"/>
            <a:ext cx="4114800" cy="457200"/>
          </a:xfrm>
          <a:prstGeom prst="wedgeRoundRectCallout">
            <a:avLst>
              <a:gd name="adj1" fmla="val 27741"/>
              <a:gd name="adj2" fmla="val -124306"/>
              <a:gd name="adj3" fmla="val 16667"/>
            </a:avLst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>
                <a:latin typeface="Trebuchet MS" pitchFamily="34" charset="0"/>
              </a:rPr>
              <a:t>And in terms of education they reside on 2 ends of the spectrum but dominantly on the lower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872F-14FE-48F3-A98F-547012AF936A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Demographics</a:t>
            </a:r>
          </a:p>
        </p:txBody>
      </p:sp>
      <p:graphicFrame>
        <p:nvGraphicFramePr>
          <p:cNvPr id="51348" name="Group 148"/>
          <p:cNvGraphicFramePr>
            <a:graphicFrameLocks noGrp="1"/>
          </p:cNvGraphicFramePr>
          <p:nvPr>
            <p:ph type="tbl" idx="1"/>
          </p:nvPr>
        </p:nvGraphicFramePr>
        <p:xfrm>
          <a:off x="457200" y="914400"/>
          <a:ext cx="8458200" cy="4060952"/>
        </p:xfrm>
        <a:graphic>
          <a:graphicData uri="http://schemas.openxmlformats.org/drawingml/2006/table">
            <a:tbl>
              <a:tblPr/>
              <a:tblGrid>
                <a:gridCol w="1957388"/>
                <a:gridCol w="1387475"/>
                <a:gridCol w="1389062"/>
                <a:gridCol w="1325563"/>
                <a:gridCol w="1200150"/>
                <a:gridCol w="11985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Vertical %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Mobile owners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N=4702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Technology Savvy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Brand Conscious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Early Adopters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Functional User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712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Marital Status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Single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37.2%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39.9%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37.9%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39.0%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32.5%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Married &amp; have children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53.2%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50.7%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52.2%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50.3%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56.2%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Married &amp; no children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Others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1.2%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.70%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.91%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.93%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Geographic Emirates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Dubai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31.5%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33.9%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33.6%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Sharjah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15.2%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15.1%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21.5%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Abu Dhabi &amp; Al Ain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40.1%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38.8%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38.9%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36.2%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33.3%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Northern Emirates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614" name="Text Box 111"/>
          <p:cNvSpPr txBox="1">
            <a:spLocks noChangeArrowheads="1"/>
          </p:cNvSpPr>
          <p:nvPr/>
        </p:nvSpPr>
        <p:spPr bwMode="auto">
          <a:xfrm>
            <a:off x="1066800" y="6507163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  <a:latin typeface="Trebuchet MS" pitchFamily="34" charset="0"/>
              </a:rPr>
              <a:t>Base: All mobile owners (n=4702)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58A48-C204-4EDD-B81C-DF86CA2AF9E3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Demographics</a:t>
            </a:r>
          </a:p>
        </p:txBody>
      </p:sp>
      <p:graphicFrame>
        <p:nvGraphicFramePr>
          <p:cNvPr id="57435" name="Group 91"/>
          <p:cNvGraphicFramePr>
            <a:graphicFrameLocks noGrp="1"/>
          </p:cNvGraphicFramePr>
          <p:nvPr>
            <p:ph type="tbl" idx="1"/>
          </p:nvPr>
        </p:nvGraphicFramePr>
        <p:xfrm>
          <a:off x="457200" y="914400"/>
          <a:ext cx="8534400" cy="3608832"/>
        </p:xfrm>
        <a:graphic>
          <a:graphicData uri="http://schemas.openxmlformats.org/drawingml/2006/table">
            <a:tbl>
              <a:tblPr/>
              <a:tblGrid>
                <a:gridCol w="2362200"/>
                <a:gridCol w="1676400"/>
                <a:gridCol w="1600200"/>
                <a:gridCol w="1447800"/>
                <a:gridCol w="1447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Horizontal %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Technology Savvy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Brand Conscious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Early Adopters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Functional User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712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Marital Status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Single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Married &amp; have children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Married &amp; no children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18.6%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Others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Geographic Emirates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Dubai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30.5%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28.8%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18.3%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Sharjah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21.7%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18.8%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Abu Dhabi &amp; Al Ain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27.3%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12.6%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Northern Emirates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30.1%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22.2%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26.0%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11.4%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626" name="Text Box 87"/>
          <p:cNvSpPr txBox="1">
            <a:spLocks noChangeArrowheads="1"/>
          </p:cNvSpPr>
          <p:nvPr/>
        </p:nvSpPr>
        <p:spPr bwMode="auto">
          <a:xfrm>
            <a:off x="1066800" y="6507163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  <a:latin typeface="Trebuchet MS" pitchFamily="34" charset="0"/>
              </a:rPr>
              <a:t>Base: All mobile owners (n=4702)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860A-2D39-4981-9B35-399582A73C8A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Demographics</a:t>
            </a:r>
          </a:p>
        </p:txBody>
      </p:sp>
      <p:graphicFrame>
        <p:nvGraphicFramePr>
          <p:cNvPr id="56411" name="Group 91"/>
          <p:cNvGraphicFramePr>
            <a:graphicFrameLocks noGrp="1"/>
          </p:cNvGraphicFramePr>
          <p:nvPr>
            <p:ph type="tbl" idx="1"/>
          </p:nvPr>
        </p:nvGraphicFramePr>
        <p:xfrm>
          <a:off x="457200" y="914400"/>
          <a:ext cx="8534400" cy="3962405"/>
        </p:xfrm>
        <a:graphic>
          <a:graphicData uri="http://schemas.openxmlformats.org/drawingml/2006/table">
            <a:tbl>
              <a:tblPr/>
              <a:tblGrid>
                <a:gridCol w="2362200"/>
                <a:gridCol w="1676400"/>
                <a:gridCol w="1600200"/>
                <a:gridCol w="1447800"/>
                <a:gridCol w="1447800"/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Index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Technology Savvy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Brand Conscious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Early Adopters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Functional User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N= 712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1CC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Marital Status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Single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102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Married &amp; have children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Married &amp; no children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104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104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122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Others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104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Geographic Emirates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Dubai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121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Sharjah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88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124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Abu Dhabi &amp; Al Ain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Northern Emirates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89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102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6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650" name="Text Box 87"/>
          <p:cNvSpPr txBox="1">
            <a:spLocks noChangeArrowheads="1"/>
          </p:cNvSpPr>
          <p:nvPr/>
        </p:nvSpPr>
        <p:spPr bwMode="auto">
          <a:xfrm>
            <a:off x="1066800" y="6507163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2"/>
                </a:solidFill>
                <a:latin typeface="Trebuchet MS" pitchFamily="34" charset="0"/>
              </a:rPr>
              <a:t>Base: All mobile owners (n=4702)</a:t>
            </a:r>
          </a:p>
        </p:txBody>
      </p:sp>
      <p:sp>
        <p:nvSpPr>
          <p:cNvPr id="56436" name="AutoShape 116"/>
          <p:cNvSpPr>
            <a:spLocks noChangeArrowheads="1"/>
          </p:cNvSpPr>
          <p:nvPr/>
        </p:nvSpPr>
        <p:spPr bwMode="auto">
          <a:xfrm>
            <a:off x="4724400" y="381000"/>
            <a:ext cx="4114800" cy="457200"/>
          </a:xfrm>
          <a:prstGeom prst="wedgeRoundRectCallout">
            <a:avLst>
              <a:gd name="adj1" fmla="val 32986"/>
              <a:gd name="adj2" fmla="val 75694"/>
              <a:gd name="adj3" fmla="val 16667"/>
            </a:avLst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>
                <a:latin typeface="Trebuchet MS" pitchFamily="34" charset="0"/>
              </a:rPr>
              <a:t>Functional users are more likely to be married (with or without children) than single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571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785ACB-6E97-4C96-94DE-282BC8F74FEA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Demographics: At a Glance</a:t>
            </a:r>
          </a:p>
        </p:txBody>
      </p:sp>
      <p:sp>
        <p:nvSpPr>
          <p:cNvPr id="25604" name="Rectangle 2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Technology Savvy</a:t>
            </a:r>
          </a:p>
          <a:p>
            <a:pPr lvl="1" eaLnBrk="1" hangingPunct="1"/>
            <a:r>
              <a:rPr lang="en-US" sz="1600" smtClean="0"/>
              <a:t>Teens segment 15-19 years (Index=143)</a:t>
            </a:r>
          </a:p>
          <a:p>
            <a:pPr lvl="1" eaLnBrk="1" hangingPunct="1"/>
            <a:r>
              <a:rPr lang="en-US" sz="1600" smtClean="0"/>
              <a:t>Nationals (Index = 136)</a:t>
            </a:r>
          </a:p>
          <a:p>
            <a:pPr lvl="1" eaLnBrk="1" hangingPunct="1"/>
            <a:r>
              <a:rPr lang="en-US" sz="1600" smtClean="0"/>
              <a:t>Income AED 20000+ (Index=133) &amp; between AED 8001-12500 (Index=123)</a:t>
            </a:r>
          </a:p>
          <a:p>
            <a:pPr lvl="1" eaLnBrk="1" hangingPunct="1"/>
            <a:endParaRPr lang="en-US" sz="1600" smtClean="0"/>
          </a:p>
          <a:p>
            <a:pPr eaLnBrk="1" hangingPunct="1"/>
            <a:r>
              <a:rPr lang="en-US" sz="1800" smtClean="0"/>
              <a:t>Brand conscious</a:t>
            </a:r>
          </a:p>
          <a:p>
            <a:pPr lvl="1" eaLnBrk="1" hangingPunct="1"/>
            <a:r>
              <a:rPr lang="en-US" sz="1600" smtClean="0"/>
              <a:t>Teens segment 15-19 years (Index=130)</a:t>
            </a:r>
          </a:p>
          <a:p>
            <a:pPr lvl="1" eaLnBrk="1" hangingPunct="1"/>
            <a:r>
              <a:rPr lang="en-US" sz="1600" smtClean="0"/>
              <a:t>Nationals (Index = 144)</a:t>
            </a:r>
          </a:p>
          <a:p>
            <a:pPr lvl="1" eaLnBrk="1" hangingPunct="1"/>
            <a:r>
              <a:rPr lang="en-US" sz="1600" smtClean="0"/>
              <a:t>Income AED 20000+ (Index=145) &amp; between AED 15-20000 (Index=139)</a:t>
            </a:r>
          </a:p>
          <a:p>
            <a:pPr eaLnBrk="1" hangingPunct="1"/>
            <a:endParaRPr lang="en-US" sz="1800" smtClean="0"/>
          </a:p>
        </p:txBody>
      </p:sp>
      <p:sp>
        <p:nvSpPr>
          <p:cNvPr id="25605" name="Rectangle 2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Early adopters</a:t>
            </a:r>
          </a:p>
          <a:p>
            <a:pPr lvl="1" eaLnBrk="1" hangingPunct="1"/>
            <a:r>
              <a:rPr lang="en-US" sz="1600" smtClean="0"/>
              <a:t>Teens segment 15-19 years (Index=139)</a:t>
            </a:r>
          </a:p>
          <a:p>
            <a:pPr lvl="1" eaLnBrk="1" hangingPunct="1"/>
            <a:r>
              <a:rPr lang="en-US" sz="1600" smtClean="0"/>
              <a:t>Nationals (Index = 129)</a:t>
            </a:r>
          </a:p>
          <a:p>
            <a:pPr lvl="1" eaLnBrk="1" hangingPunct="1"/>
            <a:r>
              <a:rPr lang="en-US" sz="1600" smtClean="0"/>
              <a:t>Income AED 20000+ (Index=140) &amp; between AED 8001-12500 (Index=117)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Functional Users</a:t>
            </a:r>
          </a:p>
          <a:p>
            <a:pPr lvl="1" eaLnBrk="1" hangingPunct="1"/>
            <a:r>
              <a:rPr lang="en-US" sz="1600" smtClean="0"/>
              <a:t>40’s segment (Index= 117)</a:t>
            </a:r>
          </a:p>
          <a:p>
            <a:pPr lvl="1" eaLnBrk="1" hangingPunct="1"/>
            <a:r>
              <a:rPr lang="en-US" sz="1600" smtClean="0"/>
              <a:t>Non Arab Expats (Index =128)</a:t>
            </a:r>
          </a:p>
          <a:p>
            <a:pPr lvl="1" eaLnBrk="1" hangingPunct="1"/>
            <a:r>
              <a:rPr lang="en-US" sz="1600" smtClean="0"/>
              <a:t>Income less than AED 4000 (Index=113) and between AED 4001 to 8000 (Index= 110)</a:t>
            </a:r>
          </a:p>
          <a:p>
            <a:pPr lvl="1" eaLnBrk="1" hangingPunct="1"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38200" y="2133600"/>
            <a:ext cx="7467600" cy="76200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440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04800" y="1752600"/>
          <a:ext cx="44196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609600" y="5638800"/>
            <a:ext cx="7848600" cy="3048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b="0"/>
              <a:t> 99% of the population own Mobile Phones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87624" y="1556792"/>
            <a:ext cx="7956376" cy="88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100000"/>
              </a:lnSpc>
            </a:pPr>
            <a:r>
              <a:rPr lang="en-US" sz="2800" b="0" dirty="0" smtClean="0"/>
              <a:t>Total </a:t>
            </a:r>
            <a:r>
              <a:rPr lang="en-US" sz="2800" b="0" dirty="0"/>
              <a:t>Sample: n= 4,970</a:t>
            </a:r>
            <a:r>
              <a:rPr lang="en-US" sz="2800" dirty="0"/>
              <a:t> </a:t>
            </a:r>
            <a:endParaRPr lang="en-US" sz="2800" b="0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76200"/>
            <a:ext cx="6553200" cy="869950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100"/>
              <a:t>Target Definition:                        </a:t>
            </a:r>
            <a:r>
              <a:rPr lang="en-GB" sz="2000" b="0">
                <a:solidFill>
                  <a:schemeClr val="tx2"/>
                </a:solidFill>
              </a:rPr>
              <a:t>Ownership of Mobile phones </a:t>
            </a:r>
            <a:endParaRPr lang="en-US" sz="2000" b="0">
              <a:solidFill>
                <a:schemeClr val="tx2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60007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All Sample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876800" y="1752600"/>
          <a:ext cx="42672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62000" y="2286000"/>
            <a:ext cx="2438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Own a mobile phone: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1"/>
          <p:cNvGraphicFramePr>
            <a:graphicFrameLocks noChangeAspect="1"/>
          </p:cNvGraphicFramePr>
          <p:nvPr/>
        </p:nvGraphicFramePr>
        <p:xfrm>
          <a:off x="284164" y="952500"/>
          <a:ext cx="5151932" cy="384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65" name="AutoShape 5"/>
          <p:cNvSpPr>
            <a:spLocks noChangeArrowheads="1"/>
          </p:cNvSpPr>
          <p:nvPr/>
        </p:nvSpPr>
        <p:spPr bwMode="auto">
          <a:xfrm>
            <a:off x="5410200" y="4495800"/>
            <a:ext cx="3276600" cy="1066800"/>
          </a:xfrm>
          <a:prstGeom prst="wedgeEllipseCallout">
            <a:avLst>
              <a:gd name="adj1" fmla="val -48644"/>
              <a:gd name="adj2" fmla="val -7619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dirty="0" err="1" smtClean="0"/>
              <a:t>Etisalat</a:t>
            </a:r>
            <a:r>
              <a:rPr lang="en-US" sz="1400" dirty="0" smtClean="0"/>
              <a:t> </a:t>
            </a:r>
            <a:r>
              <a:rPr lang="en-US" sz="1400" dirty="0"/>
              <a:t>is the number one Service provider with </a:t>
            </a:r>
            <a:r>
              <a:rPr lang="en-US" sz="1400" dirty="0" smtClean="0"/>
              <a:t>79% </a:t>
            </a:r>
            <a:r>
              <a:rPr lang="en-US" sz="1400" dirty="0"/>
              <a:t>penetration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0" y="76200"/>
            <a:ext cx="8077200" cy="954088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800"/>
              <a:t>Which service provider do you subscribe from: </a:t>
            </a: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0" y="60007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457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1"/>
          <p:cNvGraphicFramePr>
            <a:graphicFrameLocks noChangeAspect="1"/>
          </p:cNvGraphicFramePr>
          <p:nvPr/>
        </p:nvGraphicFramePr>
        <p:xfrm>
          <a:off x="284163" y="952500"/>
          <a:ext cx="863123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7812" name="AutoShape 4"/>
          <p:cNvSpPr>
            <a:spLocks noChangeArrowheads="1"/>
          </p:cNvSpPr>
          <p:nvPr/>
        </p:nvSpPr>
        <p:spPr bwMode="auto">
          <a:xfrm>
            <a:off x="4572000" y="4495800"/>
            <a:ext cx="4114800" cy="1143000"/>
          </a:xfrm>
          <a:prstGeom prst="wedgeEllipseCallout">
            <a:avLst>
              <a:gd name="adj1" fmla="val -28551"/>
              <a:gd name="adj2" fmla="val -744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/>
              <a:t>A majority (68%) of Mobile Phone Customers own 1 SIM while almost one quarter of them own two SIMs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76200"/>
            <a:ext cx="6553200" cy="954088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800"/>
              <a:t>No of mobiles at home, excluding the respondents </a:t>
            </a:r>
            <a:endParaRPr lang="en-US" sz="1800" b="0">
              <a:solidFill>
                <a:schemeClr val="tx2"/>
              </a:solidFill>
            </a:endParaRP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0" y="60007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478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1"/>
          <p:cNvGraphicFramePr>
            <a:graphicFrameLocks noChangeAspect="1"/>
          </p:cNvGraphicFramePr>
          <p:nvPr/>
        </p:nvGraphicFramePr>
        <p:xfrm>
          <a:off x="228600" y="990600"/>
          <a:ext cx="863123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1908" name="AutoShape 4"/>
          <p:cNvSpPr>
            <a:spLocks noChangeArrowheads="1"/>
          </p:cNvSpPr>
          <p:nvPr/>
        </p:nvSpPr>
        <p:spPr bwMode="auto">
          <a:xfrm>
            <a:off x="5105400" y="2667000"/>
            <a:ext cx="3733800" cy="1447800"/>
          </a:xfrm>
          <a:prstGeom prst="wedgeEllipseCallout">
            <a:avLst>
              <a:gd name="adj1" fmla="val -27213"/>
              <a:gd name="adj2" fmla="val -577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/>
              <a:t>STC have the highest penetration among those who have a 2</a:t>
            </a:r>
            <a:r>
              <a:rPr lang="en-US" sz="1400" baseline="30000"/>
              <a:t>nd</a:t>
            </a:r>
            <a:r>
              <a:rPr lang="en-US" sz="1400"/>
              <a:t> Prepaid Card (18%) while 33% of Mobily customers have 1 prepaid card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76200"/>
            <a:ext cx="7848600" cy="954088"/>
          </a:xfrm>
          <a:prstGeom prst="rect">
            <a:avLst/>
          </a:prstGeom>
          <a:solidFill>
            <a:schemeClr val="accent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800" dirty="0"/>
              <a:t>Number of people in the household beside you having Prepaid Card</a:t>
            </a:r>
            <a:endParaRPr lang="en-US" sz="1800" b="0" dirty="0">
              <a:solidFill>
                <a:schemeClr val="tx2"/>
              </a:solidFill>
            </a:endParaRP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0" y="60007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tabLst>
                <a:tab pos="8877300" algn="r"/>
              </a:tabLst>
            </a:pPr>
            <a:r>
              <a:rPr lang="en-GB" sz="1400" dirty="0"/>
              <a:t>Base: Smart Phone Users </a:t>
            </a:r>
            <a:r>
              <a:rPr lang="en-GB" i="1" dirty="0"/>
              <a:t>	</a:t>
            </a:r>
            <a:r>
              <a:rPr lang="en-GB" sz="1400" dirty="0"/>
              <a:t>Source: TGI </a:t>
            </a:r>
            <a:r>
              <a:rPr lang="en-GB" sz="1400" dirty="0" smtClean="0"/>
              <a:t>UAE 12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51908" grpId="0" animBg="1"/>
    </p:bldLst>
  </p:timing>
</p:sld>
</file>

<file path=ppt/theme/theme1.xml><?xml version="1.0" encoding="utf-8"?>
<a:theme xmlns:a="http://schemas.openxmlformats.org/drawingml/2006/main" name="1_360 content">
  <a:themeElements>
    <a:clrScheme name="1_360 content 1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BE0000"/>
      </a:accent1>
      <a:accent2>
        <a:srgbClr val="FF6400"/>
      </a:accent2>
      <a:accent3>
        <a:srgbClr val="FFFFFF"/>
      </a:accent3>
      <a:accent4>
        <a:srgbClr val="000000"/>
      </a:accent4>
      <a:accent5>
        <a:srgbClr val="DBAAAA"/>
      </a:accent5>
      <a:accent6>
        <a:srgbClr val="E75A00"/>
      </a:accent6>
      <a:hlink>
        <a:srgbClr val="FFBE00"/>
      </a:hlink>
      <a:folHlink>
        <a:srgbClr val="6EBE00"/>
      </a:folHlink>
    </a:clrScheme>
    <a:fontScheme name="1_360 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360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60 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60 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60 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60 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60 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60 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60 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60 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60 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60 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60 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60 content 13">
        <a:dk1>
          <a:srgbClr val="000000"/>
        </a:dk1>
        <a:lt1>
          <a:srgbClr val="6EBE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ADB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60 content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E0000"/>
        </a:accent1>
        <a:accent2>
          <a:srgbClr val="FF6400"/>
        </a:accent2>
        <a:accent3>
          <a:srgbClr val="FFFFFF"/>
        </a:accent3>
        <a:accent4>
          <a:srgbClr val="000000"/>
        </a:accent4>
        <a:accent5>
          <a:srgbClr val="DBAAAA"/>
        </a:accent5>
        <a:accent6>
          <a:srgbClr val="E75A00"/>
        </a:accent6>
        <a:hlink>
          <a:srgbClr val="FFBE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10300</TotalTime>
  <Words>4414</Words>
  <Application>Microsoft Office PowerPoint</Application>
  <PresentationFormat>On-screen Show (4:3)</PresentationFormat>
  <Paragraphs>1612</Paragraphs>
  <Slides>56</Slides>
  <Notes>20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1_360 content</vt:lpstr>
      <vt:lpstr>Chart</vt:lpstr>
      <vt:lpstr>[TGI UAE-2012-13]</vt:lpstr>
      <vt:lpstr>Slide 2</vt:lpstr>
      <vt:lpstr>Electronics Mobile Phones </vt:lpstr>
      <vt:lpstr>TGI UAE 2012</vt:lpstr>
      <vt:lpstr>TGI UAE 2012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Media Consumption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Emarati Youth ict overview</vt:lpstr>
      <vt:lpstr>Emarati Youth In a month</vt:lpstr>
      <vt:lpstr>Groups of Mobile Phone owners: Definitions</vt:lpstr>
      <vt:lpstr>Duplication</vt:lpstr>
      <vt:lpstr>Duplication representation</vt:lpstr>
      <vt:lpstr>Demographics</vt:lpstr>
      <vt:lpstr>Demographics</vt:lpstr>
      <vt:lpstr>Demographics</vt:lpstr>
      <vt:lpstr>Demographics</vt:lpstr>
      <vt:lpstr>Demographics</vt:lpstr>
      <vt:lpstr>Demographics</vt:lpstr>
      <vt:lpstr>Demographics</vt:lpstr>
      <vt:lpstr>Demographics</vt:lpstr>
      <vt:lpstr>Demographics</vt:lpstr>
      <vt:lpstr>Demographics: At a Glance</vt:lpstr>
      <vt:lpstr>Slide 56</vt:lpstr>
    </vt:vector>
  </TitlesOfParts>
  <Company>bmrb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buddenr</dc:creator>
  <cp:lastModifiedBy>Umar</cp:lastModifiedBy>
  <cp:revision>481</cp:revision>
  <dcterms:created xsi:type="dcterms:W3CDTF">2010-01-22T09:56:34Z</dcterms:created>
  <dcterms:modified xsi:type="dcterms:W3CDTF">2013-02-03T08:27:47Z</dcterms:modified>
</cp:coreProperties>
</file>