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2"/>
  </p:notesMasterIdLst>
  <p:sldIdLst>
    <p:sldId id="257" r:id="rId2"/>
    <p:sldId id="258" r:id="rId3"/>
    <p:sldId id="270" r:id="rId4"/>
    <p:sldId id="271" r:id="rId5"/>
    <p:sldId id="260" r:id="rId6"/>
    <p:sldId id="272" r:id="rId7"/>
    <p:sldId id="263" r:id="rId8"/>
    <p:sldId id="265" r:id="rId9"/>
    <p:sldId id="266" r:id="rId10"/>
    <p:sldId id="267" r:id="rId11"/>
  </p:sldIdLst>
  <p:sldSz cx="9144000" cy="6858000" type="screen4x3"/>
  <p:notesSz cx="6858000" cy="9144000"/>
  <p:custShowLst>
    <p:custShow name="Custom Show 1" id="0">
      <p:sldLst>
        <p:sld r:id="rId8"/>
      </p:sldLst>
    </p:custShow>
  </p:custShowLst>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13"/>
    <p:penClr>
      <a:srgbClr val="FF0000"/>
    </p:penClr>
  </p:showPr>
  <p:clrMru>
    <a:srgbClr val="00427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58" autoAdjust="0"/>
  </p:normalViewPr>
  <p:slideViewPr>
    <p:cSldViewPr>
      <p:cViewPr>
        <p:scale>
          <a:sx n="70" d="100"/>
          <a:sy n="70" d="100"/>
        </p:scale>
        <p:origin x="-137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Santhosh\Desktop\TGI%20UAE%20sport.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Santhosh\Desktop\TGI%20UAE%20sport.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7.xml.rels><?xml version="1.0" encoding="UTF-8" standalone="yes"?>
<Relationships xmlns="http://schemas.openxmlformats.org/package/2006/relationships"><Relationship Id="rId2" Type="http://schemas.openxmlformats.org/officeDocument/2006/relationships/oleObject" Target="file:///C:\Program%20Files\Choices3\reports\XLReport1242.XML"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Program%20Files\Choices3\reports\XLReport1243.XML"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6.8227264117758493E-2"/>
          <c:y val="4.7541666666666677E-2"/>
          <c:w val="0.92210551181102351"/>
          <c:h val="0.44083126566184011"/>
        </c:manualLayout>
      </c:layout>
      <c:barChart>
        <c:barDir val="col"/>
        <c:grouping val="clustered"/>
        <c:ser>
          <c:idx val="0"/>
          <c:order val="0"/>
          <c:tx>
            <c:strRef>
              <c:f>Sheet1!$B$76</c:f>
              <c:strCache>
                <c:ptCount val="1"/>
                <c:pt idx="0">
                  <c:v>Interested </c:v>
                </c:pt>
              </c:strCache>
            </c:strRef>
          </c:tx>
          <c:cat>
            <c:strRef>
              <c:f>Sheet1!$A$77:$A$86</c:f>
              <c:strCache>
                <c:ptCount val="10"/>
                <c:pt idx="0">
                  <c:v>Ball Sports </c:v>
                </c:pt>
                <c:pt idx="1">
                  <c:v>Bat &amp; Club Sports </c:v>
                </c:pt>
                <c:pt idx="2">
                  <c:v>Pedestrian Sports </c:v>
                </c:pt>
                <c:pt idx="3">
                  <c:v>Swimming and Diving Sports </c:v>
                </c:pt>
                <c:pt idx="4">
                  <c:v>Racket Sports </c:v>
                </c:pt>
                <c:pt idx="5">
                  <c:v>Athletics </c:v>
                </c:pt>
                <c:pt idx="6">
                  <c:v>Table Sports </c:v>
                </c:pt>
                <c:pt idx="7">
                  <c:v>Fitness \ Aerobics </c:v>
                </c:pt>
                <c:pt idx="8">
                  <c:v>Equestrian </c:v>
                </c:pt>
                <c:pt idx="9">
                  <c:v>Motor Sports - Road </c:v>
                </c:pt>
              </c:strCache>
            </c:strRef>
          </c:cat>
          <c:val>
            <c:numRef>
              <c:f>Sheet1!$B$77:$B$86</c:f>
              <c:numCache>
                <c:formatCode>0.00%</c:formatCode>
                <c:ptCount val="10"/>
                <c:pt idx="0">
                  <c:v>0.57800000000000062</c:v>
                </c:pt>
                <c:pt idx="1">
                  <c:v>0.36500000000000032</c:v>
                </c:pt>
                <c:pt idx="2">
                  <c:v>0.33700000000000135</c:v>
                </c:pt>
                <c:pt idx="3">
                  <c:v>0.314000000000001</c:v>
                </c:pt>
                <c:pt idx="4">
                  <c:v>0.24100000000000021</c:v>
                </c:pt>
                <c:pt idx="5">
                  <c:v>0.23200000000000001</c:v>
                </c:pt>
                <c:pt idx="6">
                  <c:v>0.13700000000000001</c:v>
                </c:pt>
                <c:pt idx="7">
                  <c:v>0.13500000000000001</c:v>
                </c:pt>
                <c:pt idx="8">
                  <c:v>9.9000000000000227E-2</c:v>
                </c:pt>
                <c:pt idx="9">
                  <c:v>6.8000000000000033E-2</c:v>
                </c:pt>
              </c:numCache>
            </c:numRef>
          </c:val>
        </c:ser>
        <c:ser>
          <c:idx val="1"/>
          <c:order val="1"/>
          <c:tx>
            <c:strRef>
              <c:f>Sheet1!$C$76</c:f>
              <c:strCache>
                <c:ptCount val="1"/>
                <c:pt idx="0">
                  <c:v>Practiced at least once or more in past 12 months </c:v>
                </c:pt>
              </c:strCache>
            </c:strRef>
          </c:tx>
          <c:cat>
            <c:strRef>
              <c:f>Sheet1!$A$77:$A$86</c:f>
              <c:strCache>
                <c:ptCount val="10"/>
                <c:pt idx="0">
                  <c:v>Ball Sports </c:v>
                </c:pt>
                <c:pt idx="1">
                  <c:v>Bat &amp; Club Sports </c:v>
                </c:pt>
                <c:pt idx="2">
                  <c:v>Pedestrian Sports </c:v>
                </c:pt>
                <c:pt idx="3">
                  <c:v>Swimming and Diving Sports </c:v>
                </c:pt>
                <c:pt idx="4">
                  <c:v>Racket Sports </c:v>
                </c:pt>
                <c:pt idx="5">
                  <c:v>Athletics </c:v>
                </c:pt>
                <c:pt idx="6">
                  <c:v>Table Sports </c:v>
                </c:pt>
                <c:pt idx="7">
                  <c:v>Fitness \ Aerobics </c:v>
                </c:pt>
                <c:pt idx="8">
                  <c:v>Equestrian </c:v>
                </c:pt>
                <c:pt idx="9">
                  <c:v>Motor Sports - Road </c:v>
                </c:pt>
              </c:strCache>
            </c:strRef>
          </c:cat>
          <c:val>
            <c:numRef>
              <c:f>Sheet1!$C$77:$C$86</c:f>
              <c:numCache>
                <c:formatCode>0.00%</c:formatCode>
                <c:ptCount val="10"/>
                <c:pt idx="0">
                  <c:v>0.26500000000000001</c:v>
                </c:pt>
                <c:pt idx="1">
                  <c:v>8.1000000000000044E-2</c:v>
                </c:pt>
                <c:pt idx="2">
                  <c:v>0.28600000000000031</c:v>
                </c:pt>
                <c:pt idx="3">
                  <c:v>0.1610000000000002</c:v>
                </c:pt>
                <c:pt idx="4">
                  <c:v>7.6000000000000081E-2</c:v>
                </c:pt>
                <c:pt idx="5">
                  <c:v>7.2000000000000119E-2</c:v>
                </c:pt>
                <c:pt idx="6">
                  <c:v>6.9000000000000186E-2</c:v>
                </c:pt>
                <c:pt idx="7">
                  <c:v>0.1</c:v>
                </c:pt>
                <c:pt idx="8">
                  <c:v>1.2000000000000014E-2</c:v>
                </c:pt>
                <c:pt idx="9">
                  <c:v>3.00000000000001E-3</c:v>
                </c:pt>
              </c:numCache>
            </c:numRef>
          </c:val>
        </c:ser>
        <c:gapWidth val="98"/>
        <c:axId val="83268352"/>
        <c:axId val="83501440"/>
      </c:barChart>
      <c:catAx>
        <c:axId val="83268352"/>
        <c:scaling>
          <c:orientation val="minMax"/>
        </c:scaling>
        <c:axPos val="b"/>
        <c:tickLblPos val="nextTo"/>
        <c:crossAx val="83501440"/>
        <c:crosses val="autoZero"/>
        <c:auto val="1"/>
        <c:lblAlgn val="ctr"/>
        <c:lblOffset val="100"/>
      </c:catAx>
      <c:valAx>
        <c:axId val="83501440"/>
        <c:scaling>
          <c:orientation val="minMax"/>
        </c:scaling>
        <c:axPos val="l"/>
        <c:numFmt formatCode="0%" sourceLinked="0"/>
        <c:tickLblPos val="nextTo"/>
        <c:crossAx val="83268352"/>
        <c:crosses val="autoZero"/>
        <c:crossBetween val="between"/>
      </c:valAx>
    </c:plotArea>
    <c:legend>
      <c:legendPos val="r"/>
      <c:layout>
        <c:manualLayout>
          <c:xMode val="edge"/>
          <c:yMode val="edge"/>
          <c:x val="2.4270391866514623E-2"/>
          <c:y val="0.7093761187028601"/>
          <c:w val="0.95855608048993857"/>
          <c:h val="7.4028871391076251E-2"/>
        </c:manualLayout>
      </c:layout>
    </c:legend>
    <c:plotVisOnly val="1"/>
    <c:dispBlanksAs val="gap"/>
  </c:chart>
  <c:txPr>
    <a:bodyPr/>
    <a:lstStyle/>
    <a:p>
      <a:pPr>
        <a:defRPr sz="12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36515787128791855"/>
          <c:y val="4.3116126202784065E-2"/>
          <c:w val="0.60649790459443154"/>
          <c:h val="0.86957387255342244"/>
        </c:manualLayout>
      </c:layout>
      <c:barChart>
        <c:barDir val="bar"/>
        <c:grouping val="clustered"/>
        <c:varyColors val="1"/>
        <c:ser>
          <c:idx val="0"/>
          <c:order val="0"/>
          <c:tx>
            <c:strRef>
              <c:f>Sheet1!$B$1</c:f>
              <c:strCache>
                <c:ptCount val="1"/>
                <c:pt idx="0">
                  <c:v>0.80%</c:v>
                </c:pt>
              </c:strCache>
            </c:strRef>
          </c:tx>
          <c:dPt>
            <c:idx val="8"/>
            <c:spPr>
              <a:solidFill>
                <a:srgbClr val="00B050"/>
              </a:solidFill>
            </c:spPr>
          </c:dPt>
          <c:cat>
            <c:strRef>
              <c:f>Sheet1!$A$2:$A$13</c:f>
              <c:strCache>
                <c:ptCount val="12"/>
                <c:pt idx="0">
                  <c:v>Sport centre (bowling, boxing,Karate, coaching..) </c:v>
                </c:pt>
                <c:pt idx="1">
                  <c:v>Swimming pool </c:v>
                </c:pt>
                <c:pt idx="2">
                  <c:v>Indoor court </c:v>
                </c:pt>
                <c:pt idx="3">
                  <c:v>School \ University </c:v>
                </c:pt>
                <c:pt idx="4">
                  <c:v>Corniche / Creek </c:v>
                </c:pt>
                <c:pt idx="5">
                  <c:v>Beach </c:v>
                </c:pt>
                <c:pt idx="6">
                  <c:v>Health  Spa\ Sports facility at Hotel or Leisure club </c:v>
                </c:pt>
                <c:pt idx="7">
                  <c:v>At Own Home or Friends home </c:v>
                </c:pt>
                <c:pt idx="8">
                  <c:v>Open Ground Near Residence </c:v>
                </c:pt>
                <c:pt idx="9">
                  <c:v>Gym facility (Gymnasium, Aerobics etc) </c:v>
                </c:pt>
                <c:pt idx="10">
                  <c:v>Playground </c:v>
                </c:pt>
                <c:pt idx="11">
                  <c:v>Public Park </c:v>
                </c:pt>
              </c:strCache>
            </c:strRef>
          </c:cat>
          <c:val>
            <c:numRef>
              <c:f>Sheet1!$B$2:$B$13</c:f>
              <c:numCache>
                <c:formatCode>0.00%</c:formatCode>
                <c:ptCount val="12"/>
                <c:pt idx="0">
                  <c:v>9.0000000000000028E-3</c:v>
                </c:pt>
                <c:pt idx="1">
                  <c:v>9.0000000000000028E-3</c:v>
                </c:pt>
                <c:pt idx="2">
                  <c:v>1.0000000000000005E-2</c:v>
                </c:pt>
                <c:pt idx="3">
                  <c:v>1.2E-2</c:v>
                </c:pt>
                <c:pt idx="4">
                  <c:v>1.7000000000000001E-2</c:v>
                </c:pt>
                <c:pt idx="5">
                  <c:v>2.1000000000000012E-2</c:v>
                </c:pt>
                <c:pt idx="6">
                  <c:v>2.3E-2</c:v>
                </c:pt>
                <c:pt idx="7">
                  <c:v>2.8000000000000001E-2</c:v>
                </c:pt>
                <c:pt idx="8">
                  <c:v>3.3000000000000002E-2</c:v>
                </c:pt>
                <c:pt idx="9">
                  <c:v>0.14700000000000008</c:v>
                </c:pt>
                <c:pt idx="10">
                  <c:v>0.15300000000000008</c:v>
                </c:pt>
                <c:pt idx="11">
                  <c:v>0.25</c:v>
                </c:pt>
              </c:numCache>
            </c:numRef>
          </c:val>
        </c:ser>
        <c:gapWidth val="98"/>
        <c:axId val="83518592"/>
        <c:axId val="83520128"/>
      </c:barChart>
      <c:catAx>
        <c:axId val="83518592"/>
        <c:scaling>
          <c:orientation val="minMax"/>
        </c:scaling>
        <c:axPos val="l"/>
        <c:numFmt formatCode="General" sourceLinked="1"/>
        <c:tickLblPos val="nextTo"/>
        <c:txPr>
          <a:bodyPr/>
          <a:lstStyle/>
          <a:p>
            <a:pPr>
              <a:defRPr sz="1000"/>
            </a:pPr>
            <a:endParaRPr lang="en-US"/>
          </a:p>
        </c:txPr>
        <c:crossAx val="83520128"/>
        <c:crosses val="autoZero"/>
        <c:auto val="1"/>
        <c:lblAlgn val="ctr"/>
        <c:lblOffset val="100"/>
      </c:catAx>
      <c:valAx>
        <c:axId val="83520128"/>
        <c:scaling>
          <c:orientation val="minMax"/>
        </c:scaling>
        <c:axPos val="b"/>
        <c:numFmt formatCode="0%" sourceLinked="0"/>
        <c:tickLblPos val="nextTo"/>
        <c:crossAx val="83518592"/>
        <c:crosses val="autoZero"/>
        <c:crossBetween val="between"/>
      </c:valAx>
      <c:spPr>
        <a:noFill/>
        <a:ln w="25402">
          <a:noFill/>
        </a:ln>
      </c:spPr>
    </c:plotArea>
    <c:plotVisOnly val="1"/>
    <c:dispBlanksAs val="gap"/>
  </c:chart>
  <c:txPr>
    <a:bodyPr/>
    <a:lstStyle/>
    <a:p>
      <a:pPr>
        <a:defRPr sz="9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310609608501062"/>
          <c:y val="0.20981921397527784"/>
          <c:w val="0.70043223378641206"/>
          <c:h val="0.74784704974070659"/>
        </c:manualLayout>
      </c:layout>
      <c:pieChart>
        <c:varyColors val="1"/>
        <c:ser>
          <c:idx val="0"/>
          <c:order val="0"/>
          <c:tx>
            <c:strRef>
              <c:f>Sheet1!$A$87</c:f>
              <c:strCache>
                <c:ptCount val="1"/>
                <c:pt idx="0">
                  <c:v> How often take part or practice sports activities   </c:v>
                </c:pt>
              </c:strCache>
            </c:strRef>
          </c:tx>
          <c:spPr>
            <a:ln>
              <a:noFill/>
            </a:ln>
            <a:effectLst/>
          </c:spPr>
          <c:dLbls>
            <c:txPr>
              <a:bodyPr/>
              <a:lstStyle/>
              <a:p>
                <a:pPr>
                  <a:defRPr sz="1600" b="1">
                    <a:solidFill>
                      <a:schemeClr val="bg1"/>
                    </a:solidFill>
                  </a:defRPr>
                </a:pPr>
                <a:endParaRPr lang="en-US"/>
              </a:p>
            </c:txPr>
            <c:dLblPos val="ctr"/>
            <c:showPercent val="1"/>
          </c:dLbls>
          <c:cat>
            <c:strRef>
              <c:f>Sheet1!$A$87:$A$90</c:f>
              <c:strCache>
                <c:ptCount val="4"/>
                <c:pt idx="0">
                  <c:v> How often take part or practice sports activities   </c:v>
                </c:pt>
                <c:pt idx="1">
                  <c:v>Heavy Users </c:v>
                </c:pt>
                <c:pt idx="2">
                  <c:v>Medium Users </c:v>
                </c:pt>
                <c:pt idx="3">
                  <c:v>Light Users </c:v>
                </c:pt>
              </c:strCache>
            </c:strRef>
          </c:cat>
          <c:val>
            <c:numRef>
              <c:f>Sheet1!$B$87:$B$90</c:f>
              <c:numCache>
                <c:formatCode>0.00%</c:formatCode>
                <c:ptCount val="4"/>
                <c:pt idx="1">
                  <c:v>0.18500000000000041</c:v>
                </c:pt>
                <c:pt idx="2">
                  <c:v>0.38400000000000123</c:v>
                </c:pt>
                <c:pt idx="3">
                  <c:v>0.17700000000000021</c:v>
                </c:pt>
              </c:numCache>
            </c:numRef>
          </c:val>
        </c:ser>
        <c:dLbls>
          <c:showPercent val="1"/>
        </c:dLbls>
        <c:firstSliceAng val="0"/>
      </c:pieChart>
    </c:plotArea>
    <c:legend>
      <c:legendPos val="b"/>
      <c:legendEntry>
        <c:idx val="0"/>
        <c:delete val="1"/>
      </c:legendEntry>
      <c:legendEntry>
        <c:idx val="2"/>
        <c:txPr>
          <a:bodyPr/>
          <a:lstStyle/>
          <a:p>
            <a:pPr>
              <a:defRPr sz="1500"/>
            </a:pPr>
            <a:endParaRPr lang="en-US"/>
          </a:p>
        </c:txPr>
      </c:legendEntry>
      <c:layout/>
      <c:txPr>
        <a:bodyPr/>
        <a:lstStyle/>
        <a:p>
          <a:pPr>
            <a:defRPr sz="1500"/>
          </a:pPr>
          <a:endParaRPr lang="en-US"/>
        </a:p>
      </c:txPr>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Series 1</c:v>
                </c:pt>
              </c:strCache>
            </c:strRef>
          </c:tx>
          <c:dPt>
            <c:idx val="0"/>
            <c:spPr>
              <a:solidFill>
                <a:srgbClr val="00B050"/>
              </a:solidFill>
            </c:spPr>
          </c:dPt>
          <c:dPt>
            <c:idx val="1"/>
            <c:spPr>
              <a:solidFill>
                <a:schemeClr val="accent5"/>
              </a:solidFill>
            </c:spPr>
          </c:dPt>
          <c:dPt>
            <c:idx val="2"/>
            <c:spPr>
              <a:solidFill>
                <a:schemeClr val="tx1"/>
              </a:solidFill>
            </c:spPr>
          </c:dPt>
          <c:dPt>
            <c:idx val="3"/>
            <c:spPr>
              <a:solidFill>
                <a:schemeClr val="accent2"/>
              </a:solidFill>
            </c:spPr>
          </c:dPt>
          <c:cat>
            <c:strRef>
              <c:f>Sheet1!$A$2:$A$6</c:f>
              <c:strCache>
                <c:ptCount val="5"/>
                <c:pt idx="0">
                  <c:v>Less than One Hour </c:v>
                </c:pt>
                <c:pt idx="1">
                  <c:v>1 Hour upto 3 Hours</c:v>
                </c:pt>
                <c:pt idx="2">
                  <c:v>3 Hours upto 7 Hours</c:v>
                </c:pt>
                <c:pt idx="3">
                  <c:v>7 Hours upto 11 Hours</c:v>
                </c:pt>
                <c:pt idx="4">
                  <c:v>More than 11 Hours</c:v>
                </c:pt>
              </c:strCache>
            </c:strRef>
          </c:cat>
          <c:val>
            <c:numRef>
              <c:f>Sheet1!$B$2:$B$6</c:f>
              <c:numCache>
                <c:formatCode>0%</c:formatCode>
                <c:ptCount val="5"/>
                <c:pt idx="0">
                  <c:v>10.9</c:v>
                </c:pt>
                <c:pt idx="1">
                  <c:v>32.800000000000011</c:v>
                </c:pt>
                <c:pt idx="2">
                  <c:v>20.399999999999999</c:v>
                </c:pt>
                <c:pt idx="3">
                  <c:v>5.7</c:v>
                </c:pt>
                <c:pt idx="4">
                  <c:v>4.8</c:v>
                </c:pt>
              </c:numCache>
            </c:numRef>
          </c:val>
        </c:ser>
        <c:gapWidth val="59"/>
        <c:axId val="83671296"/>
        <c:axId val="83673088"/>
      </c:barChart>
      <c:catAx>
        <c:axId val="83671296"/>
        <c:scaling>
          <c:orientation val="minMax"/>
        </c:scaling>
        <c:axPos val="l"/>
        <c:tickLblPos val="nextTo"/>
        <c:txPr>
          <a:bodyPr/>
          <a:lstStyle/>
          <a:p>
            <a:pPr>
              <a:defRPr sz="1200"/>
            </a:pPr>
            <a:endParaRPr lang="en-US"/>
          </a:p>
        </c:txPr>
        <c:crossAx val="83673088"/>
        <c:crosses val="autoZero"/>
        <c:auto val="1"/>
        <c:lblAlgn val="ctr"/>
        <c:lblOffset val="100"/>
      </c:catAx>
      <c:valAx>
        <c:axId val="83673088"/>
        <c:scaling>
          <c:orientation val="minMax"/>
          <c:max val="35"/>
          <c:min val="0"/>
        </c:scaling>
        <c:axPos val="b"/>
        <c:numFmt formatCode="General" sourceLinked="0"/>
        <c:tickLblPos val="nextTo"/>
        <c:txPr>
          <a:bodyPr/>
          <a:lstStyle/>
          <a:p>
            <a:pPr>
              <a:defRPr sz="1100"/>
            </a:pPr>
            <a:endParaRPr lang="en-US"/>
          </a:p>
        </c:txPr>
        <c:crossAx val="83671296"/>
        <c:crosses val="autoZero"/>
        <c:crossBetween val="between"/>
        <c:majorUnit val="5"/>
        <c:minorUnit val="1.0000000000000004E-2"/>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3855852374281435"/>
          <c:y val="0.25481949129077736"/>
          <c:w val="0.72104270325105069"/>
          <c:h val="0.5870507340540676"/>
        </c:manualLayout>
      </c:layout>
      <c:pieChart>
        <c:varyColors val="1"/>
        <c:ser>
          <c:idx val="0"/>
          <c:order val="0"/>
          <c:tx>
            <c:strRef>
              <c:f>Sheet1!$B$1</c:f>
              <c:strCache>
                <c:ptCount val="1"/>
                <c:pt idx="0">
                  <c:v>Column1</c:v>
                </c:pt>
              </c:strCache>
            </c:strRef>
          </c:tx>
          <c:dLbls>
            <c:txPr>
              <a:bodyPr/>
              <a:lstStyle/>
              <a:p>
                <a:pPr>
                  <a:defRPr sz="1400" b="1">
                    <a:solidFill>
                      <a:schemeClr val="bg1"/>
                    </a:solidFill>
                  </a:defRPr>
                </a:pPr>
                <a:endParaRPr lang="en-US"/>
              </a:p>
            </c:txPr>
            <c:dLblPos val="ctr"/>
            <c:showPercent val="1"/>
            <c:showLeaderLines val="1"/>
          </c:dLbls>
          <c:cat>
            <c:strRef>
              <c:f>Sheet1!$A$2:$A$3</c:f>
              <c:strCache>
                <c:ptCount val="2"/>
                <c:pt idx="0">
                  <c:v>Yes </c:v>
                </c:pt>
                <c:pt idx="1">
                  <c:v>No </c:v>
                </c:pt>
              </c:strCache>
            </c:strRef>
          </c:cat>
          <c:val>
            <c:numRef>
              <c:f>Sheet1!$B$2:$B$3</c:f>
              <c:numCache>
                <c:formatCode>0.00%</c:formatCode>
                <c:ptCount val="2"/>
                <c:pt idx="0">
                  <c:v>0.16300000000000001</c:v>
                </c:pt>
                <c:pt idx="1">
                  <c:v>0.83700000000000019</c:v>
                </c:pt>
              </c:numCache>
            </c:numRef>
          </c:val>
        </c:ser>
        <c:dLbls>
          <c:showPercent val="1"/>
        </c:dLbls>
        <c:firstSliceAng val="0"/>
      </c:pieChart>
      <c:spPr>
        <a:noFill/>
        <a:ln w="25392">
          <a:noFill/>
        </a:ln>
      </c:spPr>
    </c:plotArea>
    <c:legend>
      <c:legendPos val="b"/>
      <c:layout>
        <c:manualLayout>
          <c:xMode val="edge"/>
          <c:yMode val="edge"/>
          <c:x val="0.21472296024346649"/>
          <c:y val="0.93136098910088583"/>
          <c:w val="0.57362132264141874"/>
          <c:h val="5.3654302381192072E-2"/>
        </c:manualLayout>
      </c:layout>
      <c:txPr>
        <a:bodyPr/>
        <a:lstStyle/>
        <a:p>
          <a:pPr>
            <a:defRPr sz="1400"/>
          </a:pPr>
          <a:endParaRPr lang="en-US"/>
        </a:p>
      </c:txPr>
    </c:legend>
    <c:plotVisOnly val="1"/>
    <c:dispBlanksAs val="zero"/>
  </c:chart>
  <c:txPr>
    <a:bodyPr/>
    <a:lstStyle/>
    <a:p>
      <a:pPr>
        <a:defRPr sz="1799"/>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51216162935147969"/>
          <c:y val="7.9480673167734509E-2"/>
          <c:w val="0.43873275725256478"/>
          <c:h val="0.77587644937018685"/>
        </c:manualLayout>
      </c:layout>
      <c:barChart>
        <c:barDir val="bar"/>
        <c:grouping val="clustered"/>
        <c:varyColors val="1"/>
        <c:ser>
          <c:idx val="0"/>
          <c:order val="0"/>
          <c:tx>
            <c:strRef>
              <c:f>Sheet1!$B$1</c:f>
              <c:strCache>
                <c:ptCount val="1"/>
                <c:pt idx="0">
                  <c:v>Column1</c:v>
                </c:pt>
              </c:strCache>
            </c:strRef>
          </c:tx>
          <c:dPt>
            <c:idx val="8"/>
            <c:spPr>
              <a:solidFill>
                <a:srgbClr val="00B050"/>
              </a:solidFill>
            </c:spPr>
          </c:dPt>
          <c:cat>
            <c:strRef>
              <c:f>Sheet1!$A$2:$A$11</c:f>
              <c:strCache>
                <c:ptCount val="10"/>
                <c:pt idx="0">
                  <c:v>Other Reasons / purposes </c:v>
                </c:pt>
                <c:pt idx="1">
                  <c:v>To train for other sport </c:v>
                </c:pt>
                <c:pt idx="2">
                  <c:v>To up light the mind </c:v>
                </c:pt>
                <c:pt idx="3">
                  <c:v>To disconnect with work &amp; routines </c:v>
                </c:pt>
                <c:pt idx="4">
                  <c:v>To Gain momentum and stamina </c:v>
                </c:pt>
                <c:pt idx="5">
                  <c:v>To break with daily routine </c:v>
                </c:pt>
                <c:pt idx="6">
                  <c:v>To build body\ muscle </c:v>
                </c:pt>
                <c:pt idx="7">
                  <c:v>To feel fresh and dynamic </c:v>
                </c:pt>
                <c:pt idx="8">
                  <c:v>To Loose Weight </c:v>
                </c:pt>
                <c:pt idx="9">
                  <c:v>To stay fit </c:v>
                </c:pt>
              </c:strCache>
            </c:strRef>
          </c:cat>
          <c:val>
            <c:numRef>
              <c:f>Sheet1!$B$2:$B$11</c:f>
              <c:numCache>
                <c:formatCode>0.00%</c:formatCode>
                <c:ptCount val="10"/>
                <c:pt idx="0">
                  <c:v>1.0000000000000004E-2</c:v>
                </c:pt>
                <c:pt idx="1">
                  <c:v>9.0000000000000028E-3</c:v>
                </c:pt>
                <c:pt idx="2">
                  <c:v>1.2E-2</c:v>
                </c:pt>
                <c:pt idx="3">
                  <c:v>1.2E-2</c:v>
                </c:pt>
                <c:pt idx="4">
                  <c:v>1.7999999999999999E-2</c:v>
                </c:pt>
                <c:pt idx="5">
                  <c:v>2.8000000000000001E-2</c:v>
                </c:pt>
                <c:pt idx="6">
                  <c:v>3.0000000000000002E-2</c:v>
                </c:pt>
                <c:pt idx="7">
                  <c:v>3.7999999999999999E-2</c:v>
                </c:pt>
                <c:pt idx="8">
                  <c:v>4.0000000000000015E-2</c:v>
                </c:pt>
                <c:pt idx="9">
                  <c:v>0.127</c:v>
                </c:pt>
              </c:numCache>
            </c:numRef>
          </c:val>
        </c:ser>
        <c:gapWidth val="57"/>
        <c:axId val="99240192"/>
        <c:axId val="99352576"/>
      </c:barChart>
      <c:catAx>
        <c:axId val="99240192"/>
        <c:scaling>
          <c:orientation val="minMax"/>
        </c:scaling>
        <c:axPos val="l"/>
        <c:numFmt formatCode="General" sourceLinked="1"/>
        <c:tickLblPos val="nextTo"/>
        <c:txPr>
          <a:bodyPr/>
          <a:lstStyle/>
          <a:p>
            <a:pPr>
              <a:defRPr sz="1200">
                <a:latin typeface="Calibri" pitchFamily="34" charset="0"/>
              </a:defRPr>
            </a:pPr>
            <a:endParaRPr lang="en-US"/>
          </a:p>
        </c:txPr>
        <c:crossAx val="99352576"/>
        <c:crosses val="autoZero"/>
        <c:auto val="1"/>
        <c:lblAlgn val="ctr"/>
        <c:lblOffset val="100"/>
      </c:catAx>
      <c:valAx>
        <c:axId val="99352576"/>
        <c:scaling>
          <c:orientation val="minMax"/>
        </c:scaling>
        <c:axPos val="b"/>
        <c:numFmt formatCode="0%" sourceLinked="0"/>
        <c:tickLblPos val="nextTo"/>
        <c:txPr>
          <a:bodyPr/>
          <a:lstStyle/>
          <a:p>
            <a:pPr>
              <a:defRPr sz="1050"/>
            </a:pPr>
            <a:endParaRPr lang="en-US"/>
          </a:p>
        </c:txPr>
        <c:crossAx val="99240192"/>
        <c:crosses val="autoZero"/>
        <c:crossBetween val="between"/>
      </c:valAx>
      <c:spPr>
        <a:noFill/>
        <a:ln w="25380">
          <a:noFill/>
        </a:ln>
      </c:spPr>
    </c:plotArea>
    <c:plotVisOnly val="1"/>
    <c:dispBlanksAs val="gap"/>
  </c:chart>
  <c:txPr>
    <a:bodyPr/>
    <a:lstStyle/>
    <a:p>
      <a:pPr>
        <a:defRPr sz="998"/>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5.0108557120487673E-2"/>
          <c:y val="6.8238119044973844E-2"/>
          <c:w val="0.59432848656228976"/>
          <c:h val="0.90761608498526425"/>
        </c:manualLayout>
      </c:layout>
      <c:barChart>
        <c:barDir val="col"/>
        <c:grouping val="clustered"/>
        <c:varyColors val="1"/>
        <c:ser>
          <c:idx val="0"/>
          <c:order val="0"/>
          <c:dPt>
            <c:idx val="8"/>
            <c:spPr>
              <a:solidFill>
                <a:srgbClr val="00B050"/>
              </a:solidFill>
            </c:spPr>
          </c:dPt>
          <c:cat>
            <c:strRef>
              <c:f>'Base 1'!$A$6:$A$16</c:f>
              <c:strCache>
                <c:ptCount val="11"/>
                <c:pt idx="0">
                  <c:v>Watch live events on TV</c:v>
                </c:pt>
                <c:pt idx="1">
                  <c:v>Read newspaper reports</c:v>
                </c:pt>
                <c:pt idx="2">
                  <c:v>Watch highlights on TV</c:v>
                </c:pt>
                <c:pt idx="3">
                  <c:v>Read newspaper sports supplements</c:v>
                </c:pt>
                <c:pt idx="4">
                  <c:v>Listen to radio event commentary</c:v>
                </c:pt>
                <c:pt idx="5">
                  <c:v>Watch the sports news on TV</c:v>
                </c:pt>
                <c:pt idx="6">
                  <c:v>Look up score updates on the Internet</c:v>
                </c:pt>
                <c:pt idx="7">
                  <c:v>Attending a live event</c:v>
                </c:pt>
                <c:pt idx="8">
                  <c:v>Watch live sports events on the Internet</c:v>
                </c:pt>
                <c:pt idx="9">
                  <c:v>Read sports magazines</c:v>
                </c:pt>
                <c:pt idx="10">
                  <c:v>Watch highlight videos on the Internet</c:v>
                </c:pt>
              </c:strCache>
            </c:strRef>
          </c:cat>
          <c:val>
            <c:numRef>
              <c:f>'Base 1'!$B$6:$B$16</c:f>
              <c:numCache>
                <c:formatCode>0.00%</c:formatCode>
                <c:ptCount val="11"/>
                <c:pt idx="0">
                  <c:v>0.61683600000000005</c:v>
                </c:pt>
                <c:pt idx="1">
                  <c:v>0.16323099999999999</c:v>
                </c:pt>
                <c:pt idx="2">
                  <c:v>0.12995499999999999</c:v>
                </c:pt>
                <c:pt idx="3">
                  <c:v>0.12027300000000017</c:v>
                </c:pt>
                <c:pt idx="4">
                  <c:v>7.901000000000015E-2</c:v>
                </c:pt>
                <c:pt idx="5">
                  <c:v>7.420400000000002E-2</c:v>
                </c:pt>
                <c:pt idx="6">
                  <c:v>7.463000000000003E-2</c:v>
                </c:pt>
                <c:pt idx="7">
                  <c:v>7.5113000000000124E-2</c:v>
                </c:pt>
                <c:pt idx="8">
                  <c:v>6.0155E-2</c:v>
                </c:pt>
                <c:pt idx="9">
                  <c:v>5.3767000000000106E-2</c:v>
                </c:pt>
                <c:pt idx="10">
                  <c:v>4.6297000000000012E-2</c:v>
                </c:pt>
              </c:numCache>
            </c:numRef>
          </c:val>
        </c:ser>
        <c:axId val="83621760"/>
        <c:axId val="83623296"/>
      </c:barChart>
      <c:catAx>
        <c:axId val="83621760"/>
        <c:scaling>
          <c:orientation val="minMax"/>
        </c:scaling>
        <c:delete val="1"/>
        <c:axPos val="b"/>
        <c:tickLblPos val="none"/>
        <c:crossAx val="83623296"/>
        <c:crosses val="autoZero"/>
        <c:auto val="1"/>
        <c:lblAlgn val="ctr"/>
        <c:lblOffset val="100"/>
      </c:catAx>
      <c:valAx>
        <c:axId val="83623296"/>
        <c:scaling>
          <c:orientation val="minMax"/>
        </c:scaling>
        <c:axPos val="l"/>
        <c:numFmt formatCode="0%" sourceLinked="0"/>
        <c:tickLblPos val="nextTo"/>
        <c:crossAx val="83621760"/>
        <c:crosses val="autoZero"/>
        <c:crossBetween val="between"/>
      </c:valAx>
      <c:spPr>
        <a:ln w="3175">
          <a:solidFill>
            <a:schemeClr val="tx1"/>
          </a:solidFill>
        </a:ln>
      </c:spPr>
    </c:plotArea>
    <c:legend>
      <c:legendPos val="r"/>
      <c:layout>
        <c:manualLayout>
          <c:xMode val="edge"/>
          <c:yMode val="edge"/>
          <c:x val="0.66773110115647594"/>
          <c:y val="0.10170860645113516"/>
          <c:w val="0.31895800885855535"/>
          <c:h val="0.87216929600414916"/>
        </c:manualLayout>
      </c:layout>
    </c:legend>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4.6950952758791915E-2"/>
          <c:y val="3.0330791984335293E-2"/>
          <c:w val="0.90679025126165069"/>
          <c:h val="0.66251676873724075"/>
        </c:manualLayout>
      </c:layout>
      <c:barChart>
        <c:barDir val="col"/>
        <c:grouping val="clustered"/>
        <c:varyColors val="1"/>
        <c:ser>
          <c:idx val="0"/>
          <c:order val="0"/>
          <c:tx>
            <c:strRef>
              <c:f>Sheet1!$B$1</c:f>
              <c:strCache>
                <c:ptCount val="1"/>
                <c:pt idx="0">
                  <c:v>Top 8</c:v>
                </c:pt>
              </c:strCache>
            </c:strRef>
          </c:tx>
          <c:dPt>
            <c:idx val="8"/>
            <c:spPr>
              <a:solidFill>
                <a:srgbClr val="00B050"/>
              </a:solidFill>
            </c:spPr>
          </c:dPt>
          <c:cat>
            <c:strRef>
              <c:f>Sheet1!$A$2:$A$9</c:f>
              <c:strCache>
                <c:ptCount val="8"/>
                <c:pt idx="0">
                  <c:v>Advice from friends \ relatives advice</c:v>
                </c:pt>
                <c:pt idx="1">
                  <c:v>Visits to Websites on Internet, News and Reports</c:v>
                </c:pt>
                <c:pt idx="2">
                  <c:v>Newspaper advertising.</c:v>
                </c:pt>
                <c:pt idx="3">
                  <c:v>Magazine advertising</c:v>
                </c:pt>
                <c:pt idx="4">
                  <c:v>TV Advertising</c:v>
                </c:pt>
                <c:pt idx="5">
                  <c:v>Visits to Exhibitions</c:v>
                </c:pt>
                <c:pt idx="6">
                  <c:v>Advice from sales attendants in the stores</c:v>
                </c:pt>
                <c:pt idx="7">
                  <c:v>Promotions in malls and public places</c:v>
                </c:pt>
              </c:strCache>
            </c:strRef>
          </c:cat>
          <c:val>
            <c:numRef>
              <c:f>Sheet1!$B$2:$B$9</c:f>
              <c:numCache>
                <c:formatCode>0.00%</c:formatCode>
                <c:ptCount val="8"/>
                <c:pt idx="0">
                  <c:v>0.39900000000000013</c:v>
                </c:pt>
                <c:pt idx="1">
                  <c:v>0.18155600000000005</c:v>
                </c:pt>
                <c:pt idx="2">
                  <c:v>0.16305500000000001</c:v>
                </c:pt>
                <c:pt idx="3">
                  <c:v>0.132132</c:v>
                </c:pt>
                <c:pt idx="4">
                  <c:v>0.12843700000000005</c:v>
                </c:pt>
                <c:pt idx="5">
                  <c:v>9.2931E-2</c:v>
                </c:pt>
                <c:pt idx="6">
                  <c:v>7.8558000000000003E-2</c:v>
                </c:pt>
                <c:pt idx="7">
                  <c:v>5.9351000000000015E-2</c:v>
                </c:pt>
              </c:numCache>
            </c:numRef>
          </c:val>
        </c:ser>
        <c:axId val="83772544"/>
        <c:axId val="83774080"/>
      </c:barChart>
      <c:catAx>
        <c:axId val="83772544"/>
        <c:scaling>
          <c:orientation val="minMax"/>
        </c:scaling>
        <c:axPos val="b"/>
        <c:numFmt formatCode="General" sourceLinked="1"/>
        <c:tickLblPos val="nextTo"/>
        <c:txPr>
          <a:bodyPr/>
          <a:lstStyle/>
          <a:p>
            <a:pPr>
              <a:defRPr sz="998">
                <a:latin typeface="+mj-lt"/>
              </a:defRPr>
            </a:pPr>
            <a:endParaRPr lang="en-US"/>
          </a:p>
        </c:txPr>
        <c:crossAx val="83774080"/>
        <c:crosses val="autoZero"/>
        <c:auto val="1"/>
        <c:lblAlgn val="ctr"/>
        <c:lblOffset val="100"/>
      </c:catAx>
      <c:valAx>
        <c:axId val="83774080"/>
        <c:scaling>
          <c:orientation val="minMax"/>
          <c:max val="0.4"/>
        </c:scaling>
        <c:axPos val="l"/>
        <c:numFmt formatCode="0%" sourceLinked="0"/>
        <c:tickLblPos val="nextTo"/>
        <c:crossAx val="83772544"/>
        <c:crosses val="autoZero"/>
        <c:crossBetween val="between"/>
      </c:valAx>
      <c:spPr>
        <a:noFill/>
        <a:ln w="25362">
          <a:noFill/>
        </a:ln>
      </c:spPr>
    </c:plotArea>
    <c:plotVisOnly val="1"/>
    <c:dispBlanksAs val="gap"/>
  </c:chart>
  <c:txPr>
    <a:bodyPr/>
    <a:lstStyle/>
    <a:p>
      <a:pPr>
        <a:defRPr sz="997"/>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2.0684055118110251E-2"/>
          <c:y val="2.4557749560878611E-2"/>
          <c:w val="0.62311996937882763"/>
          <c:h val="0.91728521022277465"/>
        </c:manualLayout>
      </c:layout>
      <c:barChart>
        <c:barDir val="bar"/>
        <c:grouping val="clustered"/>
        <c:ser>
          <c:idx val="0"/>
          <c:order val="0"/>
          <c:tx>
            <c:strRef>
              <c:f>'Base 1'!$B$5</c:f>
              <c:strCache>
                <c:ptCount val="1"/>
                <c:pt idx="0">
                  <c:v>Football Soccer (Ball Sports)</c:v>
                </c:pt>
              </c:strCache>
            </c:strRef>
          </c:tx>
          <c:cat>
            <c:strRef>
              <c:f>'Base 1'!$A$6:$A$13</c:f>
              <c:strCache>
                <c:ptCount val="8"/>
                <c:pt idx="0">
                  <c:v>Daily Newspapers</c:v>
                </c:pt>
                <c:pt idx="1">
                  <c:v>Weekly Magazines</c:v>
                </c:pt>
                <c:pt idx="2">
                  <c:v>Monthly Magazines</c:v>
                </c:pt>
                <c:pt idx="3">
                  <c:v>Television</c:v>
                </c:pt>
                <c:pt idx="4">
                  <c:v>Radio</c:v>
                </c:pt>
                <c:pt idx="5">
                  <c:v>Internet</c:v>
                </c:pt>
                <c:pt idx="6">
                  <c:v>Outdoor</c:v>
                </c:pt>
                <c:pt idx="7">
                  <c:v>Cinema</c:v>
                </c:pt>
              </c:strCache>
            </c:strRef>
          </c:cat>
          <c:val>
            <c:numRef>
              <c:f>'Base 1'!$B$6:$B$13</c:f>
              <c:numCache>
                <c:formatCode>General</c:formatCode>
                <c:ptCount val="8"/>
                <c:pt idx="0">
                  <c:v>102</c:v>
                </c:pt>
                <c:pt idx="1">
                  <c:v>114</c:v>
                </c:pt>
                <c:pt idx="2">
                  <c:v>127</c:v>
                </c:pt>
                <c:pt idx="3">
                  <c:v>100</c:v>
                </c:pt>
                <c:pt idx="4">
                  <c:v>90</c:v>
                </c:pt>
                <c:pt idx="5">
                  <c:v>106</c:v>
                </c:pt>
                <c:pt idx="6">
                  <c:v>111</c:v>
                </c:pt>
                <c:pt idx="7">
                  <c:v>126</c:v>
                </c:pt>
              </c:numCache>
            </c:numRef>
          </c:val>
        </c:ser>
        <c:ser>
          <c:idx val="1"/>
          <c:order val="1"/>
          <c:tx>
            <c:strRef>
              <c:f>'Base 1'!$C$5</c:f>
              <c:strCache>
                <c:ptCount val="1"/>
                <c:pt idx="0">
                  <c:v>Brisk Walking - Hiking - Jogging - Running (Running Sports)</c:v>
                </c:pt>
              </c:strCache>
            </c:strRef>
          </c:tx>
          <c:cat>
            <c:strRef>
              <c:f>'Base 1'!$A$6:$A$13</c:f>
              <c:strCache>
                <c:ptCount val="8"/>
                <c:pt idx="0">
                  <c:v>Daily Newspapers</c:v>
                </c:pt>
                <c:pt idx="1">
                  <c:v>Weekly Magazines</c:v>
                </c:pt>
                <c:pt idx="2">
                  <c:v>Monthly Magazines</c:v>
                </c:pt>
                <c:pt idx="3">
                  <c:v>Television</c:v>
                </c:pt>
                <c:pt idx="4">
                  <c:v>Radio</c:v>
                </c:pt>
                <c:pt idx="5">
                  <c:v>Internet</c:v>
                </c:pt>
                <c:pt idx="6">
                  <c:v>Outdoor</c:v>
                </c:pt>
                <c:pt idx="7">
                  <c:v>Cinema</c:v>
                </c:pt>
              </c:strCache>
            </c:strRef>
          </c:cat>
          <c:val>
            <c:numRef>
              <c:f>'Base 1'!$C$6:$C$13</c:f>
              <c:numCache>
                <c:formatCode>General</c:formatCode>
                <c:ptCount val="8"/>
                <c:pt idx="0">
                  <c:v>104</c:v>
                </c:pt>
                <c:pt idx="1">
                  <c:v>125</c:v>
                </c:pt>
                <c:pt idx="2">
                  <c:v>132</c:v>
                </c:pt>
                <c:pt idx="3">
                  <c:v>113</c:v>
                </c:pt>
                <c:pt idx="4">
                  <c:v>75</c:v>
                </c:pt>
                <c:pt idx="5">
                  <c:v>93</c:v>
                </c:pt>
                <c:pt idx="6">
                  <c:v>100</c:v>
                </c:pt>
                <c:pt idx="7">
                  <c:v>113</c:v>
                </c:pt>
              </c:numCache>
            </c:numRef>
          </c:val>
        </c:ser>
        <c:ser>
          <c:idx val="2"/>
          <c:order val="2"/>
          <c:tx>
            <c:strRef>
              <c:f>'Base 1'!$D$5</c:f>
              <c:strCache>
                <c:ptCount val="1"/>
                <c:pt idx="0">
                  <c:v>Cricket (Bat &amp; Club Sports)</c:v>
                </c:pt>
              </c:strCache>
            </c:strRef>
          </c:tx>
          <c:spPr>
            <a:solidFill>
              <a:srgbClr val="00B050"/>
            </a:solidFill>
          </c:spPr>
          <c:cat>
            <c:strRef>
              <c:f>'Base 1'!$A$6:$A$13</c:f>
              <c:strCache>
                <c:ptCount val="8"/>
                <c:pt idx="0">
                  <c:v>Daily Newspapers</c:v>
                </c:pt>
                <c:pt idx="1">
                  <c:v>Weekly Magazines</c:v>
                </c:pt>
                <c:pt idx="2">
                  <c:v>Monthly Magazines</c:v>
                </c:pt>
                <c:pt idx="3">
                  <c:v>Television</c:v>
                </c:pt>
                <c:pt idx="4">
                  <c:v>Radio</c:v>
                </c:pt>
                <c:pt idx="5">
                  <c:v>Internet</c:v>
                </c:pt>
                <c:pt idx="6">
                  <c:v>Outdoor</c:v>
                </c:pt>
                <c:pt idx="7">
                  <c:v>Cinema</c:v>
                </c:pt>
              </c:strCache>
            </c:strRef>
          </c:cat>
          <c:val>
            <c:numRef>
              <c:f>'Base 1'!$D$6:$D$13</c:f>
              <c:numCache>
                <c:formatCode>General</c:formatCode>
                <c:ptCount val="8"/>
                <c:pt idx="0">
                  <c:v>118</c:v>
                </c:pt>
                <c:pt idx="1">
                  <c:v>104</c:v>
                </c:pt>
                <c:pt idx="2">
                  <c:v>97</c:v>
                </c:pt>
                <c:pt idx="3">
                  <c:v>66</c:v>
                </c:pt>
                <c:pt idx="4">
                  <c:v>144</c:v>
                </c:pt>
                <c:pt idx="5">
                  <c:v>129</c:v>
                </c:pt>
                <c:pt idx="6">
                  <c:v>111</c:v>
                </c:pt>
                <c:pt idx="7">
                  <c:v>91</c:v>
                </c:pt>
              </c:numCache>
            </c:numRef>
          </c:val>
        </c:ser>
        <c:ser>
          <c:idx val="3"/>
          <c:order val="3"/>
          <c:tx>
            <c:strRef>
              <c:f>'Base 1'!$E$5</c:f>
              <c:strCache>
                <c:ptCount val="1"/>
                <c:pt idx="0">
                  <c:v>Swimming (Swimming and Diving Sports)</c:v>
                </c:pt>
              </c:strCache>
            </c:strRef>
          </c:tx>
          <c:cat>
            <c:strRef>
              <c:f>'Base 1'!$A$6:$A$13</c:f>
              <c:strCache>
                <c:ptCount val="8"/>
                <c:pt idx="0">
                  <c:v>Daily Newspapers</c:v>
                </c:pt>
                <c:pt idx="1">
                  <c:v>Weekly Magazines</c:v>
                </c:pt>
                <c:pt idx="2">
                  <c:v>Monthly Magazines</c:v>
                </c:pt>
                <c:pt idx="3">
                  <c:v>Television</c:v>
                </c:pt>
                <c:pt idx="4">
                  <c:v>Radio</c:v>
                </c:pt>
                <c:pt idx="5">
                  <c:v>Internet</c:v>
                </c:pt>
                <c:pt idx="6">
                  <c:v>Outdoor</c:v>
                </c:pt>
                <c:pt idx="7">
                  <c:v>Cinema</c:v>
                </c:pt>
              </c:strCache>
            </c:strRef>
          </c:cat>
          <c:val>
            <c:numRef>
              <c:f>'Base 1'!$E$6:$E$13</c:f>
              <c:numCache>
                <c:formatCode>General</c:formatCode>
                <c:ptCount val="8"/>
                <c:pt idx="0">
                  <c:v>92</c:v>
                </c:pt>
                <c:pt idx="1">
                  <c:v>121</c:v>
                </c:pt>
                <c:pt idx="2">
                  <c:v>131</c:v>
                </c:pt>
                <c:pt idx="3">
                  <c:v>116</c:v>
                </c:pt>
                <c:pt idx="4">
                  <c:v>80</c:v>
                </c:pt>
                <c:pt idx="5">
                  <c:v>100</c:v>
                </c:pt>
                <c:pt idx="6">
                  <c:v>108</c:v>
                </c:pt>
                <c:pt idx="7">
                  <c:v>122</c:v>
                </c:pt>
              </c:numCache>
            </c:numRef>
          </c:val>
        </c:ser>
        <c:ser>
          <c:idx val="4"/>
          <c:order val="4"/>
          <c:tx>
            <c:strRef>
              <c:f>'Base 1'!$F$5</c:f>
              <c:strCache>
                <c:ptCount val="1"/>
                <c:pt idx="0">
                  <c:v>Basketball (Ball Sports)</c:v>
                </c:pt>
              </c:strCache>
            </c:strRef>
          </c:tx>
          <c:cat>
            <c:strRef>
              <c:f>'Base 1'!$A$6:$A$13</c:f>
              <c:strCache>
                <c:ptCount val="8"/>
                <c:pt idx="0">
                  <c:v>Daily Newspapers</c:v>
                </c:pt>
                <c:pt idx="1">
                  <c:v>Weekly Magazines</c:v>
                </c:pt>
                <c:pt idx="2">
                  <c:v>Monthly Magazines</c:v>
                </c:pt>
                <c:pt idx="3">
                  <c:v>Television</c:v>
                </c:pt>
                <c:pt idx="4">
                  <c:v>Radio</c:v>
                </c:pt>
                <c:pt idx="5">
                  <c:v>Internet</c:v>
                </c:pt>
                <c:pt idx="6">
                  <c:v>Outdoor</c:v>
                </c:pt>
                <c:pt idx="7">
                  <c:v>Cinema</c:v>
                </c:pt>
              </c:strCache>
            </c:strRef>
          </c:cat>
          <c:val>
            <c:numRef>
              <c:f>'Base 1'!$F$6:$F$13</c:f>
              <c:numCache>
                <c:formatCode>General</c:formatCode>
                <c:ptCount val="8"/>
                <c:pt idx="0">
                  <c:v>100</c:v>
                </c:pt>
                <c:pt idx="1">
                  <c:v>125</c:v>
                </c:pt>
                <c:pt idx="2">
                  <c:v>129</c:v>
                </c:pt>
                <c:pt idx="3">
                  <c:v>118</c:v>
                </c:pt>
                <c:pt idx="4">
                  <c:v>96</c:v>
                </c:pt>
                <c:pt idx="5">
                  <c:v>95</c:v>
                </c:pt>
                <c:pt idx="6">
                  <c:v>108</c:v>
                </c:pt>
                <c:pt idx="7">
                  <c:v>109</c:v>
                </c:pt>
              </c:numCache>
            </c:numRef>
          </c:val>
        </c:ser>
        <c:axId val="83142528"/>
        <c:axId val="83144064"/>
      </c:barChart>
      <c:catAx>
        <c:axId val="83142528"/>
        <c:scaling>
          <c:orientation val="minMax"/>
        </c:scaling>
        <c:axPos val="l"/>
        <c:tickLblPos val="nextTo"/>
        <c:txPr>
          <a:bodyPr/>
          <a:lstStyle/>
          <a:p>
            <a:pPr>
              <a:defRPr sz="1200"/>
            </a:pPr>
            <a:endParaRPr lang="en-US"/>
          </a:p>
        </c:txPr>
        <c:crossAx val="83144064"/>
        <c:crossesAt val="100"/>
        <c:auto val="1"/>
        <c:lblAlgn val="ctr"/>
        <c:lblOffset val="100"/>
      </c:catAx>
      <c:valAx>
        <c:axId val="83144064"/>
        <c:scaling>
          <c:orientation val="minMax"/>
        </c:scaling>
        <c:axPos val="b"/>
        <c:numFmt formatCode="General" sourceLinked="1"/>
        <c:tickLblPos val="nextTo"/>
        <c:txPr>
          <a:bodyPr/>
          <a:lstStyle/>
          <a:p>
            <a:pPr>
              <a:defRPr sz="1200"/>
            </a:pPr>
            <a:endParaRPr lang="en-US"/>
          </a:p>
        </c:txPr>
        <c:crossAx val="83142528"/>
        <c:crosses val="autoZero"/>
        <c:crossBetween val="between"/>
      </c:valAx>
    </c:plotArea>
    <c:legend>
      <c:legendPos val="r"/>
      <c:layout>
        <c:manualLayout>
          <c:xMode val="edge"/>
          <c:yMode val="edge"/>
          <c:x val="0.64251520122484684"/>
          <c:y val="0.49689424147697969"/>
          <c:w val="0.3366514654418199"/>
          <c:h val="0.36642277953333502"/>
        </c:manualLayout>
      </c:layout>
      <c:overlay val="1"/>
      <c:txPr>
        <a:bodyPr/>
        <a:lstStyle/>
        <a:p>
          <a:pPr>
            <a:defRPr sz="1200"/>
          </a:pPr>
          <a:endParaRPr lang="en-US"/>
        </a:p>
      </c:txPr>
    </c:legend>
    <c:plotVisOnly val="1"/>
  </c:chart>
  <c:txPr>
    <a:bodyPr/>
    <a:lstStyle/>
    <a:p>
      <a:pPr>
        <a:defRPr sz="1400"/>
      </a:pPr>
      <a:endParaRPr lang="en-U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0.52344</cdr:x>
      <cdr:y>0.12558</cdr:y>
    </cdr:from>
    <cdr:to>
      <cdr:x>0.5625</cdr:x>
      <cdr:y>0.41441</cdr:y>
    </cdr:to>
    <cdr:sp macro="" textlink="">
      <cdr:nvSpPr>
        <cdr:cNvPr id="3" name="Curved Connector 2"/>
        <cdr:cNvSpPr/>
      </cdr:nvSpPr>
      <cdr:spPr>
        <a:xfrm xmlns:a="http://schemas.openxmlformats.org/drawingml/2006/main" rot="5400000" flipH="1" flipV="1">
          <a:off x="4786314" y="714380"/>
          <a:ext cx="357190" cy="1643074"/>
        </a:xfrm>
        <a:prstGeom xmlns:a="http://schemas.openxmlformats.org/drawingml/2006/main" prst="curvedConnector3">
          <a:avLst>
            <a:gd name="adj1" fmla="val 50000"/>
          </a:avLst>
        </a:prstGeom>
        <a:ln xmlns:a="http://schemas.openxmlformats.org/drawingml/2006/main">
          <a:tailEnd type="arrow"/>
        </a:ln>
      </cdr:spPr>
      <cdr:style>
        <a:lnRef xmlns:a="http://schemas.openxmlformats.org/drawingml/2006/main" idx="2">
          <a:schemeClr val="accent4"/>
        </a:lnRef>
        <a:fillRef xmlns:a="http://schemas.openxmlformats.org/drawingml/2006/main" idx="0">
          <a:schemeClr val="accent4"/>
        </a:fillRef>
        <a:effectRef xmlns:a="http://schemas.openxmlformats.org/drawingml/2006/main" idx="1">
          <a:schemeClr val="accent4"/>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8815DA38-410C-47D8-A97D-991ECA817154}" type="datetimeFigureOut">
              <a:rPr lang="en-US"/>
              <a:pPr>
                <a:defRPr/>
              </a:pPr>
              <a:t>12/18/2012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9F9B778C-8B5C-4A53-A617-32431263ECF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98C9C91-7548-4771-AA36-B60540A53444}" type="slidenum">
              <a:rPr lang="en-GB"/>
              <a:pPr/>
              <a:t>4</a:t>
            </a:fld>
            <a:endParaRPr lang="en-GB"/>
          </a:p>
        </p:txBody>
      </p:sp>
      <p:sp>
        <p:nvSpPr>
          <p:cNvPr id="143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3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Aside from sheer audience delivery, sponsorship planners are looking for an opportunity to exploit a relationship between their target consumer and a sports property.</a:t>
            </a:r>
          </a:p>
          <a:p>
            <a:pPr>
              <a:spcBef>
                <a:spcPct val="0"/>
              </a:spcBef>
            </a:pPr>
            <a:endParaRPr lang="en-GB" smtClean="0"/>
          </a:p>
          <a:p>
            <a:pPr>
              <a:spcBef>
                <a:spcPct val="0"/>
              </a:spcBef>
            </a:pPr>
            <a:r>
              <a:rPr lang="en-GB" smtClean="0"/>
              <a:t>In order to have the best chance of the brand enjoying positive take-out from the association, the fit needs to be good. There are examples of an enthusiastic sponsor brand with what looks like an inappropriate fit, such as the response to McDonalds being a global sponsor for the 2012 Games, part of whose image is about the legacy for the young.</a:t>
            </a:r>
          </a:p>
          <a:p>
            <a:pPr>
              <a:spcBef>
                <a:spcPct val="0"/>
              </a:spcBef>
            </a:pPr>
            <a:endParaRPr lang="en-GB" smtClean="0"/>
          </a:p>
          <a:p>
            <a:pPr>
              <a:spcBef>
                <a:spcPct val="0"/>
              </a:spcBef>
            </a:pPr>
            <a:r>
              <a:rPr lang="en-GB" smtClean="0"/>
              <a:t>TGI Sports+ aims to plug the gap in TGI by adding sports properties to the list.</a:t>
            </a:r>
          </a:p>
          <a:p>
            <a:pPr>
              <a:spcBef>
                <a:spcPct val="0"/>
              </a:spcBef>
            </a:pPr>
            <a:endParaRPr lang="en-GB" smtClean="0"/>
          </a:p>
          <a:p>
            <a:pPr>
              <a:spcBef>
                <a:spcPct val="0"/>
              </a:spcBef>
            </a:pPr>
            <a:r>
              <a:rPr lang="en-GB" smtClean="0"/>
              <a:t>As an example, I’ve looked at how Halifax might use sports sponsorship to reach young men with no pension provision.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F9B778C-8B5C-4A53-A617-32431263ECF9}"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4763" y="0"/>
            <a:ext cx="9144001"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5" name="Picture 20" descr="Fluidity_001.jpg"/>
          <p:cNvPicPr>
            <a:picLocks noChangeAspect="1"/>
          </p:cNvPicPr>
          <p:nvPr userDrawn="1"/>
        </p:nvPicPr>
        <p:blipFill>
          <a:blip r:embed="rId2" cstate="print">
            <a:clrChange>
              <a:clrFrom>
                <a:srgbClr val="000000"/>
              </a:clrFrom>
              <a:clrTo>
                <a:srgbClr val="000000">
                  <a:alpha val="0"/>
                </a:srgbClr>
              </a:clrTo>
            </a:clrChange>
          </a:blip>
          <a:srcRect b="8276"/>
          <a:stretch>
            <a:fillRect/>
          </a:stretch>
        </p:blipFill>
        <p:spPr bwMode="auto">
          <a:xfrm>
            <a:off x="0" y="1714500"/>
            <a:ext cx="9144000" cy="4786313"/>
          </a:xfrm>
          <a:prstGeom prst="rect">
            <a:avLst/>
          </a:prstGeom>
          <a:noFill/>
          <a:ln w="9525">
            <a:noFill/>
            <a:miter lim="800000"/>
            <a:headEnd/>
            <a:tailEnd/>
          </a:ln>
        </p:spPr>
      </p:pic>
      <p:pic>
        <p:nvPicPr>
          <p:cNvPr id="6" name="Picture 8"/>
          <p:cNvPicPr>
            <a:picLocks noChangeAspect="1" noChangeArrowheads="1"/>
          </p:cNvPicPr>
          <p:nvPr userDrawn="1"/>
        </p:nvPicPr>
        <p:blipFill>
          <a:blip r:embed="rId3" cstate="print"/>
          <a:srcRect/>
          <a:stretch>
            <a:fillRect/>
          </a:stretch>
        </p:blipFill>
        <p:spPr bwMode="auto">
          <a:xfrm>
            <a:off x="428625" y="214313"/>
            <a:ext cx="2571750" cy="1490662"/>
          </a:xfrm>
          <a:prstGeom prst="rect">
            <a:avLst/>
          </a:prstGeom>
          <a:noFill/>
          <a:ln w="9525">
            <a:noFill/>
            <a:miter lim="800000"/>
            <a:headEnd/>
            <a:tailEnd/>
          </a:ln>
        </p:spPr>
      </p:pic>
      <p:sp>
        <p:nvSpPr>
          <p:cNvPr id="87044" name="Rectangle 4"/>
          <p:cNvSpPr>
            <a:spLocks noGrp="1" noChangeArrowheads="1"/>
          </p:cNvSpPr>
          <p:nvPr>
            <p:ph type="subTitle" idx="1"/>
          </p:nvPr>
        </p:nvSpPr>
        <p:spPr>
          <a:xfrm>
            <a:off x="323850" y="3260725"/>
            <a:ext cx="4392613" cy="1752600"/>
          </a:xfrm>
        </p:spPr>
        <p:txBody>
          <a:bodyPr/>
          <a:lstStyle>
            <a:lvl1pPr marL="0" indent="0">
              <a:defRPr>
                <a:solidFill>
                  <a:schemeClr val="bg2"/>
                </a:solidFill>
              </a:defRPr>
            </a:lvl1pPr>
          </a:lstStyle>
          <a:p>
            <a:r>
              <a:rPr lang="en-GB"/>
              <a:t>OPTIONAL SUBTITLE</a:t>
            </a:r>
          </a:p>
        </p:txBody>
      </p:sp>
      <p:sp>
        <p:nvSpPr>
          <p:cNvPr id="87045" name="Rectangle 5"/>
          <p:cNvSpPr>
            <a:spLocks noGrp="1" noChangeArrowheads="1"/>
          </p:cNvSpPr>
          <p:nvPr>
            <p:ph type="ctrTitle" sz="quarter"/>
          </p:nvPr>
        </p:nvSpPr>
        <p:spPr>
          <a:xfrm>
            <a:off x="328613" y="1814513"/>
            <a:ext cx="7772400" cy="1470025"/>
          </a:xfrm>
        </p:spPr>
        <p:txBody>
          <a:bodyPr/>
          <a:lstStyle>
            <a:lvl1pPr>
              <a:defRPr>
                <a:solidFill>
                  <a:schemeClr val="bg1"/>
                </a:solidFill>
              </a:defRPr>
            </a:lvl1pPr>
          </a:lstStyle>
          <a:p>
            <a:r>
              <a:rPr lang="en-GB"/>
              <a:t>TITLE FOR PRESENTATION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33375"/>
            <a:ext cx="2057400"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333375"/>
            <a:ext cx="6019800"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398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398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3988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8" name="Rectangle 1040"/>
          <p:cNvSpPr>
            <a:spLocks noChangeArrowheads="1"/>
          </p:cNvSpPr>
          <p:nvPr/>
        </p:nvSpPr>
        <p:spPr bwMode="auto">
          <a:xfrm>
            <a:off x="0" y="6357938"/>
            <a:ext cx="9144000" cy="500062"/>
          </a:xfrm>
          <a:prstGeom prst="rect">
            <a:avLst/>
          </a:prstGeom>
          <a:solidFill>
            <a:srgbClr val="000000"/>
          </a:solidFill>
          <a:ln w="9525">
            <a:noFill/>
            <a:miter lim="800000"/>
            <a:headEnd/>
            <a:tailEnd/>
          </a:ln>
          <a:effectLst/>
        </p:spPr>
        <p:txBody>
          <a:bodyPr wrap="none" anchor="ctr"/>
          <a:lstStyle/>
          <a:p>
            <a:pPr fontAlgn="auto">
              <a:spcBef>
                <a:spcPts val="0"/>
              </a:spcBef>
              <a:spcAft>
                <a:spcPts val="0"/>
              </a:spcAft>
              <a:defRPr/>
            </a:pPr>
            <a:endParaRPr lang="en-GB">
              <a:latin typeface="+mn-lt"/>
              <a:cs typeface="+mn-cs"/>
            </a:endParaRPr>
          </a:p>
        </p:txBody>
      </p:sp>
      <p:sp>
        <p:nvSpPr>
          <p:cNvPr id="9" name="Rectangle 1030"/>
          <p:cNvSpPr txBox="1">
            <a:spLocks noChangeArrowheads="1"/>
          </p:cNvSpPr>
          <p:nvPr/>
        </p:nvSpPr>
        <p:spPr bwMode="auto">
          <a:xfrm>
            <a:off x="4500563" y="6600825"/>
            <a:ext cx="3860800" cy="114300"/>
          </a:xfrm>
          <a:prstGeom prst="rect">
            <a:avLst/>
          </a:prstGeom>
          <a:noFill/>
          <a:ln w="9525">
            <a:noFill/>
            <a:miter lim="800000"/>
            <a:headEnd/>
            <a:tailEnd/>
          </a:ln>
          <a:effectLst/>
        </p:spPr>
        <p:txBody>
          <a:bodyPr lIns="0" tIns="0" rIns="0" bIns="0"/>
          <a:lstStyle>
            <a:lvl1pPr algn="r">
              <a:defRPr sz="800" u="none">
                <a:solidFill>
                  <a:schemeClr val="bg2"/>
                </a:solidFill>
              </a:defRPr>
            </a:lvl1pPr>
          </a:lstStyle>
          <a:p>
            <a:pPr fontAlgn="auto">
              <a:spcBef>
                <a:spcPts val="0"/>
              </a:spcBef>
              <a:spcAft>
                <a:spcPts val="0"/>
              </a:spcAft>
              <a:defRPr/>
            </a:pPr>
            <a:r>
              <a:rPr lang="en-GB" dirty="0" smtClean="0">
                <a:solidFill>
                  <a:schemeClr val="bg1"/>
                </a:solidFill>
                <a:latin typeface="Arial" pitchFamily="34" charset="0"/>
                <a:cs typeface="Arial" pitchFamily="34" charset="0"/>
              </a:rPr>
              <a:t>© 2011 Target Group Index</a:t>
            </a:r>
          </a:p>
        </p:txBody>
      </p:sp>
      <p:sp>
        <p:nvSpPr>
          <p:cNvPr id="10" name="Slide Number Placeholder 5"/>
          <p:cNvSpPr txBox="1">
            <a:spLocks/>
          </p:cNvSpPr>
          <p:nvPr/>
        </p:nvSpPr>
        <p:spPr>
          <a:xfrm>
            <a:off x="8501063" y="6542088"/>
            <a:ext cx="357187" cy="315912"/>
          </a:xfrm>
          <a:prstGeom prst="rect">
            <a:avLst/>
          </a:prstGeom>
        </p:spPr>
        <p:txBody>
          <a:bodyPr/>
          <a:lstStyle/>
          <a:p>
            <a:pPr algn="r" fontAlgn="auto">
              <a:spcBef>
                <a:spcPts val="0"/>
              </a:spcBef>
              <a:spcAft>
                <a:spcPts val="0"/>
              </a:spcAft>
              <a:defRPr/>
            </a:pPr>
            <a:fld id="{AE6F970B-504B-46A5-97D7-47450F6CDB8D}" type="slidenum">
              <a:rPr lang="en-GB" sz="900">
                <a:solidFill>
                  <a:schemeClr val="bg1"/>
                </a:solidFill>
                <a:latin typeface="Arial" pitchFamily="34" charset="0"/>
                <a:cs typeface="Arial" pitchFamily="34" charset="0"/>
              </a:rPr>
              <a:pPr algn="r" fontAlgn="auto">
                <a:spcBef>
                  <a:spcPts val="0"/>
                </a:spcBef>
                <a:spcAft>
                  <a:spcPts val="0"/>
                </a:spcAft>
                <a:defRPr/>
              </a:pPr>
              <a:t>‹#›</a:t>
            </a:fld>
            <a:endParaRPr lang="en-GB" sz="900" dirty="0">
              <a:solidFill>
                <a:schemeClr val="bg1"/>
              </a:solidFill>
              <a:latin typeface="Arial" pitchFamily="34" charset="0"/>
              <a:cs typeface="Arial" pitchFamily="34" charset="0"/>
            </a:endParaRPr>
          </a:p>
        </p:txBody>
      </p:sp>
      <p:pic>
        <p:nvPicPr>
          <p:cNvPr id="1030" name="Picture 14" descr="Fluidity_001.jpg"/>
          <p:cNvPicPr>
            <a:picLocks noChangeAspect="1"/>
          </p:cNvPicPr>
          <p:nvPr/>
        </p:nvPicPr>
        <p:blipFill>
          <a:blip r:embed="rId13" cstate="print">
            <a:clrChange>
              <a:clrFrom>
                <a:srgbClr val="000000"/>
              </a:clrFrom>
              <a:clrTo>
                <a:srgbClr val="000000">
                  <a:alpha val="0"/>
                </a:srgbClr>
              </a:clrTo>
            </a:clrChange>
          </a:blip>
          <a:srcRect/>
          <a:stretch>
            <a:fillRect/>
          </a:stretch>
        </p:blipFill>
        <p:spPr bwMode="auto">
          <a:xfrm>
            <a:off x="2306638" y="6357938"/>
            <a:ext cx="4572000" cy="500062"/>
          </a:xfrm>
          <a:prstGeom prst="rect">
            <a:avLst/>
          </a:prstGeom>
          <a:noFill/>
          <a:ln w="9525">
            <a:noFill/>
            <a:miter lim="800000"/>
            <a:headEnd/>
            <a:tailEnd/>
          </a:ln>
        </p:spPr>
      </p:pic>
      <p:sp>
        <p:nvSpPr>
          <p:cNvPr id="1031" name="Rectangle 11"/>
          <p:cNvSpPr>
            <a:spLocks noGrp="1" noChangeArrowheads="1"/>
          </p:cNvSpPr>
          <p:nvPr>
            <p:ph type="title"/>
          </p:nvPr>
        </p:nvSpPr>
        <p:spPr bwMode="auto">
          <a:xfrm>
            <a:off x="457200" y="333375"/>
            <a:ext cx="8229600" cy="7096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pic>
        <p:nvPicPr>
          <p:cNvPr id="1032" name="Picture 12"/>
          <p:cNvPicPr>
            <a:picLocks noChangeAspect="1" noChangeArrowheads="1"/>
          </p:cNvPicPr>
          <p:nvPr/>
        </p:nvPicPr>
        <p:blipFill>
          <a:blip r:embed="rId14" cstate="print"/>
          <a:srcRect/>
          <a:stretch>
            <a:fillRect/>
          </a:stretch>
        </p:blipFill>
        <p:spPr bwMode="auto">
          <a:xfrm>
            <a:off x="642938" y="6357938"/>
            <a:ext cx="862012" cy="500062"/>
          </a:xfrm>
          <a:prstGeom prst="rect">
            <a:avLst/>
          </a:prstGeom>
          <a:noFill/>
          <a:ln w="9525">
            <a:noFill/>
            <a:miter lim="800000"/>
            <a:headEnd/>
            <a:tailEnd/>
          </a:ln>
        </p:spPr>
      </p:pic>
      <p:pic>
        <p:nvPicPr>
          <p:cNvPr id="1033" name="Picture 13" descr="PARC - Pan Arab Research Cente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8172450" y="80963"/>
            <a:ext cx="755650" cy="323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rtl="0" eaLnBrk="0" fontAlgn="base" hangingPunct="0">
        <a:spcBef>
          <a:spcPct val="0"/>
        </a:spcBef>
        <a:spcAft>
          <a:spcPct val="0"/>
        </a:spcAft>
        <a:defRPr sz="2200" b="1">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charset="0"/>
        </a:defRPr>
      </a:lvl2pPr>
      <a:lvl3pPr algn="l" rtl="0" eaLnBrk="0" fontAlgn="base" hangingPunct="0">
        <a:spcBef>
          <a:spcPct val="0"/>
        </a:spcBef>
        <a:spcAft>
          <a:spcPct val="0"/>
        </a:spcAft>
        <a:defRPr sz="2200" b="1">
          <a:solidFill>
            <a:schemeClr val="tx2"/>
          </a:solidFill>
          <a:latin typeface="Arial" charset="0"/>
        </a:defRPr>
      </a:lvl3pPr>
      <a:lvl4pPr algn="l" rtl="0" eaLnBrk="0" fontAlgn="base" hangingPunct="0">
        <a:spcBef>
          <a:spcPct val="0"/>
        </a:spcBef>
        <a:spcAft>
          <a:spcPct val="0"/>
        </a:spcAft>
        <a:defRPr sz="2200" b="1">
          <a:solidFill>
            <a:schemeClr val="tx2"/>
          </a:solidFill>
          <a:latin typeface="Arial" charset="0"/>
        </a:defRPr>
      </a:lvl4pPr>
      <a:lvl5pPr algn="l" rtl="0" eaLnBrk="0" fontAlgn="base" hangingPunct="0">
        <a:spcBef>
          <a:spcPct val="0"/>
        </a:spcBef>
        <a:spcAft>
          <a:spcPct val="0"/>
        </a:spcAft>
        <a:defRPr sz="2200" b="1">
          <a:solidFill>
            <a:schemeClr val="tx2"/>
          </a:solidFill>
          <a:latin typeface="Arial" charset="0"/>
        </a:defRPr>
      </a:lvl5pPr>
      <a:lvl6pPr marL="457200" algn="l" rtl="0" fontAlgn="base">
        <a:spcBef>
          <a:spcPct val="0"/>
        </a:spcBef>
        <a:spcAft>
          <a:spcPct val="0"/>
        </a:spcAft>
        <a:defRPr sz="2200" b="1">
          <a:solidFill>
            <a:schemeClr val="tx2"/>
          </a:solidFill>
          <a:latin typeface="Arial" charset="0"/>
        </a:defRPr>
      </a:lvl6pPr>
      <a:lvl7pPr marL="914400" algn="l" rtl="0" fontAlgn="base">
        <a:spcBef>
          <a:spcPct val="0"/>
        </a:spcBef>
        <a:spcAft>
          <a:spcPct val="0"/>
        </a:spcAft>
        <a:defRPr sz="2200" b="1">
          <a:solidFill>
            <a:schemeClr val="tx2"/>
          </a:solidFill>
          <a:latin typeface="Arial" charset="0"/>
        </a:defRPr>
      </a:lvl7pPr>
      <a:lvl8pPr marL="1371600" algn="l" rtl="0" fontAlgn="base">
        <a:spcBef>
          <a:spcPct val="0"/>
        </a:spcBef>
        <a:spcAft>
          <a:spcPct val="0"/>
        </a:spcAft>
        <a:defRPr sz="2200" b="1">
          <a:solidFill>
            <a:schemeClr val="tx2"/>
          </a:solidFill>
          <a:latin typeface="Arial" charset="0"/>
        </a:defRPr>
      </a:lvl8pPr>
      <a:lvl9pPr marL="1828800" algn="l" rtl="0" fontAlgn="base">
        <a:spcBef>
          <a:spcPct val="0"/>
        </a:spcBef>
        <a:spcAft>
          <a:spcPct val="0"/>
        </a:spcAft>
        <a:defRPr sz="22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Object 37" descr="green_bullet_bg"/>
          <p:cNvPicPr>
            <a:picLocks noChangeAspect="1" noChangeArrowheads="1"/>
          </p:cNvPicPr>
          <p:nvPr/>
        </p:nvPicPr>
        <p:blipFill>
          <a:blip r:embed="rId3" cstate="print">
            <a:lum contrast="10000"/>
          </a:blip>
          <a:srcRect/>
          <a:stretch>
            <a:fillRect/>
          </a:stretch>
        </p:blipFill>
        <p:spPr bwMode="auto">
          <a:xfrm>
            <a:off x="2124075" y="1916113"/>
            <a:ext cx="2051050" cy="2451100"/>
          </a:xfrm>
          <a:prstGeom prst="rect">
            <a:avLst/>
          </a:prstGeom>
          <a:noFill/>
          <a:ln w="38100">
            <a:noFill/>
            <a:miter lim="800000"/>
            <a:headEnd/>
            <a:tailEnd/>
          </a:ln>
        </p:spPr>
      </p:pic>
      <p:sp>
        <p:nvSpPr>
          <p:cNvPr id="3075" name="Rectangle 8"/>
          <p:cNvSpPr>
            <a:spLocks noChangeArrowheads="1"/>
          </p:cNvSpPr>
          <p:nvPr/>
        </p:nvSpPr>
        <p:spPr bwMode="auto">
          <a:xfrm>
            <a:off x="4284663" y="3852863"/>
            <a:ext cx="2954337" cy="584200"/>
          </a:xfrm>
          <a:prstGeom prst="rect">
            <a:avLst/>
          </a:prstGeom>
          <a:noFill/>
          <a:ln w="9525">
            <a:noFill/>
            <a:miter lim="800000"/>
            <a:headEnd/>
            <a:tailEnd/>
          </a:ln>
        </p:spPr>
        <p:txBody>
          <a:bodyPr>
            <a:spAutoFit/>
          </a:bodyPr>
          <a:lstStyle/>
          <a:p>
            <a:r>
              <a:rPr lang="en-GB" sz="3200" b="1" i="1">
                <a:solidFill>
                  <a:srgbClr val="003399"/>
                </a:solidFill>
              </a:rPr>
              <a:t>UAE Sports</a:t>
            </a:r>
          </a:p>
        </p:txBody>
      </p:sp>
      <p:cxnSp>
        <p:nvCxnSpPr>
          <p:cNvPr id="14" name="Straight Connector 13"/>
          <p:cNvCxnSpPr/>
          <p:nvPr/>
        </p:nvCxnSpPr>
        <p:spPr>
          <a:xfrm>
            <a:off x="539750" y="3429000"/>
            <a:ext cx="18716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00563" y="3429000"/>
            <a:ext cx="24479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23850" y="404813"/>
            <a:ext cx="88201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lstStyle/>
          <a:p>
            <a:pPr eaLnBrk="1" hangingPunct="1">
              <a:defRPr/>
            </a:pPr>
            <a:r>
              <a:rPr lang="en-GB" sz="2000" dirty="0" smtClean="0">
                <a:solidFill>
                  <a:srgbClr val="0070C0"/>
                </a:solidFill>
                <a:latin typeface="+mn-lt"/>
              </a:rPr>
              <a:t>TGI UAE Sports- Contents</a:t>
            </a:r>
          </a:p>
        </p:txBody>
      </p:sp>
      <p:sp>
        <p:nvSpPr>
          <p:cNvPr id="5" name="TextBox 4"/>
          <p:cNvSpPr txBox="1"/>
          <p:nvPr/>
        </p:nvSpPr>
        <p:spPr>
          <a:xfrm>
            <a:off x="0" y="528935"/>
            <a:ext cx="9071992" cy="307777"/>
          </a:xfrm>
          <a:prstGeom prst="rect">
            <a:avLst/>
          </a:prstGeom>
          <a:noFill/>
        </p:spPr>
        <p:txBody>
          <a:bodyPr wrap="square">
            <a:spAutoFit/>
          </a:bodyPr>
          <a:lstStyle/>
          <a:p>
            <a:pPr algn="ctr">
              <a:defRPr/>
            </a:pPr>
            <a:r>
              <a:rPr lang="en-US" sz="1400" b="1" dirty="0">
                <a:solidFill>
                  <a:schemeClr val="tx2"/>
                </a:solidFill>
                <a:latin typeface="+mn-lt"/>
                <a:cs typeface="+mn-cs"/>
              </a:rPr>
              <a:t>A glance at the Sports </a:t>
            </a:r>
            <a:r>
              <a:rPr lang="en-US" sz="1400" b="1" dirty="0" smtClean="0">
                <a:solidFill>
                  <a:schemeClr val="tx2"/>
                </a:solidFill>
                <a:latin typeface="+mn-lt"/>
                <a:cs typeface="+mn-cs"/>
              </a:rPr>
              <a:t>topics covered in the </a:t>
            </a:r>
            <a:r>
              <a:rPr lang="en-US" sz="1400" b="1" dirty="0" err="1" smtClean="0">
                <a:solidFill>
                  <a:schemeClr val="tx2"/>
                </a:solidFill>
                <a:latin typeface="+mn-lt"/>
                <a:cs typeface="+mn-cs"/>
              </a:rPr>
              <a:t>UAE</a:t>
            </a:r>
            <a:r>
              <a:rPr lang="en-US" sz="1400" b="1" dirty="0" smtClean="0">
                <a:solidFill>
                  <a:schemeClr val="tx2"/>
                </a:solidFill>
                <a:latin typeface="+mn-lt"/>
                <a:cs typeface="+mn-cs"/>
              </a:rPr>
              <a:t> edition integrated within the mainstream survey </a:t>
            </a:r>
            <a:endParaRPr lang="en-US" sz="1400" b="1" dirty="0">
              <a:solidFill>
                <a:schemeClr val="tx2"/>
              </a:solidFill>
              <a:latin typeface="+mn-lt"/>
              <a:cs typeface="+mn-cs"/>
            </a:endParaRPr>
          </a:p>
        </p:txBody>
      </p:sp>
      <p:sp>
        <p:nvSpPr>
          <p:cNvPr id="12295" name="TextBox 11"/>
          <p:cNvSpPr txBox="1">
            <a:spLocks noChangeArrowheads="1"/>
          </p:cNvSpPr>
          <p:nvPr/>
        </p:nvSpPr>
        <p:spPr bwMode="auto">
          <a:xfrm>
            <a:off x="251520" y="836712"/>
            <a:ext cx="4248472" cy="5555367"/>
          </a:xfrm>
          <a:prstGeom prst="rect">
            <a:avLst/>
          </a:prstGeom>
          <a:noFill/>
          <a:ln w="9525">
            <a:noFill/>
            <a:miter lim="800000"/>
            <a:headEnd/>
            <a:tailEnd/>
          </a:ln>
        </p:spPr>
        <p:txBody>
          <a:bodyPr wrap="square">
            <a:spAutoFit/>
          </a:bodyPr>
          <a:lstStyle/>
          <a:p>
            <a:pPr marL="177800" indent="-177800"/>
            <a:r>
              <a:rPr lang="en-US" sz="1200" b="1" u="sng" dirty="0" smtClean="0">
                <a:solidFill>
                  <a:srgbClr val="004274"/>
                </a:solidFill>
              </a:rPr>
              <a:t>INTEREST</a:t>
            </a:r>
          </a:p>
          <a:p>
            <a:pPr marL="177800" indent="-177800">
              <a:spcBef>
                <a:spcPts val="600"/>
              </a:spcBef>
              <a:buFont typeface="Wingdings" pitchFamily="2" charset="2"/>
              <a:buChar char="Ø"/>
            </a:pPr>
            <a:r>
              <a:rPr lang="en-US" sz="1100" dirty="0" smtClean="0"/>
              <a:t>Sports </a:t>
            </a:r>
            <a:r>
              <a:rPr lang="en-US" sz="1100" dirty="0"/>
              <a:t>Interest  </a:t>
            </a:r>
          </a:p>
          <a:p>
            <a:pPr marL="177800" indent="-177800" algn="just">
              <a:buFont typeface="Wingdings" pitchFamily="2" charset="2"/>
              <a:buChar char="Ø"/>
            </a:pPr>
            <a:r>
              <a:rPr lang="en-US" sz="1100" dirty="0"/>
              <a:t>Sports Practice  </a:t>
            </a:r>
          </a:p>
          <a:p>
            <a:pPr marL="177800" indent="-177800" algn="just">
              <a:buFont typeface="Wingdings" pitchFamily="2" charset="2"/>
              <a:buChar char="Ø"/>
            </a:pPr>
            <a:r>
              <a:rPr lang="en-US" sz="1100" dirty="0" smtClean="0"/>
              <a:t>Sports </a:t>
            </a:r>
            <a:r>
              <a:rPr lang="en-US" sz="1100" dirty="0"/>
              <a:t>Activities Interest and Practice  </a:t>
            </a:r>
          </a:p>
          <a:p>
            <a:pPr marL="177800" indent="-177800" algn="just">
              <a:buFont typeface="Wingdings" pitchFamily="2" charset="2"/>
              <a:buChar char="Ø"/>
            </a:pPr>
            <a:r>
              <a:rPr lang="en-US" sz="1100" dirty="0"/>
              <a:t>How often take part or practice sports activities    </a:t>
            </a:r>
          </a:p>
          <a:p>
            <a:pPr marL="177800" indent="-177800" algn="just">
              <a:buFont typeface="Wingdings" pitchFamily="2" charset="2"/>
              <a:buChar char="Ø"/>
            </a:pPr>
            <a:endParaRPr lang="en-US" sz="1200" dirty="0" smtClean="0">
              <a:solidFill>
                <a:srgbClr val="004274"/>
              </a:solidFill>
            </a:endParaRPr>
          </a:p>
          <a:p>
            <a:pPr marL="177800" indent="-177800" algn="just"/>
            <a:r>
              <a:rPr lang="en-US" sz="1200" b="1" u="sng" dirty="0" smtClean="0">
                <a:solidFill>
                  <a:srgbClr val="004274"/>
                </a:solidFill>
              </a:rPr>
              <a:t>TIME</a:t>
            </a:r>
          </a:p>
          <a:p>
            <a:pPr marL="177800" indent="-177800" algn="just">
              <a:spcBef>
                <a:spcPts val="600"/>
              </a:spcBef>
              <a:buFont typeface="Wingdings" pitchFamily="2" charset="2"/>
              <a:buChar char="Ø"/>
            </a:pPr>
            <a:r>
              <a:rPr lang="en-US" sz="1100" dirty="0" smtClean="0"/>
              <a:t>Day </a:t>
            </a:r>
            <a:r>
              <a:rPr lang="en-US" sz="1100" dirty="0"/>
              <a:t>part \ time of the day practice sports activities in general   </a:t>
            </a:r>
          </a:p>
          <a:p>
            <a:pPr marL="177800" indent="-177800" algn="just">
              <a:buFont typeface="Wingdings" pitchFamily="2" charset="2"/>
              <a:buChar char="Ø"/>
            </a:pPr>
            <a:r>
              <a:rPr lang="en-US" sz="1100" dirty="0"/>
              <a:t>Day of the week regularly practice sports activities   </a:t>
            </a:r>
          </a:p>
          <a:p>
            <a:pPr marL="177800" indent="-177800" algn="just">
              <a:buFont typeface="Wingdings" pitchFamily="2" charset="2"/>
              <a:buChar char="Ø"/>
            </a:pPr>
            <a:endParaRPr lang="en-US" sz="1100" dirty="0" smtClean="0"/>
          </a:p>
          <a:p>
            <a:pPr marL="177800" indent="-177800" algn="just"/>
            <a:r>
              <a:rPr lang="en-US" sz="1200" b="1" u="sng" dirty="0" smtClean="0">
                <a:solidFill>
                  <a:srgbClr val="004274"/>
                </a:solidFill>
              </a:rPr>
              <a:t>PRACTICE</a:t>
            </a:r>
          </a:p>
          <a:p>
            <a:pPr marL="177800" indent="-177800" algn="just">
              <a:spcBef>
                <a:spcPts val="600"/>
              </a:spcBef>
              <a:buFont typeface="Wingdings" pitchFamily="2" charset="2"/>
              <a:buChar char="Ø"/>
            </a:pPr>
            <a:r>
              <a:rPr lang="en-US" sz="1100" dirty="0" smtClean="0"/>
              <a:t>Place </a:t>
            </a:r>
            <a:r>
              <a:rPr lang="en-US" sz="1100" dirty="0"/>
              <a:t>where practice regularly sport activities Type of Facility</a:t>
            </a:r>
          </a:p>
          <a:p>
            <a:pPr algn="just"/>
            <a:r>
              <a:rPr lang="en-US" sz="1100" dirty="0"/>
              <a:t>    </a:t>
            </a:r>
            <a:r>
              <a:rPr lang="en-US" sz="1100" dirty="0" smtClean="0"/>
              <a:t>Incidence </a:t>
            </a:r>
            <a:r>
              <a:rPr lang="en-US" sz="1100" dirty="0"/>
              <a:t>of sports practice with trainer  </a:t>
            </a:r>
          </a:p>
          <a:p>
            <a:pPr marL="177800" indent="-177800" algn="just">
              <a:buFont typeface="Wingdings" pitchFamily="2" charset="2"/>
              <a:buChar char="Ø"/>
            </a:pPr>
            <a:r>
              <a:rPr lang="en-US" sz="1100" dirty="0"/>
              <a:t>In average week amount of time spent on practicing sport activities  </a:t>
            </a:r>
          </a:p>
          <a:p>
            <a:pPr marL="177800" indent="-177800" algn="just">
              <a:buFont typeface="Wingdings" pitchFamily="2" charset="2"/>
              <a:buChar char="Ø"/>
            </a:pPr>
            <a:r>
              <a:rPr lang="en-US" sz="1100" dirty="0"/>
              <a:t>Incidence of membership of Gym/Sports Club  </a:t>
            </a:r>
          </a:p>
          <a:p>
            <a:pPr marL="177800" indent="-177800" algn="just">
              <a:buFont typeface="Wingdings" pitchFamily="2" charset="2"/>
              <a:buChar char="Ø"/>
            </a:pPr>
            <a:r>
              <a:rPr lang="en-US" sz="1100" dirty="0"/>
              <a:t>Currently a member of or a subscriber to following Club   </a:t>
            </a:r>
          </a:p>
          <a:p>
            <a:pPr marL="177800" indent="-177800" algn="just">
              <a:buFont typeface="Wingdings" pitchFamily="2" charset="2"/>
              <a:buChar char="Ø"/>
            </a:pPr>
            <a:r>
              <a:rPr lang="en-US" sz="1100" dirty="0"/>
              <a:t>Purpose of visiting sport club regularly   </a:t>
            </a:r>
          </a:p>
          <a:p>
            <a:pPr marL="177800" indent="-177800" algn="just">
              <a:buFont typeface="Wingdings" pitchFamily="2" charset="2"/>
              <a:buChar char="Ø"/>
            </a:pPr>
            <a:r>
              <a:rPr lang="en-US" sz="1100" dirty="0"/>
              <a:t>Mode of assessment in the sport club   </a:t>
            </a:r>
          </a:p>
          <a:p>
            <a:pPr marL="177800" indent="-177800" algn="just">
              <a:buFont typeface="Wingdings" pitchFamily="2" charset="2"/>
              <a:buChar char="Ø"/>
            </a:pPr>
            <a:r>
              <a:rPr lang="en-US" sz="1100" dirty="0"/>
              <a:t>How frequently is the assessment done in the sport club   </a:t>
            </a:r>
          </a:p>
          <a:p>
            <a:pPr marL="177800" indent="-177800" algn="just">
              <a:buFont typeface="Wingdings" pitchFamily="2" charset="2"/>
              <a:buChar char="Ø"/>
            </a:pPr>
            <a:r>
              <a:rPr lang="en-US" sz="1100" dirty="0"/>
              <a:t>How frequently is a health check done   </a:t>
            </a:r>
          </a:p>
          <a:p>
            <a:pPr marL="177800" indent="-177800" algn="just">
              <a:buFont typeface="Wingdings" pitchFamily="2" charset="2"/>
              <a:buChar char="Ø"/>
            </a:pPr>
            <a:r>
              <a:rPr lang="en-US" sz="1100" dirty="0"/>
              <a:t>Sports clothing and equipment items bought in the last 12 months   </a:t>
            </a:r>
          </a:p>
          <a:p>
            <a:pPr marL="177800" indent="-177800" algn="just">
              <a:buFont typeface="Wingdings" pitchFamily="2" charset="2"/>
              <a:buChar char="Ø"/>
            </a:pPr>
            <a:endParaRPr lang="en-US" sz="1100" dirty="0" smtClean="0"/>
          </a:p>
          <a:p>
            <a:pPr marL="177800" indent="-177800" algn="just"/>
            <a:r>
              <a:rPr lang="en-US" sz="1200" b="1" u="sng" dirty="0" smtClean="0">
                <a:solidFill>
                  <a:srgbClr val="004274"/>
                </a:solidFill>
              </a:rPr>
              <a:t>PURCHASES</a:t>
            </a:r>
          </a:p>
          <a:p>
            <a:pPr marL="177800" indent="-177800" algn="just">
              <a:spcBef>
                <a:spcPts val="600"/>
              </a:spcBef>
              <a:buFont typeface="Wingdings" pitchFamily="2" charset="2"/>
              <a:buChar char="Ø"/>
            </a:pPr>
            <a:r>
              <a:rPr lang="en-US" sz="1100" dirty="0" smtClean="0"/>
              <a:t>Which </a:t>
            </a:r>
            <a:r>
              <a:rPr lang="en-US" sz="1100" dirty="0"/>
              <a:t>Sports clothing and equipment items bought in the last 12 months   </a:t>
            </a:r>
          </a:p>
          <a:p>
            <a:pPr marL="177800" indent="-177800" algn="just">
              <a:buFont typeface="Wingdings" pitchFamily="2" charset="2"/>
              <a:buChar char="Ø"/>
            </a:pPr>
            <a:r>
              <a:rPr lang="en-US" sz="1100" dirty="0"/>
              <a:t>Brands of Sportive/Fitness Equipments and Gear  </a:t>
            </a:r>
          </a:p>
          <a:p>
            <a:pPr marL="177800" indent="-177800" algn="just">
              <a:buFont typeface="Wingdings" pitchFamily="2" charset="2"/>
              <a:buChar char="Ø"/>
            </a:pPr>
            <a:r>
              <a:rPr lang="en-US" sz="1100" dirty="0"/>
              <a:t>Which Stores where purchase Sports and Fitness Equipment and gear in own </a:t>
            </a:r>
            <a:r>
              <a:rPr lang="en-US" sz="1100" dirty="0" smtClean="0"/>
              <a:t>country.  </a:t>
            </a:r>
            <a:endParaRPr lang="en-US" sz="1100" dirty="0"/>
          </a:p>
        </p:txBody>
      </p:sp>
      <p:sp>
        <p:nvSpPr>
          <p:cNvPr id="12296" name="TextBox 13"/>
          <p:cNvSpPr txBox="1">
            <a:spLocks noChangeArrowheads="1"/>
          </p:cNvSpPr>
          <p:nvPr/>
        </p:nvSpPr>
        <p:spPr bwMode="auto">
          <a:xfrm>
            <a:off x="4860032" y="836712"/>
            <a:ext cx="4104456" cy="5186035"/>
          </a:xfrm>
          <a:prstGeom prst="rect">
            <a:avLst/>
          </a:prstGeom>
          <a:noFill/>
          <a:ln w="9525">
            <a:noFill/>
            <a:miter lim="800000"/>
            <a:headEnd/>
            <a:tailEnd/>
          </a:ln>
        </p:spPr>
        <p:txBody>
          <a:bodyPr wrap="square">
            <a:spAutoFit/>
          </a:bodyPr>
          <a:lstStyle/>
          <a:p>
            <a:pPr marL="177800" indent="-177800"/>
            <a:r>
              <a:rPr lang="en-US" sz="1200" b="1" u="sng" dirty="0" smtClean="0">
                <a:solidFill>
                  <a:srgbClr val="004274"/>
                </a:solidFill>
              </a:rPr>
              <a:t>INFORMATION</a:t>
            </a:r>
          </a:p>
          <a:p>
            <a:pPr marL="177800" indent="-177800" algn="just">
              <a:spcBef>
                <a:spcPts val="600"/>
              </a:spcBef>
              <a:buFont typeface="Wingdings" pitchFamily="2" charset="2"/>
              <a:buChar char="Ø"/>
            </a:pPr>
            <a:r>
              <a:rPr lang="en-US" sz="1100" dirty="0" smtClean="0"/>
              <a:t>Sources of Information consulted while purchasing of Sports and Fitness Equipment and gear  </a:t>
            </a:r>
          </a:p>
          <a:p>
            <a:pPr marL="177800" indent="-177800" algn="just">
              <a:buFont typeface="Wingdings" pitchFamily="2" charset="2"/>
              <a:buChar char="Ø"/>
            </a:pPr>
            <a:r>
              <a:rPr lang="en-US" sz="1100" dirty="0" smtClean="0"/>
              <a:t>Key </a:t>
            </a:r>
            <a:r>
              <a:rPr lang="en-US" sz="1100" dirty="0"/>
              <a:t>Aspects considered during purchase of Sportive and Fitness Equipment and gear.  </a:t>
            </a:r>
          </a:p>
          <a:p>
            <a:pPr marL="177800" indent="-177800" algn="just">
              <a:buFont typeface="Wingdings" pitchFamily="2" charset="2"/>
              <a:buChar char="Ø"/>
            </a:pPr>
            <a:r>
              <a:rPr lang="en-US" sz="1100" dirty="0"/>
              <a:t>Top 3 aspects </a:t>
            </a:r>
            <a:r>
              <a:rPr lang="en-US" sz="1100" dirty="0" smtClean="0"/>
              <a:t>ranked </a:t>
            </a:r>
            <a:r>
              <a:rPr lang="en-US" sz="1100" dirty="0"/>
              <a:t>in order of their importance while Purchase  </a:t>
            </a:r>
          </a:p>
          <a:p>
            <a:pPr marL="177800" indent="-177800" algn="just">
              <a:buFont typeface="Wingdings" pitchFamily="2" charset="2"/>
              <a:buChar char="Ø"/>
            </a:pPr>
            <a:r>
              <a:rPr lang="en-US" sz="1100" dirty="0"/>
              <a:t>Sports \ fitness activities would like to see further developed in the </a:t>
            </a:r>
            <a:r>
              <a:rPr lang="en-US" sz="1100" dirty="0" err="1"/>
              <a:t>UAE</a:t>
            </a:r>
            <a:r>
              <a:rPr lang="en-US" sz="1100" dirty="0"/>
              <a:t> in the future   </a:t>
            </a:r>
          </a:p>
          <a:p>
            <a:pPr marL="177800" indent="-177800"/>
            <a:endParaRPr lang="en-US" sz="1100" b="1" u="sng" dirty="0" smtClean="0"/>
          </a:p>
          <a:p>
            <a:pPr marL="177800" indent="-177800"/>
            <a:r>
              <a:rPr lang="en-US" sz="1200" b="1" u="sng" dirty="0" smtClean="0">
                <a:solidFill>
                  <a:srgbClr val="004274"/>
                </a:solidFill>
              </a:rPr>
              <a:t>EVENTS</a:t>
            </a:r>
          </a:p>
          <a:p>
            <a:pPr marL="177800" indent="-177800" algn="just">
              <a:spcBef>
                <a:spcPts val="600"/>
              </a:spcBef>
              <a:buFont typeface="Wingdings" pitchFamily="2" charset="2"/>
              <a:buChar char="Ø"/>
            </a:pPr>
            <a:r>
              <a:rPr lang="en-US" sz="1100" dirty="0" smtClean="0"/>
              <a:t>Aware </a:t>
            </a:r>
            <a:r>
              <a:rPr lang="en-US" sz="1100" dirty="0"/>
              <a:t>of Sporting Events held in the </a:t>
            </a:r>
            <a:r>
              <a:rPr lang="en-US" sz="1100" dirty="0" err="1"/>
              <a:t>GCC</a:t>
            </a:r>
            <a:r>
              <a:rPr lang="en-US" sz="1100" dirty="0"/>
              <a:t> region </a:t>
            </a:r>
            <a:endParaRPr lang="en-US" sz="1100" dirty="0" smtClean="0"/>
          </a:p>
          <a:p>
            <a:pPr marL="177800" indent="-177800" algn="just">
              <a:spcBef>
                <a:spcPts val="600"/>
              </a:spcBef>
              <a:buFont typeface="Wingdings" pitchFamily="2" charset="2"/>
              <a:buChar char="Ø"/>
            </a:pPr>
            <a:r>
              <a:rPr lang="en-US" sz="1100" dirty="0" smtClean="0"/>
              <a:t>Sporting Events or Tournaments in the last 12 months    </a:t>
            </a:r>
            <a:endParaRPr lang="en-US" sz="1100" dirty="0"/>
          </a:p>
          <a:p>
            <a:pPr marL="177800" indent="-177800" algn="just">
              <a:buFont typeface="Wingdings" pitchFamily="2" charset="2"/>
              <a:buChar char="Ø"/>
            </a:pPr>
            <a:r>
              <a:rPr lang="en-US" sz="1100" dirty="0"/>
              <a:t>Aware of any Sports or Fitness exhibitions that took place in the </a:t>
            </a:r>
            <a:r>
              <a:rPr lang="en-US" sz="1100" dirty="0" err="1"/>
              <a:t>UAE</a:t>
            </a:r>
            <a:r>
              <a:rPr lang="en-US" sz="1100" dirty="0"/>
              <a:t>   </a:t>
            </a:r>
          </a:p>
          <a:p>
            <a:pPr marL="177800" indent="-177800" algn="just">
              <a:buFont typeface="Wingdings" pitchFamily="2" charset="2"/>
              <a:buChar char="Ø"/>
            </a:pPr>
            <a:r>
              <a:rPr lang="en-US" sz="1100" dirty="0"/>
              <a:t>Exhibitions aware of </a:t>
            </a:r>
          </a:p>
          <a:p>
            <a:r>
              <a:rPr lang="en-US" sz="1100" dirty="0">
                <a:solidFill>
                  <a:srgbClr val="004274"/>
                </a:solidFill>
              </a:rPr>
              <a:t> </a:t>
            </a:r>
            <a:endParaRPr lang="en-US" sz="1100" dirty="0" smtClean="0">
              <a:solidFill>
                <a:srgbClr val="004274"/>
              </a:solidFill>
            </a:endParaRPr>
          </a:p>
          <a:p>
            <a:pPr marL="177800" indent="-177800"/>
            <a:r>
              <a:rPr lang="en-US" sz="1200" b="1" u="sng" dirty="0" smtClean="0">
                <a:solidFill>
                  <a:srgbClr val="004274"/>
                </a:solidFill>
              </a:rPr>
              <a:t>LIFESTYLES</a:t>
            </a:r>
            <a:endParaRPr lang="en-US" sz="1200" b="1" u="sng" dirty="0">
              <a:solidFill>
                <a:srgbClr val="004274"/>
              </a:solidFill>
            </a:endParaRPr>
          </a:p>
          <a:p>
            <a:pPr marL="177800" indent="-177800">
              <a:spcBef>
                <a:spcPts val="600"/>
              </a:spcBef>
              <a:buFont typeface="Wingdings" pitchFamily="2" charset="2"/>
              <a:buChar char="Ø"/>
            </a:pPr>
            <a:r>
              <a:rPr lang="en-US" sz="1100" dirty="0"/>
              <a:t>Sports Statements (Lifestyles</a:t>
            </a:r>
            <a:r>
              <a:rPr lang="en-US" sz="1100" dirty="0" smtClean="0"/>
              <a:t>)  </a:t>
            </a:r>
          </a:p>
          <a:p>
            <a:pPr marL="177800" indent="-177800" algn="just">
              <a:buFont typeface="Wingdings" pitchFamily="2" charset="2"/>
              <a:buChar char="Ø"/>
            </a:pPr>
            <a:r>
              <a:rPr lang="en-US" sz="1100" dirty="0" smtClean="0"/>
              <a:t>Likelihood to take up a Pay - TV subscription to a Sports package\Channel in the next 12 months  </a:t>
            </a:r>
          </a:p>
          <a:p>
            <a:pPr marL="177800" indent="-177800" algn="just">
              <a:buFont typeface="Wingdings" pitchFamily="2" charset="2"/>
              <a:buChar char="Ø"/>
            </a:pPr>
            <a:r>
              <a:rPr lang="en-US" sz="1100" dirty="0" smtClean="0"/>
              <a:t>Sports </a:t>
            </a:r>
            <a:r>
              <a:rPr lang="en-US" sz="1100" dirty="0"/>
              <a:t>channels subscribed    </a:t>
            </a:r>
          </a:p>
          <a:p>
            <a:pPr marL="177800" indent="-177800" algn="just">
              <a:buFont typeface="Wingdings" pitchFamily="2" charset="2"/>
              <a:buChar char="Ø"/>
            </a:pPr>
            <a:r>
              <a:rPr lang="en-US" sz="1100" dirty="0"/>
              <a:t>Will continue subscription for the next 12 months  </a:t>
            </a:r>
          </a:p>
          <a:p>
            <a:pPr marL="177800" indent="-177800" algn="just">
              <a:buFont typeface="Wingdings" pitchFamily="2" charset="2"/>
              <a:buChar char="Ø"/>
            </a:pPr>
            <a:r>
              <a:rPr lang="en-US" sz="1100" dirty="0"/>
              <a:t>How much Spend in the past 3 months for sports  </a:t>
            </a:r>
          </a:p>
          <a:p>
            <a:pPr marL="177800" indent="-177800" algn="just">
              <a:buFont typeface="Wingdings" pitchFamily="2" charset="2"/>
              <a:buChar char="Ø"/>
            </a:pPr>
            <a:r>
              <a:rPr lang="en-US" sz="1100" dirty="0"/>
              <a:t>Which ways do follow sport    </a:t>
            </a:r>
          </a:p>
          <a:p>
            <a:pPr marL="177800" indent="-177800" algn="just">
              <a:buFont typeface="Wingdings" pitchFamily="2" charset="2"/>
              <a:buChar char="Ø"/>
            </a:pPr>
            <a:r>
              <a:rPr lang="en-US" sz="1100" dirty="0"/>
              <a:t>How often do follow sport by </a:t>
            </a:r>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457200" y="1644997"/>
            <a:ext cx="8229600" cy="4232275"/>
          </a:xfrm>
        </p:spPr>
        <p:txBody>
          <a:bodyPr/>
          <a:lstStyle/>
          <a:p>
            <a:pPr marL="341313" indent="-341313" eaLnBrk="1" hangingPunct="1">
              <a:spcBef>
                <a:spcPts val="2400"/>
              </a:spcBef>
              <a:buFont typeface="Wingdings" pitchFamily="2" charset="2"/>
              <a:buChar char="Ø"/>
            </a:pPr>
            <a:r>
              <a:rPr lang="en-GB" sz="1800" dirty="0" smtClean="0">
                <a:solidFill>
                  <a:schemeClr val="tx2"/>
                </a:solidFill>
                <a:latin typeface="Calibri" pitchFamily="34" charset="0"/>
              </a:rPr>
              <a:t>Launched in 2011, </a:t>
            </a:r>
            <a:r>
              <a:rPr lang="en-GB" sz="1800" dirty="0" err="1" smtClean="0">
                <a:solidFill>
                  <a:schemeClr val="tx2"/>
                </a:solidFill>
                <a:latin typeface="Calibri" pitchFamily="34" charset="0"/>
              </a:rPr>
              <a:t>TGI</a:t>
            </a:r>
            <a:r>
              <a:rPr lang="en-GB" sz="1800" dirty="0" smtClean="0">
                <a:solidFill>
                  <a:schemeClr val="tx2"/>
                </a:solidFill>
                <a:latin typeface="Calibri" pitchFamily="34" charset="0"/>
              </a:rPr>
              <a:t> </a:t>
            </a:r>
            <a:r>
              <a:rPr lang="en-GB" sz="1800" dirty="0" err="1" smtClean="0">
                <a:solidFill>
                  <a:schemeClr val="tx2"/>
                </a:solidFill>
                <a:latin typeface="Calibri" pitchFamily="34" charset="0"/>
              </a:rPr>
              <a:t>UAE</a:t>
            </a:r>
            <a:r>
              <a:rPr lang="en-GB" sz="1800" dirty="0" smtClean="0">
                <a:solidFill>
                  <a:schemeClr val="tx2"/>
                </a:solidFill>
                <a:latin typeface="Calibri" pitchFamily="34" charset="0"/>
              </a:rPr>
              <a:t> Sports combines the full </a:t>
            </a:r>
            <a:r>
              <a:rPr lang="en-GB" sz="1800" dirty="0" err="1" smtClean="0">
                <a:solidFill>
                  <a:schemeClr val="tx2"/>
                </a:solidFill>
                <a:latin typeface="Calibri" pitchFamily="34" charset="0"/>
              </a:rPr>
              <a:t>UAE</a:t>
            </a:r>
            <a:r>
              <a:rPr lang="en-GB" sz="1800" dirty="0" smtClean="0">
                <a:solidFill>
                  <a:schemeClr val="tx2"/>
                </a:solidFill>
                <a:latin typeface="Calibri" pitchFamily="34" charset="0"/>
              </a:rPr>
              <a:t> integrated </a:t>
            </a:r>
            <a:r>
              <a:rPr lang="en-GB" sz="1800" dirty="0" err="1" smtClean="0">
                <a:solidFill>
                  <a:schemeClr val="tx2"/>
                </a:solidFill>
                <a:latin typeface="Calibri" pitchFamily="34" charset="0"/>
              </a:rPr>
              <a:t>TGI</a:t>
            </a:r>
            <a:r>
              <a:rPr lang="en-GB" sz="1800" dirty="0" smtClean="0">
                <a:solidFill>
                  <a:schemeClr val="tx2"/>
                </a:solidFill>
                <a:latin typeface="Calibri" pitchFamily="34" charset="0"/>
              </a:rPr>
              <a:t> database with Sports Monitor’s detailed information on Sports Interests Played Sports, watched or followed sports in media.</a:t>
            </a:r>
          </a:p>
          <a:p>
            <a:pPr marL="341313" indent="-341313" eaLnBrk="1" hangingPunct="1">
              <a:buFont typeface="Wingdings" pitchFamily="2" charset="2"/>
              <a:buChar char="Ø"/>
            </a:pPr>
            <a:r>
              <a:rPr lang="en-GB" sz="1800" dirty="0" smtClean="0">
                <a:solidFill>
                  <a:schemeClr val="tx2"/>
                </a:solidFill>
                <a:latin typeface="Calibri" pitchFamily="34" charset="0"/>
              </a:rPr>
              <a:t>A collection of lifestyle statements focusing on the sports attitudes of the regional consumers have been  integrated with the large base of available statements in the mainstream </a:t>
            </a:r>
            <a:r>
              <a:rPr lang="en-GB" sz="1800" dirty="0" err="1" smtClean="0">
                <a:solidFill>
                  <a:schemeClr val="tx2"/>
                </a:solidFill>
                <a:latin typeface="Calibri" pitchFamily="34" charset="0"/>
              </a:rPr>
              <a:t>TGI</a:t>
            </a:r>
            <a:r>
              <a:rPr lang="en-GB" sz="1800" dirty="0" smtClean="0">
                <a:solidFill>
                  <a:schemeClr val="tx2"/>
                </a:solidFill>
                <a:latin typeface="Calibri" pitchFamily="34" charset="0"/>
              </a:rPr>
              <a:t> survey database.</a:t>
            </a:r>
          </a:p>
          <a:p>
            <a:pPr marL="341313" indent="-341313" eaLnBrk="1" hangingPunct="1">
              <a:buFont typeface="Wingdings" pitchFamily="2" charset="2"/>
              <a:buChar char="Ø"/>
            </a:pPr>
            <a:r>
              <a:rPr lang="en-US" sz="1800" dirty="0" smtClean="0">
                <a:solidFill>
                  <a:schemeClr val="tx2"/>
                </a:solidFill>
                <a:latin typeface="Calibri" pitchFamily="34" charset="0"/>
              </a:rPr>
              <a:t>The survey was initially conducted in </a:t>
            </a:r>
            <a:r>
              <a:rPr lang="en-US" sz="1800" dirty="0" err="1" smtClean="0">
                <a:solidFill>
                  <a:schemeClr val="tx2"/>
                </a:solidFill>
                <a:latin typeface="Calibri" pitchFamily="34" charset="0"/>
              </a:rPr>
              <a:t>UAE</a:t>
            </a:r>
            <a:r>
              <a:rPr lang="en-US" sz="1800" dirty="0" smtClean="0">
                <a:solidFill>
                  <a:schemeClr val="tx2"/>
                </a:solidFill>
                <a:latin typeface="Calibri" pitchFamily="34" charset="0"/>
              </a:rPr>
              <a:t> and a data FUSION operation was carried out using the standard protocol to fuse  Sports survey data.</a:t>
            </a:r>
          </a:p>
          <a:p>
            <a:pPr marL="341313" indent="-341313" eaLnBrk="1" hangingPunct="1">
              <a:buFont typeface="Wingdings" pitchFamily="2" charset="2"/>
              <a:buChar char="Ø"/>
            </a:pPr>
            <a:r>
              <a:rPr lang="en-US" sz="1800" dirty="0" smtClean="0">
                <a:solidFill>
                  <a:schemeClr val="tx2"/>
                </a:solidFill>
                <a:latin typeface="Calibri" pitchFamily="34" charset="0"/>
              </a:rPr>
              <a:t>( total sports sample n=1000)  into the total sample of the Sports fans target group in the consolidated </a:t>
            </a:r>
            <a:r>
              <a:rPr lang="en-US" sz="1800" dirty="0" err="1" smtClean="0">
                <a:solidFill>
                  <a:schemeClr val="tx2"/>
                </a:solidFill>
                <a:latin typeface="Calibri" pitchFamily="34" charset="0"/>
              </a:rPr>
              <a:t>TGI</a:t>
            </a:r>
            <a:r>
              <a:rPr lang="en-US" sz="1800" dirty="0" smtClean="0">
                <a:solidFill>
                  <a:schemeClr val="tx2"/>
                </a:solidFill>
                <a:latin typeface="Calibri" pitchFamily="34" charset="0"/>
              </a:rPr>
              <a:t> database at (n=4000).</a:t>
            </a:r>
          </a:p>
          <a:p>
            <a:pPr marL="341313" indent="-341313" eaLnBrk="1" hangingPunct="1">
              <a:buFont typeface="Wingdings" pitchFamily="2" charset="2"/>
              <a:buChar char="Ø"/>
            </a:pPr>
            <a:r>
              <a:rPr lang="en-US" sz="1800" dirty="0" smtClean="0">
                <a:solidFill>
                  <a:schemeClr val="tx2"/>
                </a:solidFill>
                <a:latin typeface="Calibri" pitchFamily="34" charset="0"/>
              </a:rPr>
              <a:t>For stakeholders, </a:t>
            </a:r>
            <a:r>
              <a:rPr lang="en-US" sz="1800" dirty="0" err="1" smtClean="0">
                <a:solidFill>
                  <a:schemeClr val="tx2"/>
                </a:solidFill>
                <a:latin typeface="Calibri" pitchFamily="34" charset="0"/>
              </a:rPr>
              <a:t>TGI</a:t>
            </a:r>
            <a:r>
              <a:rPr lang="en-US" sz="1800" dirty="0" smtClean="0">
                <a:solidFill>
                  <a:schemeClr val="tx2"/>
                </a:solidFill>
                <a:latin typeface="Calibri" pitchFamily="34" charset="0"/>
              </a:rPr>
              <a:t> Sports in the region provides an opportunity to take a far more scientific approach to the world of sports marketing. </a:t>
            </a:r>
          </a:p>
        </p:txBody>
      </p:sp>
      <p:sp>
        <p:nvSpPr>
          <p:cNvPr id="4099" name="Text Box 4"/>
          <p:cNvSpPr txBox="1">
            <a:spLocks noChangeArrowheads="1"/>
          </p:cNvSpPr>
          <p:nvPr/>
        </p:nvSpPr>
        <p:spPr bwMode="auto">
          <a:xfrm>
            <a:off x="609600" y="966788"/>
            <a:ext cx="4175125" cy="523875"/>
          </a:xfrm>
          <a:prstGeom prst="rect">
            <a:avLst/>
          </a:prstGeom>
          <a:noFill/>
          <a:ln w="9525">
            <a:noFill/>
            <a:miter lim="800000"/>
            <a:headEnd/>
            <a:tailEnd/>
          </a:ln>
        </p:spPr>
        <p:txBody>
          <a:bodyPr>
            <a:spAutoFit/>
          </a:bodyPr>
          <a:lstStyle/>
          <a:p>
            <a:pPr>
              <a:spcBef>
                <a:spcPct val="50000"/>
              </a:spcBef>
            </a:pPr>
            <a:r>
              <a:rPr lang="en-US" sz="2800" b="1" u="sng" dirty="0">
                <a:solidFill>
                  <a:srgbClr val="0070C0"/>
                </a:solidFill>
                <a:latin typeface="Calibri" pitchFamily="34" charset="0"/>
              </a:rPr>
              <a:t>Introduction:</a:t>
            </a:r>
          </a:p>
        </p:txBody>
      </p:sp>
      <p:pic>
        <p:nvPicPr>
          <p:cNvPr id="4100"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1219200" cy="844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250825" y="548680"/>
            <a:ext cx="4175125" cy="461962"/>
          </a:xfrm>
          <a:prstGeom prst="rect">
            <a:avLst/>
          </a:prstGeom>
          <a:noFill/>
          <a:ln w="9525">
            <a:noFill/>
            <a:miter lim="800000"/>
            <a:headEnd/>
            <a:tailEnd/>
          </a:ln>
        </p:spPr>
        <p:txBody>
          <a:bodyPr>
            <a:spAutoFit/>
          </a:bodyPr>
          <a:lstStyle/>
          <a:p>
            <a:pPr>
              <a:spcBef>
                <a:spcPct val="50000"/>
              </a:spcBef>
            </a:pPr>
            <a:r>
              <a:rPr lang="en-US" sz="2400" b="1" u="sng" dirty="0">
                <a:solidFill>
                  <a:srgbClr val="0070C0"/>
                </a:solidFill>
                <a:latin typeface="Calibri" pitchFamily="34" charset="0"/>
              </a:rPr>
              <a:t>What </a:t>
            </a:r>
            <a:r>
              <a:rPr lang="en-US" sz="2400" b="1" u="sng" dirty="0" err="1">
                <a:solidFill>
                  <a:srgbClr val="0070C0"/>
                </a:solidFill>
                <a:latin typeface="Calibri" pitchFamily="34" charset="0"/>
              </a:rPr>
              <a:t>TGI</a:t>
            </a:r>
            <a:r>
              <a:rPr lang="en-US" sz="2400" b="1" u="sng" dirty="0">
                <a:solidFill>
                  <a:srgbClr val="0070C0"/>
                </a:solidFill>
                <a:latin typeface="Calibri" pitchFamily="34" charset="0"/>
              </a:rPr>
              <a:t> </a:t>
            </a:r>
            <a:r>
              <a:rPr lang="en-US" sz="2400" b="1" u="sng" dirty="0" err="1">
                <a:solidFill>
                  <a:srgbClr val="0070C0"/>
                </a:solidFill>
                <a:latin typeface="Calibri" pitchFamily="34" charset="0"/>
              </a:rPr>
              <a:t>UAE</a:t>
            </a:r>
            <a:r>
              <a:rPr lang="en-US" sz="2400" b="1" u="sng" dirty="0">
                <a:solidFill>
                  <a:srgbClr val="0070C0"/>
                </a:solidFill>
                <a:latin typeface="Calibri" pitchFamily="34" charset="0"/>
              </a:rPr>
              <a:t> Sports offer ?</a:t>
            </a:r>
          </a:p>
        </p:txBody>
      </p:sp>
      <p:sp>
        <p:nvSpPr>
          <p:cNvPr id="5123" name="TextBox 6"/>
          <p:cNvSpPr txBox="1">
            <a:spLocks noChangeArrowheads="1"/>
          </p:cNvSpPr>
          <p:nvPr/>
        </p:nvSpPr>
        <p:spPr bwMode="auto">
          <a:xfrm>
            <a:off x="468313" y="1125538"/>
            <a:ext cx="8135937" cy="1938992"/>
          </a:xfrm>
          <a:prstGeom prst="rect">
            <a:avLst/>
          </a:prstGeom>
          <a:noFill/>
          <a:ln w="9525">
            <a:noFill/>
            <a:miter lim="800000"/>
            <a:headEnd/>
            <a:tailEnd/>
          </a:ln>
        </p:spPr>
        <p:txBody>
          <a:bodyPr>
            <a:spAutoFit/>
          </a:bodyPr>
          <a:lstStyle/>
          <a:p>
            <a:pPr marL="341313" indent="-341313" algn="just">
              <a:buFont typeface="Wingdings" pitchFamily="2" charset="2"/>
              <a:buChar char="Ø"/>
            </a:pPr>
            <a:r>
              <a:rPr lang="en-US" sz="2000" dirty="0">
                <a:latin typeface="Calibri" pitchFamily="34" charset="0"/>
              </a:rPr>
              <a:t>79 % of adults in </a:t>
            </a:r>
            <a:r>
              <a:rPr lang="en-US" sz="2000" dirty="0" err="1">
                <a:latin typeface="Calibri" pitchFamily="34" charset="0"/>
              </a:rPr>
              <a:t>UAE</a:t>
            </a:r>
            <a:r>
              <a:rPr lang="en-US" sz="2000" dirty="0">
                <a:latin typeface="Calibri" pitchFamily="34" charset="0"/>
              </a:rPr>
              <a:t> are interested in sports &amp; 60 % practice </a:t>
            </a:r>
            <a:r>
              <a:rPr lang="en-US" sz="2000" dirty="0" smtClean="0">
                <a:latin typeface="Calibri" pitchFamily="34" charset="0"/>
              </a:rPr>
              <a:t>one or more sports disciplines.</a:t>
            </a:r>
            <a:endParaRPr lang="en-US" sz="2000" dirty="0">
              <a:latin typeface="Calibri" pitchFamily="34" charset="0"/>
            </a:endParaRPr>
          </a:p>
          <a:p>
            <a:pPr marL="341313" indent="-341313" algn="just">
              <a:buFont typeface="Wingdings" pitchFamily="2" charset="2"/>
              <a:buChar char="Ø"/>
            </a:pPr>
            <a:r>
              <a:rPr lang="en-US" sz="2000" dirty="0">
                <a:latin typeface="Calibri" pitchFamily="34" charset="0"/>
              </a:rPr>
              <a:t>2 out of every 5 </a:t>
            </a:r>
            <a:r>
              <a:rPr lang="en-US" sz="2000" dirty="0" err="1">
                <a:latin typeface="Calibri" pitchFamily="34" charset="0"/>
              </a:rPr>
              <a:t>CSD</a:t>
            </a:r>
            <a:r>
              <a:rPr lang="en-US" sz="2000" dirty="0">
                <a:latin typeface="Calibri" pitchFamily="34" charset="0"/>
              </a:rPr>
              <a:t> </a:t>
            </a:r>
            <a:r>
              <a:rPr lang="en-US" sz="2000" dirty="0" smtClean="0">
                <a:latin typeface="Calibri" pitchFamily="34" charset="0"/>
              </a:rPr>
              <a:t>consumers </a:t>
            </a:r>
            <a:r>
              <a:rPr lang="en-US" sz="2000" dirty="0">
                <a:latin typeface="Calibri" pitchFamily="34" charset="0"/>
              </a:rPr>
              <a:t>in </a:t>
            </a:r>
            <a:r>
              <a:rPr lang="en-US" sz="2000" dirty="0" err="1">
                <a:latin typeface="Calibri" pitchFamily="34" charset="0"/>
              </a:rPr>
              <a:t>UAE</a:t>
            </a:r>
            <a:r>
              <a:rPr lang="en-US" sz="2000" dirty="0">
                <a:latin typeface="Calibri" pitchFamily="34" charset="0"/>
              </a:rPr>
              <a:t> </a:t>
            </a:r>
            <a:r>
              <a:rPr lang="en-US" sz="2000" dirty="0" smtClean="0">
                <a:latin typeface="Calibri" pitchFamily="34" charset="0"/>
              </a:rPr>
              <a:t>are </a:t>
            </a:r>
            <a:r>
              <a:rPr lang="en-US" sz="2000" dirty="0">
                <a:latin typeface="Calibri" pitchFamily="34" charset="0"/>
              </a:rPr>
              <a:t>interested in Football/Soccer</a:t>
            </a:r>
          </a:p>
          <a:p>
            <a:pPr marL="341313" indent="-341313" algn="just">
              <a:buFont typeface="Wingdings" pitchFamily="2" charset="2"/>
              <a:buChar char="Ø"/>
            </a:pPr>
            <a:r>
              <a:rPr lang="en-US" sz="2000" dirty="0">
                <a:latin typeface="Calibri" pitchFamily="34" charset="0"/>
              </a:rPr>
              <a:t>43 % of </a:t>
            </a:r>
            <a:r>
              <a:rPr lang="en-US" sz="2000" dirty="0" smtClean="0">
                <a:latin typeface="Calibri" pitchFamily="34" charset="0"/>
              </a:rPr>
              <a:t>Arab adults in </a:t>
            </a:r>
            <a:r>
              <a:rPr lang="en-US" sz="2000" dirty="0" err="1">
                <a:latin typeface="Calibri" pitchFamily="34" charset="0"/>
              </a:rPr>
              <a:t>UAE</a:t>
            </a:r>
            <a:r>
              <a:rPr lang="en-US" sz="2000" dirty="0">
                <a:latin typeface="Calibri" pitchFamily="34" charset="0"/>
              </a:rPr>
              <a:t> followed FIFA world cup in the media.</a:t>
            </a:r>
          </a:p>
          <a:p>
            <a:pPr marL="341313" indent="-341313" algn="just">
              <a:buFont typeface="Wingdings" pitchFamily="2" charset="2"/>
              <a:buChar char="Ø"/>
            </a:pPr>
            <a:r>
              <a:rPr lang="en-US" sz="2000" dirty="0">
                <a:latin typeface="Calibri" pitchFamily="34" charset="0"/>
              </a:rPr>
              <a:t>19 % of credit card owners sourced information on internet to purchase sports </a:t>
            </a:r>
            <a:r>
              <a:rPr lang="en-US" sz="2000" dirty="0" smtClean="0">
                <a:latin typeface="Calibri" pitchFamily="34" charset="0"/>
              </a:rPr>
              <a:t>gears, apparel </a:t>
            </a:r>
            <a:r>
              <a:rPr lang="en-US" sz="2000" dirty="0">
                <a:latin typeface="Calibri" pitchFamily="34" charset="0"/>
              </a:rPr>
              <a:t>and </a:t>
            </a:r>
            <a:r>
              <a:rPr lang="en-US" sz="2000" dirty="0" smtClean="0">
                <a:latin typeface="Calibri" pitchFamily="34" charset="0"/>
              </a:rPr>
              <a:t>equipment.</a:t>
            </a:r>
            <a:endParaRPr lang="en-US" sz="2000" dirty="0">
              <a:latin typeface="Calibri" pitchFamily="34" charset="0"/>
            </a:endParaRPr>
          </a:p>
        </p:txBody>
      </p:sp>
      <p:sp>
        <p:nvSpPr>
          <p:cNvPr id="5124" name="Text Box 4"/>
          <p:cNvSpPr txBox="1">
            <a:spLocks noChangeArrowheads="1"/>
          </p:cNvSpPr>
          <p:nvPr/>
        </p:nvSpPr>
        <p:spPr bwMode="auto">
          <a:xfrm>
            <a:off x="323528" y="3244974"/>
            <a:ext cx="4175125" cy="400050"/>
          </a:xfrm>
          <a:prstGeom prst="rect">
            <a:avLst/>
          </a:prstGeom>
          <a:noFill/>
          <a:ln w="9525">
            <a:noFill/>
            <a:miter lim="800000"/>
            <a:headEnd/>
            <a:tailEnd/>
          </a:ln>
        </p:spPr>
        <p:txBody>
          <a:bodyPr>
            <a:spAutoFit/>
          </a:bodyPr>
          <a:lstStyle/>
          <a:p>
            <a:pPr>
              <a:spcBef>
                <a:spcPct val="50000"/>
              </a:spcBef>
            </a:pPr>
            <a:r>
              <a:rPr lang="en-US" sz="2000" b="1" dirty="0">
                <a:solidFill>
                  <a:srgbClr val="0070C0"/>
                </a:solidFill>
                <a:latin typeface="Calibri" pitchFamily="34" charset="0"/>
              </a:rPr>
              <a:t>We can find out… </a:t>
            </a:r>
          </a:p>
        </p:txBody>
      </p:sp>
      <p:sp>
        <p:nvSpPr>
          <p:cNvPr id="5125" name="TextBox 8"/>
          <p:cNvSpPr txBox="1">
            <a:spLocks noChangeArrowheads="1"/>
          </p:cNvSpPr>
          <p:nvPr/>
        </p:nvSpPr>
        <p:spPr bwMode="auto">
          <a:xfrm>
            <a:off x="468313" y="3702968"/>
            <a:ext cx="8135937" cy="2246312"/>
          </a:xfrm>
          <a:prstGeom prst="rect">
            <a:avLst/>
          </a:prstGeom>
          <a:noFill/>
          <a:ln w="9525">
            <a:noFill/>
            <a:miter lim="800000"/>
            <a:headEnd/>
            <a:tailEnd/>
          </a:ln>
        </p:spPr>
        <p:txBody>
          <a:bodyPr>
            <a:spAutoFit/>
          </a:bodyPr>
          <a:lstStyle/>
          <a:p>
            <a:pPr marL="341313" indent="-341313" algn="just">
              <a:buFont typeface="Wingdings" pitchFamily="2" charset="2"/>
              <a:buChar char="Ø"/>
            </a:pPr>
            <a:r>
              <a:rPr lang="en-US" sz="2000" dirty="0">
                <a:latin typeface="Calibri" pitchFamily="34" charset="0"/>
              </a:rPr>
              <a:t> How consumer behavior and attitudes towards sports can impact on brand consumption.</a:t>
            </a:r>
          </a:p>
          <a:p>
            <a:pPr marL="341313" indent="-341313" algn="just">
              <a:buFont typeface="Wingdings" pitchFamily="2" charset="2"/>
              <a:buChar char="Ø"/>
            </a:pPr>
            <a:r>
              <a:rPr lang="en-US" sz="2000" dirty="0" smtClean="0">
                <a:latin typeface="Calibri" pitchFamily="34" charset="0"/>
              </a:rPr>
              <a:t>How </a:t>
            </a:r>
            <a:r>
              <a:rPr lang="en-US" sz="2000" dirty="0">
                <a:latin typeface="Calibri" pitchFamily="34" charset="0"/>
              </a:rPr>
              <a:t>sports brands </a:t>
            </a:r>
            <a:r>
              <a:rPr lang="en-US" sz="2000" dirty="0" smtClean="0">
                <a:latin typeface="Calibri" pitchFamily="34" charset="0"/>
              </a:rPr>
              <a:t>may </a:t>
            </a:r>
            <a:r>
              <a:rPr lang="en-US" sz="2000" dirty="0">
                <a:latin typeface="Calibri" pitchFamily="34" charset="0"/>
              </a:rPr>
              <a:t>be compared and connected </a:t>
            </a:r>
            <a:r>
              <a:rPr lang="en-US" sz="2000" dirty="0" smtClean="0">
                <a:latin typeface="Calibri" pitchFamily="34" charset="0"/>
              </a:rPr>
              <a:t>to other </a:t>
            </a:r>
            <a:r>
              <a:rPr lang="en-US" sz="2000" dirty="0">
                <a:latin typeface="Calibri" pitchFamily="34" charset="0"/>
              </a:rPr>
              <a:t>5000 consumer brands </a:t>
            </a:r>
            <a:r>
              <a:rPr lang="en-US" sz="2000" dirty="0" smtClean="0">
                <a:latin typeface="Calibri" pitchFamily="34" charset="0"/>
              </a:rPr>
              <a:t>in different categories across </a:t>
            </a:r>
            <a:r>
              <a:rPr lang="en-US" sz="2000" dirty="0">
                <a:latin typeface="Calibri" pitchFamily="34" charset="0"/>
              </a:rPr>
              <a:t>the region.</a:t>
            </a:r>
          </a:p>
          <a:p>
            <a:pPr marL="341313" indent="-341313" algn="just">
              <a:buFont typeface="Wingdings" pitchFamily="2" charset="2"/>
              <a:buChar char="Ø"/>
            </a:pPr>
            <a:r>
              <a:rPr lang="en-US" sz="2000" dirty="0" smtClean="0">
                <a:latin typeface="Calibri" pitchFamily="34" charset="0"/>
              </a:rPr>
              <a:t>Depth of linkage </a:t>
            </a:r>
            <a:r>
              <a:rPr lang="en-US" sz="2000" dirty="0">
                <a:latin typeface="Calibri" pitchFamily="34" charset="0"/>
              </a:rPr>
              <a:t>to </a:t>
            </a:r>
            <a:r>
              <a:rPr lang="en-US" sz="2000" dirty="0" smtClean="0">
                <a:latin typeface="Calibri" pitchFamily="34" charset="0"/>
              </a:rPr>
              <a:t>vast world of </a:t>
            </a:r>
            <a:r>
              <a:rPr lang="en-US" sz="2000" dirty="0">
                <a:latin typeface="Calibri" pitchFamily="34" charset="0"/>
              </a:rPr>
              <a:t>media </a:t>
            </a:r>
            <a:r>
              <a:rPr lang="en-US" sz="2000" dirty="0" smtClean="0">
                <a:latin typeface="Calibri" pitchFamily="34" charset="0"/>
              </a:rPr>
              <a:t>lifestyles and </a:t>
            </a:r>
            <a:r>
              <a:rPr lang="en-US" sz="2000" dirty="0">
                <a:latin typeface="Calibri" pitchFamily="34" charset="0"/>
              </a:rPr>
              <a:t>product purchasing information on the Target Group Index.</a:t>
            </a:r>
          </a:p>
          <a:p>
            <a:pPr>
              <a:buFont typeface="Wingdings" pitchFamily="2" charset="2"/>
              <a:buChar char="Ø"/>
            </a:pP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428750" y="0"/>
            <a:ext cx="5111750" cy="852488"/>
          </a:xfrm>
        </p:spPr>
        <p:txBody>
          <a:bodyPr/>
          <a:lstStyle/>
          <a:p>
            <a:r>
              <a:rPr lang="en-GB" sz="3200" dirty="0" smtClean="0">
                <a:solidFill>
                  <a:srgbClr val="0070C0"/>
                </a:solidFill>
                <a:latin typeface="Verdana" pitchFamily="34" charset="0"/>
              </a:rPr>
              <a:t>Match practice</a:t>
            </a:r>
          </a:p>
        </p:txBody>
      </p:sp>
      <p:sp>
        <p:nvSpPr>
          <p:cNvPr id="6147" name="Oval 4"/>
          <p:cNvSpPr>
            <a:spLocks noChangeAspect="1" noChangeArrowheads="1"/>
          </p:cNvSpPr>
          <p:nvPr/>
        </p:nvSpPr>
        <p:spPr bwMode="auto">
          <a:xfrm>
            <a:off x="35917" y="1109663"/>
            <a:ext cx="1655763" cy="1655762"/>
          </a:xfrm>
          <a:prstGeom prst="ellipse">
            <a:avLst/>
          </a:prstGeom>
          <a:solidFill>
            <a:schemeClr val="accent1">
              <a:alpha val="50195"/>
            </a:schemeClr>
          </a:solidFill>
          <a:ln w="38100">
            <a:solidFill>
              <a:schemeClr val="bg2"/>
            </a:solidFill>
            <a:round/>
            <a:headEnd/>
            <a:tailEnd/>
          </a:ln>
        </p:spPr>
        <p:txBody>
          <a:bodyPr wrap="none" anchor="ctr"/>
          <a:lstStyle/>
          <a:p>
            <a:pPr algn="ctr"/>
            <a:r>
              <a:rPr lang="en-GB" sz="2000" b="1" dirty="0">
                <a:solidFill>
                  <a:schemeClr val="tx2"/>
                </a:solidFill>
              </a:rPr>
              <a:t>Target</a:t>
            </a:r>
            <a:br>
              <a:rPr lang="en-GB" sz="2000" b="1" dirty="0">
                <a:solidFill>
                  <a:schemeClr val="tx2"/>
                </a:solidFill>
              </a:rPr>
            </a:br>
            <a:r>
              <a:rPr lang="en-GB" sz="2000" b="1" dirty="0">
                <a:solidFill>
                  <a:schemeClr val="tx2"/>
                </a:solidFill>
              </a:rPr>
              <a:t>Consumer</a:t>
            </a:r>
            <a:endParaRPr lang="en-GB" sz="2000" i="1" dirty="0">
              <a:solidFill>
                <a:schemeClr val="tx2"/>
              </a:solidFill>
            </a:endParaRPr>
          </a:p>
        </p:txBody>
      </p:sp>
      <p:sp>
        <p:nvSpPr>
          <p:cNvPr id="6148" name="Oval 5"/>
          <p:cNvSpPr>
            <a:spLocks noChangeAspect="1" noChangeArrowheads="1"/>
          </p:cNvSpPr>
          <p:nvPr/>
        </p:nvSpPr>
        <p:spPr bwMode="auto">
          <a:xfrm>
            <a:off x="3384550" y="1038225"/>
            <a:ext cx="1655763" cy="1655763"/>
          </a:xfrm>
          <a:prstGeom prst="ellipse">
            <a:avLst/>
          </a:prstGeom>
          <a:solidFill>
            <a:schemeClr val="bg2">
              <a:alpha val="50195"/>
            </a:schemeClr>
          </a:solidFill>
          <a:ln w="38100">
            <a:solidFill>
              <a:schemeClr val="bg2"/>
            </a:solidFill>
            <a:round/>
            <a:headEnd/>
            <a:tailEnd/>
          </a:ln>
        </p:spPr>
        <p:txBody>
          <a:bodyPr wrap="none" anchor="ctr"/>
          <a:lstStyle/>
          <a:p>
            <a:pPr algn="ctr"/>
            <a:r>
              <a:rPr lang="en-GB" sz="2000" b="1">
                <a:solidFill>
                  <a:schemeClr val="tx2"/>
                </a:solidFill>
              </a:rPr>
              <a:t>Sponsor</a:t>
            </a:r>
            <a:br>
              <a:rPr lang="en-GB" sz="2000" b="1">
                <a:solidFill>
                  <a:schemeClr val="tx2"/>
                </a:solidFill>
              </a:rPr>
            </a:br>
            <a:r>
              <a:rPr lang="en-GB" sz="2000" b="1">
                <a:solidFill>
                  <a:schemeClr val="tx2"/>
                </a:solidFill>
              </a:rPr>
              <a:t>Brand</a:t>
            </a:r>
            <a:endParaRPr lang="en-GB" sz="2000" i="1">
              <a:solidFill>
                <a:schemeClr val="tx2"/>
              </a:solidFill>
            </a:endParaRPr>
          </a:p>
        </p:txBody>
      </p:sp>
      <p:sp>
        <p:nvSpPr>
          <p:cNvPr id="6149" name="Oval 6"/>
          <p:cNvSpPr>
            <a:spLocks noChangeAspect="1" noChangeArrowheads="1"/>
          </p:cNvSpPr>
          <p:nvPr/>
        </p:nvSpPr>
        <p:spPr bwMode="auto">
          <a:xfrm>
            <a:off x="1428750" y="4071938"/>
            <a:ext cx="1655763" cy="1655762"/>
          </a:xfrm>
          <a:prstGeom prst="ellipse">
            <a:avLst/>
          </a:prstGeom>
          <a:solidFill>
            <a:srgbClr val="F8B800">
              <a:alpha val="50195"/>
            </a:srgbClr>
          </a:solidFill>
          <a:ln w="76200">
            <a:solidFill>
              <a:schemeClr val="bg2"/>
            </a:solidFill>
            <a:prstDash val="dash"/>
            <a:round/>
            <a:headEnd/>
            <a:tailEnd/>
          </a:ln>
        </p:spPr>
        <p:txBody>
          <a:bodyPr wrap="none" anchor="ctr"/>
          <a:lstStyle/>
          <a:p>
            <a:pPr algn="ctr"/>
            <a:r>
              <a:rPr lang="en-GB" sz="2000" b="1">
                <a:solidFill>
                  <a:schemeClr val="tx2"/>
                </a:solidFill>
              </a:rPr>
              <a:t>Sports</a:t>
            </a:r>
            <a:br>
              <a:rPr lang="en-GB" sz="2000" b="1">
                <a:solidFill>
                  <a:schemeClr val="tx2"/>
                </a:solidFill>
              </a:rPr>
            </a:br>
            <a:r>
              <a:rPr lang="en-GB" sz="2000" b="1">
                <a:solidFill>
                  <a:schemeClr val="tx2"/>
                </a:solidFill>
              </a:rPr>
              <a:t>Property</a:t>
            </a:r>
            <a:endParaRPr lang="en-GB" sz="2000" i="1">
              <a:solidFill>
                <a:schemeClr val="tx2"/>
              </a:solidFill>
            </a:endParaRPr>
          </a:p>
        </p:txBody>
      </p:sp>
      <p:sp>
        <p:nvSpPr>
          <p:cNvPr id="6150" name="AutoShape 7"/>
          <p:cNvSpPr>
            <a:spLocks noChangeArrowheads="1"/>
          </p:cNvSpPr>
          <p:nvPr/>
        </p:nvSpPr>
        <p:spPr bwMode="auto">
          <a:xfrm rot="-2014641">
            <a:off x="908050" y="2754313"/>
            <a:ext cx="360363" cy="1582737"/>
          </a:xfrm>
          <a:prstGeom prst="upDownArrow">
            <a:avLst>
              <a:gd name="adj1" fmla="val 50000"/>
              <a:gd name="adj2" fmla="val 87841"/>
            </a:avLst>
          </a:prstGeom>
          <a:solidFill>
            <a:schemeClr val="tx2"/>
          </a:solidFill>
          <a:ln w="38100">
            <a:solidFill>
              <a:schemeClr val="bg2"/>
            </a:solidFill>
            <a:miter lim="800000"/>
            <a:headEnd/>
            <a:tailEnd/>
          </a:ln>
        </p:spPr>
        <p:txBody>
          <a:bodyPr vert="eaVert" wrap="none" anchor="ctr"/>
          <a:lstStyle/>
          <a:p>
            <a:endParaRPr lang="en-US"/>
          </a:p>
        </p:txBody>
      </p:sp>
      <p:sp>
        <p:nvSpPr>
          <p:cNvPr id="6151" name="AutoShape 8"/>
          <p:cNvSpPr>
            <a:spLocks noChangeArrowheads="1"/>
          </p:cNvSpPr>
          <p:nvPr/>
        </p:nvSpPr>
        <p:spPr bwMode="auto">
          <a:xfrm rot="1753863">
            <a:off x="3293974" y="2657008"/>
            <a:ext cx="360362" cy="1582737"/>
          </a:xfrm>
          <a:prstGeom prst="upDownArrow">
            <a:avLst>
              <a:gd name="adj1" fmla="val 50000"/>
              <a:gd name="adj2" fmla="val 87842"/>
            </a:avLst>
          </a:prstGeom>
          <a:solidFill>
            <a:schemeClr val="tx2"/>
          </a:solidFill>
          <a:ln w="38100">
            <a:solidFill>
              <a:schemeClr val="bg2"/>
            </a:solidFill>
            <a:miter lim="800000"/>
            <a:headEnd/>
            <a:tailEnd/>
          </a:ln>
        </p:spPr>
        <p:txBody>
          <a:bodyPr vert="eaVert" wrap="none" anchor="ctr"/>
          <a:lstStyle/>
          <a:p>
            <a:endParaRPr lang="en-US"/>
          </a:p>
        </p:txBody>
      </p:sp>
      <p:sp>
        <p:nvSpPr>
          <p:cNvPr id="6152" name="AutoShape 9"/>
          <p:cNvSpPr>
            <a:spLocks noChangeArrowheads="1"/>
          </p:cNvSpPr>
          <p:nvPr/>
        </p:nvSpPr>
        <p:spPr bwMode="auto">
          <a:xfrm rot="-5400000">
            <a:off x="2339976" y="1003300"/>
            <a:ext cx="360362" cy="1582737"/>
          </a:xfrm>
          <a:prstGeom prst="upDownArrow">
            <a:avLst>
              <a:gd name="adj1" fmla="val 50000"/>
              <a:gd name="adj2" fmla="val 87842"/>
            </a:avLst>
          </a:prstGeom>
          <a:solidFill>
            <a:schemeClr val="tx2"/>
          </a:solidFill>
          <a:ln w="38100">
            <a:solidFill>
              <a:schemeClr val="bg2"/>
            </a:solidFill>
            <a:miter lim="800000"/>
            <a:headEnd/>
            <a:tailEnd/>
          </a:ln>
        </p:spPr>
        <p:txBody>
          <a:bodyPr vert="eaVert" wrap="none" anchor="ctr"/>
          <a:lstStyle/>
          <a:p>
            <a:endParaRPr lang="en-US"/>
          </a:p>
        </p:txBody>
      </p:sp>
      <p:sp>
        <p:nvSpPr>
          <p:cNvPr id="6153" name="TextBox 9"/>
          <p:cNvSpPr txBox="1">
            <a:spLocks noChangeArrowheads="1"/>
          </p:cNvSpPr>
          <p:nvPr/>
        </p:nvSpPr>
        <p:spPr bwMode="auto">
          <a:xfrm>
            <a:off x="5252716" y="1395933"/>
            <a:ext cx="3605534" cy="1384995"/>
          </a:xfrm>
          <a:prstGeom prst="rect">
            <a:avLst/>
          </a:prstGeom>
          <a:solidFill>
            <a:srgbClr val="FFC000"/>
          </a:solidFill>
          <a:ln w="9525">
            <a:noFill/>
            <a:miter lim="800000"/>
            <a:headEnd/>
            <a:tailEnd/>
          </a:ln>
        </p:spPr>
        <p:txBody>
          <a:bodyPr wrap="square">
            <a:spAutoFit/>
          </a:bodyPr>
          <a:lstStyle/>
          <a:p>
            <a:pPr algn="just"/>
            <a:r>
              <a:rPr lang="en-GB" sz="1200" dirty="0"/>
              <a:t>Provides Sponsorship planners an opportunity to exploit a relationship between their target consumer and a sports property </a:t>
            </a:r>
          </a:p>
          <a:p>
            <a:pPr algn="just"/>
            <a:endParaRPr lang="en-GB" sz="1200" dirty="0"/>
          </a:p>
          <a:p>
            <a:pPr algn="just"/>
            <a:r>
              <a:rPr lang="en-GB" sz="1200" dirty="0" err="1"/>
              <a:t>TGI</a:t>
            </a:r>
            <a:r>
              <a:rPr lang="en-GB" sz="1200" dirty="0"/>
              <a:t> </a:t>
            </a:r>
            <a:r>
              <a:rPr lang="en-GB" sz="1200" dirty="0" smtClean="0"/>
              <a:t>Sports extends the reach of  </a:t>
            </a:r>
            <a:r>
              <a:rPr lang="en-GB" sz="1200" dirty="0" err="1" smtClean="0"/>
              <a:t>TGI</a:t>
            </a:r>
            <a:r>
              <a:rPr lang="en-GB" sz="1200" dirty="0" smtClean="0"/>
              <a:t> mainstream survey into the </a:t>
            </a:r>
            <a:r>
              <a:rPr lang="en-GB" sz="1200" dirty="0"/>
              <a:t>sports properties </a:t>
            </a:r>
            <a:r>
              <a:rPr lang="en-GB" sz="1200" dirty="0" smtClean="0"/>
              <a:t>of the region offering a rare depth of insight.</a:t>
            </a:r>
            <a:endParaRPr lang="en-US" sz="1200" dirty="0"/>
          </a:p>
        </p:txBody>
      </p:sp>
      <p:sp>
        <p:nvSpPr>
          <p:cNvPr id="6154" name="TextBox 10"/>
          <p:cNvSpPr txBox="1">
            <a:spLocks noChangeArrowheads="1"/>
          </p:cNvSpPr>
          <p:nvPr/>
        </p:nvSpPr>
        <p:spPr bwMode="auto">
          <a:xfrm>
            <a:off x="4071938" y="3000375"/>
            <a:ext cx="4786312" cy="3231654"/>
          </a:xfrm>
          <a:prstGeom prst="rect">
            <a:avLst/>
          </a:prstGeom>
          <a:solidFill>
            <a:srgbClr val="FFC000"/>
          </a:solidFill>
          <a:ln w="9525">
            <a:noFill/>
            <a:miter lim="800000"/>
            <a:headEnd/>
            <a:tailEnd/>
          </a:ln>
        </p:spPr>
        <p:txBody>
          <a:bodyPr>
            <a:spAutoFit/>
          </a:bodyPr>
          <a:lstStyle/>
          <a:p>
            <a:pPr algn="just"/>
            <a:r>
              <a:rPr lang="en-GB" sz="1200" dirty="0" smtClean="0"/>
              <a:t>Different </a:t>
            </a:r>
            <a:r>
              <a:rPr lang="en-GB" sz="1200" dirty="0"/>
              <a:t>sports </a:t>
            </a:r>
            <a:r>
              <a:rPr lang="en-GB" sz="1200" dirty="0" smtClean="0"/>
              <a:t>disciplines can be featured and compared side-by-side </a:t>
            </a:r>
            <a:r>
              <a:rPr lang="en-GB" sz="1200" dirty="0"/>
              <a:t>with TV, press and the internet etc as if </a:t>
            </a:r>
            <a:r>
              <a:rPr lang="en-GB" sz="1200" dirty="0" smtClean="0"/>
              <a:t>they </a:t>
            </a:r>
            <a:r>
              <a:rPr lang="en-GB" sz="1200" dirty="0"/>
              <a:t>were </a:t>
            </a:r>
            <a:r>
              <a:rPr lang="en-GB" sz="1200" dirty="0" smtClean="0"/>
              <a:t>different media vehicles, </a:t>
            </a:r>
            <a:r>
              <a:rPr lang="en-GB" sz="1200" dirty="0"/>
              <a:t>using the media neutral quintiles.</a:t>
            </a:r>
          </a:p>
          <a:p>
            <a:pPr algn="just"/>
            <a:endParaRPr lang="en-GB" sz="1200" dirty="0"/>
          </a:p>
          <a:p>
            <a:pPr algn="just"/>
            <a:r>
              <a:rPr lang="en-GB" sz="1200" dirty="0"/>
              <a:t>Young men (15-39) are regarded as quite difficult to reach, and the </a:t>
            </a:r>
            <a:r>
              <a:rPr lang="en-GB" sz="1200" dirty="0" err="1"/>
              <a:t>MNQs</a:t>
            </a:r>
            <a:r>
              <a:rPr lang="en-GB" sz="1200" dirty="0"/>
              <a:t> back this up: they are less likely to be among the heaviest consumers of the mass </a:t>
            </a:r>
            <a:r>
              <a:rPr lang="en-GB" sz="1200" dirty="0" smtClean="0"/>
              <a:t>media whereas Cinema</a:t>
            </a:r>
            <a:r>
              <a:rPr lang="en-GB" sz="1200" dirty="0"/>
              <a:t>, the Internet and Sport score very well: a third of this group find themselves in the top consumption quintile for </a:t>
            </a:r>
            <a:r>
              <a:rPr lang="en-GB" sz="1200" dirty="0" smtClean="0"/>
              <a:t>each vehicle.</a:t>
            </a:r>
            <a:endParaRPr lang="en-GB" sz="1200" dirty="0"/>
          </a:p>
          <a:p>
            <a:pPr algn="just"/>
            <a:endParaRPr lang="en-GB" sz="1200" dirty="0"/>
          </a:p>
          <a:p>
            <a:pPr algn="just"/>
            <a:r>
              <a:rPr lang="en-GB" sz="1200" dirty="0" smtClean="0"/>
              <a:t>Football enjoys </a:t>
            </a:r>
            <a:r>
              <a:rPr lang="en-GB" sz="1200" dirty="0"/>
              <a:t>the strongest relationship overall: over half (55%)of 15-29 Men are extremely interested in the game. </a:t>
            </a:r>
            <a:r>
              <a:rPr lang="en-GB" sz="1200" dirty="0" smtClean="0"/>
              <a:t>Further </a:t>
            </a:r>
            <a:r>
              <a:rPr lang="en-GB" sz="1200" dirty="0"/>
              <a:t>down the list, cricket and golf have their passionate hardcore, but overall interest levels are below 28%. </a:t>
            </a:r>
            <a:r>
              <a:rPr lang="en-GB" sz="1200" dirty="0" smtClean="0"/>
              <a:t>Other sports have good levels of interest but lower passion. Obviously </a:t>
            </a:r>
            <a:r>
              <a:rPr lang="en-GB" sz="1200" dirty="0"/>
              <a:t>the decision on which sport to pursue would be a combination of overall scale, and the strength of relationships found there.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251520" y="332656"/>
          <a:ext cx="8460432"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7171" name="Rectangle 7"/>
          <p:cNvSpPr>
            <a:spLocks noChangeArrowheads="1"/>
          </p:cNvSpPr>
          <p:nvPr/>
        </p:nvSpPr>
        <p:spPr bwMode="auto">
          <a:xfrm>
            <a:off x="0" y="0"/>
            <a:ext cx="4572000" cy="307777"/>
          </a:xfrm>
          <a:prstGeom prst="rect">
            <a:avLst/>
          </a:prstGeom>
          <a:noFill/>
          <a:ln w="9525">
            <a:noFill/>
            <a:miter lim="800000"/>
            <a:headEnd/>
            <a:tailEnd/>
          </a:ln>
        </p:spPr>
        <p:txBody>
          <a:bodyPr>
            <a:spAutoFit/>
          </a:bodyPr>
          <a:lstStyle/>
          <a:p>
            <a:r>
              <a:rPr lang="en-US" sz="1400" b="1" dirty="0">
                <a:solidFill>
                  <a:srgbClr val="0070C0"/>
                </a:solidFill>
                <a:latin typeface="+mj-lt"/>
              </a:rPr>
              <a:t>Sports </a:t>
            </a:r>
            <a:r>
              <a:rPr lang="en-US" sz="1400" b="1" dirty="0" smtClean="0">
                <a:solidFill>
                  <a:srgbClr val="0070C0"/>
                </a:solidFill>
                <a:latin typeface="+mj-lt"/>
              </a:rPr>
              <a:t>Disciplines: </a:t>
            </a:r>
            <a:r>
              <a:rPr lang="en-US" sz="1400" b="1" dirty="0">
                <a:solidFill>
                  <a:srgbClr val="0070C0"/>
                </a:solidFill>
                <a:latin typeface="+mj-lt"/>
              </a:rPr>
              <a:t>Interest and Practice (Summary) </a:t>
            </a:r>
          </a:p>
        </p:txBody>
      </p:sp>
      <p:graphicFrame>
        <p:nvGraphicFramePr>
          <p:cNvPr id="13" name="Table 12"/>
          <p:cNvGraphicFramePr>
            <a:graphicFrameLocks noGrp="1"/>
          </p:cNvGraphicFramePr>
          <p:nvPr/>
        </p:nvGraphicFramePr>
        <p:xfrm>
          <a:off x="144016" y="2997200"/>
          <a:ext cx="5292080" cy="222885"/>
        </p:xfrm>
        <a:graphic>
          <a:graphicData uri="http://schemas.openxmlformats.org/drawingml/2006/table">
            <a:tbl>
              <a:tblPr/>
              <a:tblGrid>
                <a:gridCol w="5292080"/>
              </a:tblGrid>
              <a:tr h="200025">
                <a:tc>
                  <a:txBody>
                    <a:bodyPr/>
                    <a:lstStyle/>
                    <a:p>
                      <a:pPr algn="l" fontAlgn="b"/>
                      <a:r>
                        <a:rPr lang="en-US" sz="1400" b="1" i="0" u="none" strike="noStrike" dirty="0">
                          <a:solidFill>
                            <a:srgbClr val="0070C0"/>
                          </a:solidFill>
                          <a:latin typeface="Arial" pitchFamily="34" charset="0"/>
                          <a:cs typeface="Arial" pitchFamily="34" charset="0"/>
                        </a:rPr>
                        <a:t>Place where practice regularly sport activities Type of Facility   </a:t>
                      </a:r>
                    </a:p>
                  </a:txBody>
                  <a:tcPr marL="9525" marR="9525" marT="9525" marB="0" anchor="b">
                    <a:lnL>
                      <a:noFill/>
                    </a:lnL>
                    <a:lnR>
                      <a:noFill/>
                    </a:lnR>
                    <a:lnT>
                      <a:noFill/>
                    </a:lnT>
                    <a:lnB>
                      <a:noFill/>
                    </a:lnB>
                  </a:tcPr>
                </a:tc>
              </a:tr>
            </a:tbl>
          </a:graphicData>
        </a:graphic>
      </p:graphicFrame>
      <p:cxnSp>
        <p:nvCxnSpPr>
          <p:cNvPr id="19" name="Straight Connector 18"/>
          <p:cNvCxnSpPr/>
          <p:nvPr/>
        </p:nvCxnSpPr>
        <p:spPr>
          <a:xfrm>
            <a:off x="0" y="2924175"/>
            <a:ext cx="9144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Chart 8"/>
          <p:cNvGraphicFramePr>
            <a:graphicFrameLocks/>
          </p:cNvGraphicFramePr>
          <p:nvPr/>
        </p:nvGraphicFramePr>
        <p:xfrm>
          <a:off x="0" y="3141663"/>
          <a:ext cx="8964613" cy="3240087"/>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nvGraphicFramePr>
        <p:xfrm>
          <a:off x="0" y="0"/>
          <a:ext cx="4355976" cy="5157192"/>
        </p:xfrm>
        <a:graphic>
          <a:graphicData uri="http://schemas.openxmlformats.org/drawingml/2006/chart">
            <c:chart xmlns:c="http://schemas.openxmlformats.org/drawingml/2006/chart" xmlns:r="http://schemas.openxmlformats.org/officeDocument/2006/relationships" r:id="rId3"/>
          </a:graphicData>
        </a:graphic>
      </p:graphicFrame>
      <p:sp>
        <p:nvSpPr>
          <p:cNvPr id="8196" name="TextBox 9"/>
          <p:cNvSpPr txBox="1">
            <a:spLocks noChangeArrowheads="1"/>
          </p:cNvSpPr>
          <p:nvPr/>
        </p:nvSpPr>
        <p:spPr bwMode="auto">
          <a:xfrm>
            <a:off x="179512" y="5301208"/>
            <a:ext cx="4248472" cy="646331"/>
          </a:xfrm>
          <a:prstGeom prst="rect">
            <a:avLst/>
          </a:prstGeom>
          <a:noFill/>
          <a:ln w="9525">
            <a:noFill/>
            <a:miter lim="800000"/>
            <a:headEnd/>
            <a:tailEnd/>
          </a:ln>
        </p:spPr>
        <p:txBody>
          <a:bodyPr wrap="square">
            <a:spAutoFit/>
          </a:bodyPr>
          <a:lstStyle/>
          <a:p>
            <a:pPr>
              <a:buFont typeface="Arial" charset="0"/>
              <a:buChar char="•"/>
              <a:tabLst>
                <a:tab pos="1023938" algn="l"/>
              </a:tabLst>
            </a:pPr>
            <a:r>
              <a:rPr lang="en-US" sz="1200" dirty="0"/>
              <a:t>Heavy Users    </a:t>
            </a:r>
            <a:r>
              <a:rPr lang="en-US" sz="1200" dirty="0" smtClean="0"/>
              <a:t>	= Daily </a:t>
            </a:r>
            <a:r>
              <a:rPr lang="en-US" sz="1200" dirty="0"/>
              <a:t>or 6-7 times in a week</a:t>
            </a:r>
          </a:p>
          <a:p>
            <a:pPr>
              <a:buFont typeface="Arial" charset="0"/>
              <a:buChar char="•"/>
              <a:tabLst>
                <a:tab pos="1023938" algn="l"/>
              </a:tabLst>
            </a:pPr>
            <a:r>
              <a:rPr lang="en-US" sz="1200" dirty="0"/>
              <a:t>Medium Users </a:t>
            </a:r>
            <a:r>
              <a:rPr lang="en-US" sz="1200" dirty="0" smtClean="0"/>
              <a:t>	=  2-5 </a:t>
            </a:r>
            <a:r>
              <a:rPr lang="en-US" sz="1200" dirty="0"/>
              <a:t>times in a week</a:t>
            </a:r>
          </a:p>
          <a:p>
            <a:pPr>
              <a:buFont typeface="Arial" charset="0"/>
              <a:buChar char="•"/>
              <a:tabLst>
                <a:tab pos="1023938" algn="l"/>
              </a:tabLst>
            </a:pPr>
            <a:r>
              <a:rPr lang="en-US" sz="1200" dirty="0"/>
              <a:t>Light Users     </a:t>
            </a:r>
            <a:r>
              <a:rPr lang="en-US" sz="1200" dirty="0" smtClean="0"/>
              <a:t>	= </a:t>
            </a:r>
            <a:r>
              <a:rPr lang="en-US" sz="1200" dirty="0"/>
              <a:t>Less than 2 times a week</a:t>
            </a:r>
          </a:p>
        </p:txBody>
      </p:sp>
      <p:cxnSp>
        <p:nvCxnSpPr>
          <p:cNvPr id="17" name="Straight Connector 16"/>
          <p:cNvCxnSpPr/>
          <p:nvPr/>
        </p:nvCxnSpPr>
        <p:spPr>
          <a:xfrm>
            <a:off x="4427538" y="0"/>
            <a:ext cx="0" cy="630872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0" name="Table 29"/>
          <p:cNvGraphicFramePr>
            <a:graphicFrameLocks noGrp="1"/>
          </p:cNvGraphicFramePr>
          <p:nvPr/>
        </p:nvGraphicFramePr>
        <p:xfrm>
          <a:off x="4544888" y="404664"/>
          <a:ext cx="4491608" cy="576064"/>
        </p:xfrm>
        <a:graphic>
          <a:graphicData uri="http://schemas.openxmlformats.org/drawingml/2006/table">
            <a:tbl>
              <a:tblPr/>
              <a:tblGrid>
                <a:gridCol w="4491608"/>
              </a:tblGrid>
              <a:tr h="576064">
                <a:tc>
                  <a:txBody>
                    <a:bodyPr/>
                    <a:lstStyle/>
                    <a:p>
                      <a:pPr algn="ctr" fontAlgn="b"/>
                      <a:r>
                        <a:rPr lang="en-US" sz="1400" b="1" i="0" u="none" strike="noStrike" dirty="0" smtClean="0">
                          <a:solidFill>
                            <a:srgbClr val="0070C0"/>
                          </a:solidFill>
                          <a:latin typeface="+mn-lt"/>
                        </a:rPr>
                        <a:t>In average week amount of time spent on practicing sport</a:t>
                      </a:r>
                      <a:r>
                        <a:rPr lang="en-US" sz="1400" b="1" i="0" u="none" strike="noStrike" baseline="0" dirty="0" smtClean="0">
                          <a:solidFill>
                            <a:srgbClr val="0070C0"/>
                          </a:solidFill>
                          <a:latin typeface="+mn-lt"/>
                        </a:rPr>
                        <a:t> activities</a:t>
                      </a:r>
                    </a:p>
                  </a:txBody>
                  <a:tcPr marL="9525" marR="9525" marT="9525" marB="0" anchor="ctr">
                    <a:lnL>
                      <a:noFill/>
                    </a:lnL>
                    <a:lnR>
                      <a:noFill/>
                    </a:lnR>
                    <a:lnT>
                      <a:noFill/>
                    </a:lnT>
                    <a:lnB>
                      <a:noFill/>
                    </a:lnB>
                  </a:tcPr>
                </a:tc>
              </a:tr>
            </a:tbl>
          </a:graphicData>
        </a:graphic>
      </p:graphicFrame>
      <p:graphicFrame>
        <p:nvGraphicFramePr>
          <p:cNvPr id="8" name="Chart 7"/>
          <p:cNvGraphicFramePr/>
          <p:nvPr/>
        </p:nvGraphicFramePr>
        <p:xfrm>
          <a:off x="4572000" y="1268760"/>
          <a:ext cx="4367808" cy="4608512"/>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5940152" y="5445224"/>
            <a:ext cx="288032" cy="276999"/>
          </a:xfrm>
          <a:prstGeom prst="rect">
            <a:avLst/>
          </a:prstGeom>
          <a:noFill/>
        </p:spPr>
        <p:txBody>
          <a:bodyPr wrap="square" rtlCol="0">
            <a:spAutoFit/>
          </a:bodyPr>
          <a:lstStyle/>
          <a:p>
            <a:r>
              <a:rPr lang="en-US" sz="1200" dirty="0" smtClean="0"/>
              <a:t>%</a:t>
            </a:r>
            <a:endParaRPr lang="en-US" dirty="0"/>
          </a:p>
        </p:txBody>
      </p:sp>
      <p:graphicFrame>
        <p:nvGraphicFramePr>
          <p:cNvPr id="10" name="Table 9"/>
          <p:cNvGraphicFramePr>
            <a:graphicFrameLocks noGrp="1"/>
          </p:cNvGraphicFramePr>
          <p:nvPr/>
        </p:nvGraphicFramePr>
        <p:xfrm>
          <a:off x="-36512" y="332656"/>
          <a:ext cx="4491608" cy="576064"/>
        </p:xfrm>
        <a:graphic>
          <a:graphicData uri="http://schemas.openxmlformats.org/drawingml/2006/table">
            <a:tbl>
              <a:tblPr/>
              <a:tblGrid>
                <a:gridCol w="4491608"/>
              </a:tblGrid>
              <a:tr h="576064">
                <a:tc>
                  <a:txBody>
                    <a:bodyPr/>
                    <a:lstStyle/>
                    <a:p>
                      <a:pPr algn="ctr" rtl="0">
                        <a:defRPr sz="1600" b="1" i="0" u="none" strike="noStrike" kern="1200" baseline="0">
                          <a:solidFill>
                            <a:srgbClr val="1F497D"/>
                          </a:solidFill>
                          <a:latin typeface="+mn-lt"/>
                          <a:ea typeface="+mn-ea"/>
                          <a:cs typeface="+mn-cs"/>
                        </a:defRPr>
                      </a:pPr>
                      <a:r>
                        <a:rPr lang="en-US" sz="1400" dirty="0" smtClean="0">
                          <a:solidFill>
                            <a:srgbClr val="0070C0"/>
                          </a:solidFill>
                        </a:rPr>
                        <a:t>How often take part or practice sports activities   </a:t>
                      </a:r>
                      <a:endParaRPr lang="en-US" sz="1400" dirty="0">
                        <a:solidFill>
                          <a:srgbClr val="0070C0"/>
                        </a:solidFill>
                      </a:endParaRPr>
                    </a:p>
                  </a:txBody>
                  <a:tcPr marL="9525" marR="9525" marT="9525"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17"/>
          <p:cNvGraphicFramePr>
            <a:graphicFrameLocks/>
          </p:cNvGraphicFramePr>
          <p:nvPr/>
        </p:nvGraphicFramePr>
        <p:xfrm>
          <a:off x="0" y="548680"/>
          <a:ext cx="4140200" cy="50851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22"/>
          <p:cNvGraphicFramePr>
            <a:graphicFrameLocks/>
          </p:cNvGraphicFramePr>
          <p:nvPr/>
        </p:nvGraphicFramePr>
        <p:xfrm>
          <a:off x="4427984" y="620688"/>
          <a:ext cx="4499893" cy="54002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Table 23"/>
          <p:cNvGraphicFramePr>
            <a:graphicFrameLocks noGrp="1"/>
          </p:cNvGraphicFramePr>
          <p:nvPr/>
        </p:nvGraphicFramePr>
        <p:xfrm>
          <a:off x="4427984" y="548680"/>
          <a:ext cx="4716016" cy="222885"/>
        </p:xfrm>
        <a:graphic>
          <a:graphicData uri="http://schemas.openxmlformats.org/drawingml/2006/table">
            <a:tbl>
              <a:tblPr/>
              <a:tblGrid>
                <a:gridCol w="4716016"/>
              </a:tblGrid>
              <a:tr h="200025">
                <a:tc>
                  <a:txBody>
                    <a:bodyPr/>
                    <a:lstStyle/>
                    <a:p>
                      <a:pPr algn="ctr" fontAlgn="b"/>
                      <a:r>
                        <a:rPr lang="en-US" sz="1400" b="1" i="0" u="none" strike="noStrike" dirty="0" smtClean="0">
                          <a:solidFill>
                            <a:srgbClr val="0070C0"/>
                          </a:solidFill>
                          <a:latin typeface="+mn-lt"/>
                        </a:rPr>
                        <a:t>Purpose of visiting sports clubs regularly</a:t>
                      </a:r>
                      <a:endParaRPr lang="en-US" sz="1400" b="1" i="0" u="none" strike="noStrike" dirty="0">
                        <a:solidFill>
                          <a:srgbClr val="0070C0"/>
                        </a:solidFill>
                        <a:latin typeface="+mn-lt"/>
                      </a:endParaRPr>
                    </a:p>
                  </a:txBody>
                  <a:tcPr marL="9525" marR="9525" marT="9525" marB="0" anchor="b">
                    <a:lnL>
                      <a:noFill/>
                    </a:lnL>
                    <a:lnR>
                      <a:noFill/>
                    </a:lnR>
                    <a:lnT>
                      <a:noFill/>
                    </a:lnT>
                    <a:lnB>
                      <a:noFill/>
                    </a:lnB>
                  </a:tcPr>
                </a:tc>
              </a:tr>
            </a:tbl>
          </a:graphicData>
        </a:graphic>
      </p:graphicFrame>
      <p:cxnSp>
        <p:nvCxnSpPr>
          <p:cNvPr id="14" name="Straight Connector 13"/>
          <p:cNvCxnSpPr/>
          <p:nvPr/>
        </p:nvCxnSpPr>
        <p:spPr>
          <a:xfrm>
            <a:off x="4427538" y="0"/>
            <a:ext cx="0" cy="630872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nvGraphicFramePr>
        <p:xfrm>
          <a:off x="107504" y="548680"/>
          <a:ext cx="4248472" cy="222885"/>
        </p:xfrm>
        <a:graphic>
          <a:graphicData uri="http://schemas.openxmlformats.org/drawingml/2006/table">
            <a:tbl>
              <a:tblPr/>
              <a:tblGrid>
                <a:gridCol w="4248472"/>
              </a:tblGrid>
              <a:tr h="200025">
                <a:tc>
                  <a:txBody>
                    <a:bodyPr/>
                    <a:lstStyle/>
                    <a:p>
                      <a:pPr algn="ctr" fontAlgn="b"/>
                      <a:r>
                        <a:rPr lang="en-US" sz="1400" b="1" dirty="0" smtClean="0">
                          <a:solidFill>
                            <a:srgbClr val="0070C0"/>
                          </a:solidFill>
                        </a:rPr>
                        <a:t>Incidence of membership of Gym/Sports Club</a:t>
                      </a:r>
                      <a:endParaRPr lang="en-US" sz="1400" b="1" i="0" u="none" strike="noStrike" dirty="0">
                        <a:solidFill>
                          <a:srgbClr val="0070C0"/>
                        </a:solidFill>
                        <a:latin typeface="+mn-lt"/>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a:off x="0" y="3356992"/>
            <a:ext cx="9144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0" name="Chart 9"/>
          <p:cNvGraphicFramePr/>
          <p:nvPr/>
        </p:nvGraphicFramePr>
        <p:xfrm>
          <a:off x="683568" y="548680"/>
          <a:ext cx="7632848" cy="2592288"/>
        </p:xfrm>
        <a:graphic>
          <a:graphicData uri="http://schemas.openxmlformats.org/drawingml/2006/chart">
            <c:chart xmlns:c="http://schemas.openxmlformats.org/drawingml/2006/chart" xmlns:r="http://schemas.openxmlformats.org/officeDocument/2006/relationships" r:id="rId3"/>
          </a:graphicData>
        </a:graphic>
      </p:graphicFrame>
      <p:sp>
        <p:nvSpPr>
          <p:cNvPr id="10246" name="TextBox 11"/>
          <p:cNvSpPr txBox="1">
            <a:spLocks noChangeArrowheads="1"/>
          </p:cNvSpPr>
          <p:nvPr/>
        </p:nvSpPr>
        <p:spPr bwMode="auto">
          <a:xfrm>
            <a:off x="323528" y="188913"/>
            <a:ext cx="4679950" cy="307777"/>
          </a:xfrm>
          <a:prstGeom prst="rect">
            <a:avLst/>
          </a:prstGeom>
          <a:noFill/>
          <a:ln w="9525">
            <a:noFill/>
            <a:miter lim="800000"/>
            <a:headEnd/>
            <a:tailEnd/>
          </a:ln>
        </p:spPr>
        <p:txBody>
          <a:bodyPr>
            <a:spAutoFit/>
          </a:bodyPr>
          <a:lstStyle/>
          <a:p>
            <a:r>
              <a:rPr lang="en-US" sz="1400" b="1" dirty="0">
                <a:solidFill>
                  <a:srgbClr val="0070C0"/>
                </a:solidFill>
              </a:rPr>
              <a:t>Which ways do they follow Sports-Top 11</a:t>
            </a:r>
          </a:p>
        </p:txBody>
      </p:sp>
      <p:graphicFrame>
        <p:nvGraphicFramePr>
          <p:cNvPr id="9" name="Chart 22"/>
          <p:cNvGraphicFramePr>
            <a:graphicFrameLocks/>
          </p:cNvGraphicFramePr>
          <p:nvPr/>
        </p:nvGraphicFramePr>
        <p:xfrm>
          <a:off x="683568" y="3933056"/>
          <a:ext cx="8123882" cy="2304232"/>
        </p:xfrm>
        <a:graphic>
          <a:graphicData uri="http://schemas.openxmlformats.org/drawingml/2006/chart">
            <c:chart xmlns:c="http://schemas.openxmlformats.org/drawingml/2006/chart" xmlns:r="http://schemas.openxmlformats.org/officeDocument/2006/relationships" r:id="rId4"/>
          </a:graphicData>
        </a:graphic>
      </p:graphicFrame>
      <p:sp>
        <p:nvSpPr>
          <p:cNvPr id="10248" name="TextBox 14"/>
          <p:cNvSpPr txBox="1">
            <a:spLocks noChangeArrowheads="1"/>
          </p:cNvSpPr>
          <p:nvPr/>
        </p:nvSpPr>
        <p:spPr bwMode="auto">
          <a:xfrm>
            <a:off x="323528" y="3501008"/>
            <a:ext cx="8820472" cy="307777"/>
          </a:xfrm>
          <a:prstGeom prst="rect">
            <a:avLst/>
          </a:prstGeom>
          <a:noFill/>
          <a:ln w="9525">
            <a:noFill/>
            <a:miter lim="800000"/>
            <a:headEnd/>
            <a:tailEnd/>
          </a:ln>
        </p:spPr>
        <p:txBody>
          <a:bodyPr wrap="square">
            <a:spAutoFit/>
          </a:bodyPr>
          <a:lstStyle/>
          <a:p>
            <a:r>
              <a:rPr lang="en-US" sz="1400" b="1" dirty="0" smtClean="0">
                <a:solidFill>
                  <a:srgbClr val="0070C0"/>
                </a:solidFill>
                <a:latin typeface="Arial" pitchFamily="34" charset="0"/>
                <a:ea typeface="Calibri" pitchFamily="34" charset="0"/>
                <a:cs typeface="Arial" pitchFamily="34" charset="0"/>
              </a:rPr>
              <a:t>Sources </a:t>
            </a:r>
            <a:r>
              <a:rPr lang="en-US" sz="1400" b="1" dirty="0">
                <a:solidFill>
                  <a:srgbClr val="0070C0"/>
                </a:solidFill>
                <a:latin typeface="Arial" pitchFamily="34" charset="0"/>
                <a:ea typeface="Calibri" pitchFamily="34" charset="0"/>
                <a:cs typeface="Arial" pitchFamily="34" charset="0"/>
              </a:rPr>
              <a:t>of Information Consulted while purchasing Sports Equipments and Fitness </a:t>
            </a:r>
            <a:r>
              <a:rPr lang="en-US" sz="1400" b="1" dirty="0" smtClean="0">
                <a:solidFill>
                  <a:srgbClr val="0070C0"/>
                </a:solidFill>
                <a:latin typeface="Arial" pitchFamily="34" charset="0"/>
                <a:ea typeface="Calibri" pitchFamily="34" charset="0"/>
                <a:cs typeface="Arial" pitchFamily="34" charset="0"/>
              </a:rPr>
              <a:t>Gears  - Top 8 </a:t>
            </a:r>
            <a:endParaRPr lang="en-US" sz="1400" b="1" dirty="0">
              <a:solidFill>
                <a:srgbClr val="0070C0"/>
              </a:solidFill>
              <a:latin typeface="Arial" pitchFamily="34" charset="0"/>
              <a:ea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05400" y="964580"/>
            <a:ext cx="4038600" cy="1384300"/>
          </a:xfrm>
          <a:prstGeom prst="rect">
            <a:avLst/>
          </a:prstGeom>
          <a:solidFill>
            <a:schemeClr val="accent2">
              <a:lumMod val="40000"/>
              <a:lumOff val="60000"/>
            </a:schemeClr>
          </a:solidFill>
        </p:spPr>
        <p:txBody>
          <a:bodyPr>
            <a:spAutoFit/>
          </a:bodyPr>
          <a:lstStyle/>
          <a:p>
            <a:pPr>
              <a:buFont typeface="Arial" pitchFamily="34" charset="0"/>
              <a:buChar char="•"/>
              <a:defRPr/>
            </a:pPr>
            <a:r>
              <a:rPr lang="en-US" sz="1400" dirty="0">
                <a:solidFill>
                  <a:schemeClr val="tx2"/>
                </a:solidFill>
                <a:latin typeface="+mn-lt"/>
                <a:cs typeface="+mn-cs"/>
              </a:rPr>
              <a:t> Sports </a:t>
            </a:r>
            <a:r>
              <a:rPr lang="en-US" sz="1400" dirty="0" smtClean="0">
                <a:solidFill>
                  <a:schemeClr val="tx2"/>
                </a:solidFill>
                <a:latin typeface="+mn-lt"/>
                <a:cs typeface="+mn-cs"/>
              </a:rPr>
              <a:t>fans </a:t>
            </a:r>
            <a:r>
              <a:rPr lang="en-US" sz="1400" dirty="0">
                <a:solidFill>
                  <a:schemeClr val="tx2"/>
                </a:solidFill>
                <a:latin typeface="+mn-lt"/>
                <a:cs typeface="+mn-cs"/>
              </a:rPr>
              <a:t>population listening to Radio are more likely to follow cricket</a:t>
            </a:r>
          </a:p>
          <a:p>
            <a:pPr>
              <a:buFont typeface="Arial" pitchFamily="34" charset="0"/>
              <a:buChar char="•"/>
              <a:defRPr/>
            </a:pPr>
            <a:endParaRPr lang="en-US" sz="1400" dirty="0">
              <a:solidFill>
                <a:schemeClr val="tx2"/>
              </a:solidFill>
              <a:latin typeface="+mn-lt"/>
              <a:cs typeface="+mn-cs"/>
            </a:endParaRPr>
          </a:p>
          <a:p>
            <a:pPr>
              <a:buFont typeface="Arial" pitchFamily="34" charset="0"/>
              <a:buChar char="•"/>
              <a:defRPr/>
            </a:pPr>
            <a:r>
              <a:rPr lang="en-US" sz="1400" dirty="0">
                <a:solidFill>
                  <a:schemeClr val="tx2"/>
                </a:solidFill>
                <a:latin typeface="+mn-lt"/>
                <a:cs typeface="+mn-cs"/>
              </a:rPr>
              <a:t> Sports </a:t>
            </a:r>
            <a:r>
              <a:rPr lang="en-US" sz="1400" dirty="0" smtClean="0">
                <a:solidFill>
                  <a:schemeClr val="tx2"/>
                </a:solidFill>
                <a:latin typeface="+mn-lt"/>
                <a:cs typeface="+mn-cs"/>
              </a:rPr>
              <a:t>fans </a:t>
            </a:r>
            <a:r>
              <a:rPr lang="en-US" sz="1400" dirty="0">
                <a:solidFill>
                  <a:schemeClr val="tx2"/>
                </a:solidFill>
                <a:latin typeface="+mn-lt"/>
                <a:cs typeface="+mn-cs"/>
              </a:rPr>
              <a:t>population reading monthly magazines are more likely to follow most of the listed sports except for cricket </a:t>
            </a:r>
          </a:p>
        </p:txBody>
      </p:sp>
      <p:graphicFrame>
        <p:nvGraphicFramePr>
          <p:cNvPr id="8" name="Chart 7"/>
          <p:cNvGraphicFramePr/>
          <p:nvPr/>
        </p:nvGraphicFramePr>
        <p:xfrm>
          <a:off x="0" y="404664"/>
          <a:ext cx="9144000" cy="5641134"/>
        </p:xfrm>
        <a:graphic>
          <a:graphicData uri="http://schemas.openxmlformats.org/drawingml/2006/chart">
            <c:chart xmlns:c="http://schemas.openxmlformats.org/drawingml/2006/chart" xmlns:r="http://schemas.openxmlformats.org/officeDocument/2006/relationships" r:id="rId3"/>
          </a:graphicData>
        </a:graphic>
      </p:graphicFrame>
      <p:sp>
        <p:nvSpPr>
          <p:cNvPr id="11268" name="TextBox 8"/>
          <p:cNvSpPr txBox="1">
            <a:spLocks noChangeArrowheads="1"/>
          </p:cNvSpPr>
          <p:nvPr/>
        </p:nvSpPr>
        <p:spPr bwMode="auto">
          <a:xfrm>
            <a:off x="0" y="66110"/>
            <a:ext cx="8101013" cy="338554"/>
          </a:xfrm>
          <a:prstGeom prst="rect">
            <a:avLst/>
          </a:prstGeom>
          <a:noFill/>
          <a:ln w="9525">
            <a:noFill/>
            <a:miter lim="800000"/>
            <a:headEnd/>
            <a:tailEnd/>
          </a:ln>
        </p:spPr>
        <p:txBody>
          <a:bodyPr wrap="square">
            <a:spAutoFit/>
          </a:bodyPr>
          <a:lstStyle/>
          <a:p>
            <a:r>
              <a:rPr lang="en-US" sz="1600" b="1" dirty="0">
                <a:solidFill>
                  <a:srgbClr val="0070C0"/>
                </a:solidFill>
              </a:rPr>
              <a:t>Sports Interested Population and its affinity with top media neutral quintile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360 content">
  <a:themeElements>
    <a:clrScheme name="1_360 content 14">
      <a:dk1>
        <a:srgbClr val="000000"/>
      </a:dk1>
      <a:lt1>
        <a:srgbClr val="FFFFFF"/>
      </a:lt1>
      <a:dk2>
        <a:srgbClr val="000000"/>
      </a:dk2>
      <a:lt2>
        <a:srgbClr val="C0C0C0"/>
      </a:lt2>
      <a:accent1>
        <a:srgbClr val="BE0000"/>
      </a:accent1>
      <a:accent2>
        <a:srgbClr val="FF6400"/>
      </a:accent2>
      <a:accent3>
        <a:srgbClr val="FFFFFF"/>
      </a:accent3>
      <a:accent4>
        <a:srgbClr val="000000"/>
      </a:accent4>
      <a:accent5>
        <a:srgbClr val="DBAAAA"/>
      </a:accent5>
      <a:accent6>
        <a:srgbClr val="E75A00"/>
      </a:accent6>
      <a:hlink>
        <a:srgbClr val="FFBE00"/>
      </a:hlink>
      <a:folHlink>
        <a:srgbClr val="6EBE00"/>
      </a:folHlink>
    </a:clrScheme>
    <a:fontScheme name="1_360 cont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360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360 cont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360 cont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360 cont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360 cont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360 cont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360 cont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360 cont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360 cont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360 cont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360 cont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360 cont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360 content 13">
        <a:dk1>
          <a:srgbClr val="000000"/>
        </a:dk1>
        <a:lt1>
          <a:srgbClr val="6EBE00"/>
        </a:lt1>
        <a:dk2>
          <a:srgbClr val="000000"/>
        </a:dk2>
        <a:lt2>
          <a:srgbClr val="808080"/>
        </a:lt2>
        <a:accent1>
          <a:srgbClr val="BBE0E3"/>
        </a:accent1>
        <a:accent2>
          <a:srgbClr val="333399"/>
        </a:accent2>
        <a:accent3>
          <a:srgbClr val="BADB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360 content 14">
        <a:dk1>
          <a:srgbClr val="000000"/>
        </a:dk1>
        <a:lt1>
          <a:srgbClr val="FFFFFF"/>
        </a:lt1>
        <a:dk2>
          <a:srgbClr val="000000"/>
        </a:dk2>
        <a:lt2>
          <a:srgbClr val="C0C0C0"/>
        </a:lt2>
        <a:accent1>
          <a:srgbClr val="BE0000"/>
        </a:accent1>
        <a:accent2>
          <a:srgbClr val="FF6400"/>
        </a:accent2>
        <a:accent3>
          <a:srgbClr val="FFFFFF"/>
        </a:accent3>
        <a:accent4>
          <a:srgbClr val="000000"/>
        </a:accent4>
        <a:accent5>
          <a:srgbClr val="DBAAAA"/>
        </a:accent5>
        <a:accent6>
          <a:srgbClr val="E75A00"/>
        </a:accent6>
        <a:hlink>
          <a:srgbClr val="FFBE00"/>
        </a:hlink>
        <a:folHlink>
          <a:srgbClr val="6EBE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_360 content 14">
    <a:dk1>
      <a:srgbClr val="000000"/>
    </a:dk1>
    <a:lt1>
      <a:srgbClr val="FFFFFF"/>
    </a:lt1>
    <a:dk2>
      <a:srgbClr val="000000"/>
    </a:dk2>
    <a:lt2>
      <a:srgbClr val="C0C0C0"/>
    </a:lt2>
    <a:accent1>
      <a:srgbClr val="BE0000"/>
    </a:accent1>
    <a:accent2>
      <a:srgbClr val="FF6400"/>
    </a:accent2>
    <a:accent3>
      <a:srgbClr val="FFFFFF"/>
    </a:accent3>
    <a:accent4>
      <a:srgbClr val="000000"/>
    </a:accent4>
    <a:accent5>
      <a:srgbClr val="DBAAAA"/>
    </a:accent5>
    <a:accent6>
      <a:srgbClr val="E75A00"/>
    </a:accent6>
    <a:hlink>
      <a:srgbClr val="FFBE00"/>
    </a:hlink>
    <a:folHlink>
      <a:srgbClr val="6EBE00"/>
    </a:folHlink>
  </a:clrScheme>
  <a:fontScheme name="1_360 cont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1_360 content 14">
    <a:dk1>
      <a:srgbClr val="000000"/>
    </a:dk1>
    <a:lt1>
      <a:srgbClr val="FFFFFF"/>
    </a:lt1>
    <a:dk2>
      <a:srgbClr val="000000"/>
    </a:dk2>
    <a:lt2>
      <a:srgbClr val="C0C0C0"/>
    </a:lt2>
    <a:accent1>
      <a:srgbClr val="BE0000"/>
    </a:accent1>
    <a:accent2>
      <a:srgbClr val="FF6400"/>
    </a:accent2>
    <a:accent3>
      <a:srgbClr val="FFFFFF"/>
    </a:accent3>
    <a:accent4>
      <a:srgbClr val="000000"/>
    </a:accent4>
    <a:accent5>
      <a:srgbClr val="DBAAAA"/>
    </a:accent5>
    <a:accent6>
      <a:srgbClr val="E75A00"/>
    </a:accent6>
    <a:hlink>
      <a:srgbClr val="FFBE00"/>
    </a:hlink>
    <a:folHlink>
      <a:srgbClr val="6EBE00"/>
    </a:folHlink>
  </a:clrScheme>
  <a:fontScheme name="1_360 cont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1269</TotalTime>
  <Words>1027</Words>
  <Application>Microsoft Office PowerPoint</Application>
  <PresentationFormat>On-screen Show (4:3)</PresentationFormat>
  <Paragraphs>109</Paragraphs>
  <Slides>10</Slides>
  <Notes>10</Notes>
  <HiddenSlides>0</HiddenSlides>
  <MMClips>0</MMClips>
  <ScaleCrop>false</ScaleCrop>
  <HeadingPairs>
    <vt:vector size="6" baseType="variant">
      <vt:variant>
        <vt:lpstr>Theme</vt:lpstr>
      </vt:variant>
      <vt:variant>
        <vt:i4>1</vt:i4>
      </vt:variant>
      <vt:variant>
        <vt:lpstr>Slide Titles</vt:lpstr>
      </vt:variant>
      <vt:variant>
        <vt:i4>10</vt:i4>
      </vt:variant>
      <vt:variant>
        <vt:lpstr>Custom Shows</vt:lpstr>
      </vt:variant>
      <vt:variant>
        <vt:i4>1</vt:i4>
      </vt:variant>
    </vt:vector>
  </HeadingPairs>
  <TitlesOfParts>
    <vt:vector size="12" baseType="lpstr">
      <vt:lpstr>1_360 content</vt:lpstr>
      <vt:lpstr>Slide 1</vt:lpstr>
      <vt:lpstr>Slide 2</vt:lpstr>
      <vt:lpstr>Slide 3</vt:lpstr>
      <vt:lpstr>Match practice</vt:lpstr>
      <vt:lpstr>Slide 5</vt:lpstr>
      <vt:lpstr>Slide 6</vt:lpstr>
      <vt:lpstr>Slide 7</vt:lpstr>
      <vt:lpstr>Slide 8</vt:lpstr>
      <vt:lpstr>Slide 9</vt:lpstr>
      <vt:lpstr>TGI UAE Sports- Contents</vt:lpstr>
      <vt:lpstr>Custom Show 1</vt:lpstr>
    </vt:vector>
  </TitlesOfParts>
  <Company>bmrb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buddenr</dc:creator>
  <cp:lastModifiedBy>Umar</cp:lastModifiedBy>
  <cp:revision>70</cp:revision>
  <dcterms:created xsi:type="dcterms:W3CDTF">2010-01-22T09:56:34Z</dcterms:created>
  <dcterms:modified xsi:type="dcterms:W3CDTF">2012-12-18T06:35:18Z</dcterms:modified>
</cp:coreProperties>
</file>