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22.xml" ContentType="application/vnd.openxmlformats-officedocument.drawingml.chart+xml"/>
  <Override PartName="/ppt/notesSlides/notesSlide9.xml" ContentType="application/vnd.openxmlformats-officedocument.presentationml.notesSlide+xml"/>
  <Override PartName="/ppt/slides/slide79.xml" ContentType="application/vnd.openxmlformats-officedocument.presentationml.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charts/chart16.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5"/>
  </p:notesMasterIdLst>
  <p:handoutMasterIdLst>
    <p:handoutMasterId r:id="rId86"/>
  </p:handoutMasterIdLst>
  <p:sldIdLst>
    <p:sldId id="256" r:id="rId2"/>
    <p:sldId id="303" r:id="rId3"/>
    <p:sldId id="357" r:id="rId4"/>
    <p:sldId id="359" r:id="rId5"/>
    <p:sldId id="278" r:id="rId6"/>
    <p:sldId id="277" r:id="rId7"/>
    <p:sldId id="266" r:id="rId8"/>
    <p:sldId id="355" r:id="rId9"/>
    <p:sldId id="260" r:id="rId10"/>
    <p:sldId id="262" r:id="rId11"/>
    <p:sldId id="261" r:id="rId12"/>
    <p:sldId id="279" r:id="rId13"/>
    <p:sldId id="280" r:id="rId14"/>
    <p:sldId id="281" r:id="rId15"/>
    <p:sldId id="282" r:id="rId16"/>
    <p:sldId id="283" r:id="rId17"/>
    <p:sldId id="284" r:id="rId18"/>
    <p:sldId id="304" r:id="rId19"/>
    <p:sldId id="353" r:id="rId20"/>
    <p:sldId id="285" r:id="rId21"/>
    <p:sldId id="276" r:id="rId22"/>
    <p:sldId id="286" r:id="rId23"/>
    <p:sldId id="287" r:id="rId24"/>
    <p:sldId id="288" r:id="rId25"/>
    <p:sldId id="289" r:id="rId26"/>
    <p:sldId id="295" r:id="rId27"/>
    <p:sldId id="296" r:id="rId28"/>
    <p:sldId id="307" r:id="rId29"/>
    <p:sldId id="308" r:id="rId30"/>
    <p:sldId id="309" r:id="rId31"/>
    <p:sldId id="310" r:id="rId32"/>
    <p:sldId id="305" r:id="rId33"/>
    <p:sldId id="312" r:id="rId34"/>
    <p:sldId id="311" r:id="rId35"/>
    <p:sldId id="313" r:id="rId36"/>
    <p:sldId id="314" r:id="rId37"/>
    <p:sldId id="315" r:id="rId38"/>
    <p:sldId id="316" r:id="rId39"/>
    <p:sldId id="318" r:id="rId40"/>
    <p:sldId id="320" r:id="rId41"/>
    <p:sldId id="321" r:id="rId42"/>
    <p:sldId id="290" r:id="rId43"/>
    <p:sldId id="291" r:id="rId44"/>
    <p:sldId id="292" r:id="rId45"/>
    <p:sldId id="293" r:id="rId46"/>
    <p:sldId id="294" r:id="rId47"/>
    <p:sldId id="325" r:id="rId48"/>
    <p:sldId id="356" r:id="rId49"/>
    <p:sldId id="298" r:id="rId50"/>
    <p:sldId id="299" r:id="rId51"/>
    <p:sldId id="300" r:id="rId52"/>
    <p:sldId id="301" r:id="rId53"/>
    <p:sldId id="302" r:id="rId54"/>
    <p:sldId id="322" r:id="rId55"/>
    <p:sldId id="323" r:id="rId56"/>
    <p:sldId id="324" r:id="rId57"/>
    <p:sldId id="326" r:id="rId58"/>
    <p:sldId id="327" r:id="rId59"/>
    <p:sldId id="328" r:id="rId60"/>
    <p:sldId id="329" r:id="rId61"/>
    <p:sldId id="330" r:id="rId62"/>
    <p:sldId id="331" r:id="rId63"/>
    <p:sldId id="332" r:id="rId64"/>
    <p:sldId id="333" r:id="rId65"/>
    <p:sldId id="349" r:id="rId66"/>
    <p:sldId id="346" r:id="rId67"/>
    <p:sldId id="347" r:id="rId68"/>
    <p:sldId id="334" r:id="rId69"/>
    <p:sldId id="337" r:id="rId70"/>
    <p:sldId id="336" r:id="rId71"/>
    <p:sldId id="350" r:id="rId72"/>
    <p:sldId id="338" r:id="rId73"/>
    <p:sldId id="339" r:id="rId74"/>
    <p:sldId id="351" r:id="rId75"/>
    <p:sldId id="344" r:id="rId76"/>
    <p:sldId id="345" r:id="rId77"/>
    <p:sldId id="352" r:id="rId78"/>
    <p:sldId id="340" r:id="rId79"/>
    <p:sldId id="341" r:id="rId80"/>
    <p:sldId id="342" r:id="rId81"/>
    <p:sldId id="343" r:id="rId82"/>
    <p:sldId id="354" r:id="rId83"/>
    <p:sldId id="348" r:id="rId8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9900"/>
    <a:srgbClr val="003399"/>
    <a:srgbClr val="FFFFFF"/>
    <a:srgbClr val="FF6600"/>
    <a:srgbClr val="CC99FF"/>
    <a:srgbClr val="9999FF"/>
    <a:srgbClr val="CCCCFF"/>
    <a:srgbClr val="FF0000"/>
  </p:clrMru>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81" autoAdjust="0"/>
    <p:restoredTop sz="98413" autoAdjust="0"/>
  </p:normalViewPr>
  <p:slideViewPr>
    <p:cSldViewPr>
      <p:cViewPr>
        <p:scale>
          <a:sx n="70" d="100"/>
          <a:sy n="70" d="100"/>
        </p:scale>
        <p:origin x="-900"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4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17665528416090939"/>
          <c:y val="3.904711585318963E-2"/>
          <c:w val="0.5676553377256417"/>
          <c:h val="0.86978850444997668"/>
        </c:manualLayout>
      </c:layout>
      <c:pieChart>
        <c:varyColors val="1"/>
        <c:ser>
          <c:idx val="0"/>
          <c:order val="0"/>
          <c:tx>
            <c:strRef>
              <c:f>Sheet1!$B$1</c:f>
              <c:strCache>
                <c:ptCount val="1"/>
                <c:pt idx="0">
                  <c:v>Sales</c:v>
                </c:pt>
              </c:strCache>
            </c:strRef>
          </c:tx>
          <c:explosion val="25"/>
          <c:dLbls>
            <c:txPr>
              <a:bodyPr/>
              <a:lstStyle/>
              <a:p>
                <a:pPr>
                  <a:defRPr b="1">
                    <a:solidFill>
                      <a:schemeClr val="tx1"/>
                    </a:solidFill>
                  </a:defRPr>
                </a:pPr>
                <a:endParaRPr lang="en-US"/>
              </a:p>
            </c:txPr>
            <c:showPercent val="1"/>
            <c:showLeaderLines val="1"/>
          </c:dLbls>
          <c:cat>
            <c:strRef>
              <c:f>Sheet1!$A$2:$A$3</c:f>
              <c:strCache>
                <c:ptCount val="2"/>
                <c:pt idx="0">
                  <c:v>Yes </c:v>
                </c:pt>
                <c:pt idx="1">
                  <c:v>No</c:v>
                </c:pt>
              </c:strCache>
            </c:strRef>
          </c:cat>
          <c:val>
            <c:numRef>
              <c:f>Sheet1!$B$2:$B$3</c:f>
              <c:numCache>
                <c:formatCode>General</c:formatCode>
                <c:ptCount val="2"/>
                <c:pt idx="0">
                  <c:v>85.5</c:v>
                </c:pt>
                <c:pt idx="1">
                  <c:v>14.5</c:v>
                </c:pt>
              </c:numCache>
            </c:numRef>
          </c:val>
        </c:ser>
        <c:firstSliceAng val="153"/>
      </c:pieChart>
      <c:spPr>
        <a:noFill/>
        <a:ln w="25398">
          <a:noFill/>
        </a:ln>
      </c:spPr>
    </c:plotArea>
    <c:legend>
      <c:legendPos val="r"/>
      <c:layout>
        <c:manualLayout>
          <c:xMode val="edge"/>
          <c:yMode val="edge"/>
          <c:x val="0.8053196063670337"/>
          <c:y val="0.31390563388878795"/>
          <c:w val="0.10284359803861709"/>
          <c:h val="0.34352414087773986"/>
        </c:manualLayout>
      </c:layout>
    </c:legend>
    <c:plotVisOnly val="1"/>
    <c:dispBlanksAs val="zero"/>
  </c:chart>
  <c:txPr>
    <a:bodyPr/>
    <a:lstStyle/>
    <a:p>
      <a:pPr>
        <a:defRPr sz="1800"/>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0693120596767507E-2"/>
          <c:y val="2.9810592705762542E-2"/>
          <c:w val="0.92322500805820362"/>
          <c:h val="0.67080214288282469"/>
        </c:manualLayout>
      </c:layout>
      <c:lineChart>
        <c:grouping val="standard"/>
        <c:ser>
          <c:idx val="0"/>
          <c:order val="0"/>
          <c:tx>
            <c:strRef>
              <c:f>Sheet1!$B$1</c:f>
              <c:strCache>
                <c:ptCount val="1"/>
                <c:pt idx="0">
                  <c:v>GCC</c:v>
                </c:pt>
              </c:strCache>
            </c:strRef>
          </c:tx>
          <c:spPr>
            <a:ln w="31738">
              <a:solidFill>
                <a:srgbClr val="008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Sheet1!$B$2:$B$35</c:f>
              <c:numCache>
                <c:formatCode>0.00%</c:formatCode>
                <c:ptCount val="34"/>
                <c:pt idx="0">
                  <c:v>2.7500000000000011E-2</c:v>
                </c:pt>
                <c:pt idx="1">
                  <c:v>5.5199999999999999E-2</c:v>
                </c:pt>
                <c:pt idx="2" formatCode="0%">
                  <c:v>0.19</c:v>
                </c:pt>
                <c:pt idx="3" formatCode="0%">
                  <c:v>0.30000000000000032</c:v>
                </c:pt>
                <c:pt idx="4" formatCode="0%">
                  <c:v>0.35000000000000031</c:v>
                </c:pt>
                <c:pt idx="5" formatCode="0%">
                  <c:v>0.38000000000000073</c:v>
                </c:pt>
                <c:pt idx="6" formatCode="0%">
                  <c:v>0.41000000000000031</c:v>
                </c:pt>
                <c:pt idx="7" formatCode="0%">
                  <c:v>0.43000000000000038</c:v>
                </c:pt>
                <c:pt idx="8" formatCode="0%">
                  <c:v>0.43000000000000038</c:v>
                </c:pt>
                <c:pt idx="9" formatCode="0%">
                  <c:v>0.41000000000000031</c:v>
                </c:pt>
                <c:pt idx="10" formatCode="0%">
                  <c:v>0.34</c:v>
                </c:pt>
                <c:pt idx="11" formatCode="0%">
                  <c:v>0.3300000000000009</c:v>
                </c:pt>
                <c:pt idx="12" formatCode="0%">
                  <c:v>0.29000000000000031</c:v>
                </c:pt>
                <c:pt idx="13" formatCode="0%">
                  <c:v>0.24000000000000021</c:v>
                </c:pt>
                <c:pt idx="14" formatCode="0%">
                  <c:v>0.15000000000000024</c:v>
                </c:pt>
                <c:pt idx="15" formatCode="0%">
                  <c:v>0.13</c:v>
                </c:pt>
                <c:pt idx="16">
                  <c:v>9.0100000000000027E-2</c:v>
                </c:pt>
                <c:pt idx="17">
                  <c:v>6.25E-2</c:v>
                </c:pt>
                <c:pt idx="18">
                  <c:v>6.4199999999999993E-2</c:v>
                </c:pt>
                <c:pt idx="19">
                  <c:v>7.4300000000000185E-2</c:v>
                </c:pt>
                <c:pt idx="20">
                  <c:v>7.9900000000000124E-2</c:v>
                </c:pt>
                <c:pt idx="21">
                  <c:v>8.1000000000000003E-2</c:v>
                </c:pt>
                <c:pt idx="22">
                  <c:v>8.2700000000000023E-2</c:v>
                </c:pt>
                <c:pt idx="23">
                  <c:v>8.2600000000000007E-2</c:v>
                </c:pt>
                <c:pt idx="24">
                  <c:v>7.6999999999999999E-2</c:v>
                </c:pt>
                <c:pt idx="25">
                  <c:v>7.2600000000000012E-2</c:v>
                </c:pt>
                <c:pt idx="26">
                  <c:v>6.6199999999999995E-2</c:v>
                </c:pt>
                <c:pt idx="27">
                  <c:v>5.4800000000000126E-2</c:v>
                </c:pt>
                <c:pt idx="28">
                  <c:v>4.5000000000000012E-2</c:v>
                </c:pt>
                <c:pt idx="29">
                  <c:v>3.1000000000000052E-2</c:v>
                </c:pt>
                <c:pt idx="30">
                  <c:v>1.7899999999999999E-2</c:v>
                </c:pt>
                <c:pt idx="31">
                  <c:v>9.7000000000000003E-3</c:v>
                </c:pt>
                <c:pt idx="32">
                  <c:v>2.0999999999999999E-3</c:v>
                </c:pt>
                <c:pt idx="33">
                  <c:v>5.7000000000000115E-3</c:v>
                </c:pt>
              </c:numCache>
            </c:numRef>
          </c:val>
        </c:ser>
        <c:ser>
          <c:idx val="1"/>
          <c:order val="1"/>
          <c:tx>
            <c:strRef>
              <c:f>Sheet1!$C$1</c:f>
              <c:strCache>
                <c:ptCount val="1"/>
                <c:pt idx="0">
                  <c:v>MEA and Africa</c:v>
                </c:pt>
              </c:strCache>
            </c:strRef>
          </c:tx>
          <c:spPr>
            <a:ln w="31738">
              <a:solidFill>
                <a:srgbClr val="FF99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Sheet1!$C$2:$C$35</c:f>
              <c:numCache>
                <c:formatCode>0.00%</c:formatCode>
                <c:ptCount val="34"/>
                <c:pt idx="0">
                  <c:v>3.9100000000000003E-2</c:v>
                </c:pt>
                <c:pt idx="1">
                  <c:v>7.8700000000000034E-2</c:v>
                </c:pt>
                <c:pt idx="2" formatCode="0%">
                  <c:v>0.19</c:v>
                </c:pt>
                <c:pt idx="3" formatCode="0%">
                  <c:v>0.24000000000000021</c:v>
                </c:pt>
                <c:pt idx="4" formatCode="0%">
                  <c:v>0.31000000000000066</c:v>
                </c:pt>
                <c:pt idx="5" formatCode="0%">
                  <c:v>0.34</c:v>
                </c:pt>
                <c:pt idx="6" formatCode="0%">
                  <c:v>0.37000000000000038</c:v>
                </c:pt>
                <c:pt idx="7" formatCode="0%">
                  <c:v>0.38000000000000073</c:v>
                </c:pt>
                <c:pt idx="8" formatCode="0%">
                  <c:v>0.39000000000000073</c:v>
                </c:pt>
                <c:pt idx="9" formatCode="0%">
                  <c:v>0.38000000000000073</c:v>
                </c:pt>
                <c:pt idx="10" formatCode="0%">
                  <c:v>0.3300000000000009</c:v>
                </c:pt>
                <c:pt idx="11" formatCode="0%">
                  <c:v>0.30000000000000032</c:v>
                </c:pt>
                <c:pt idx="12" formatCode="0%">
                  <c:v>0.29000000000000031</c:v>
                </c:pt>
                <c:pt idx="13" formatCode="0%">
                  <c:v>0.27</c:v>
                </c:pt>
                <c:pt idx="14" formatCode="0%">
                  <c:v>0.21000000000000021</c:v>
                </c:pt>
                <c:pt idx="15" formatCode="0%">
                  <c:v>0.17</c:v>
                </c:pt>
                <c:pt idx="16" formatCode="0%">
                  <c:v>0.15000000000000024</c:v>
                </c:pt>
                <c:pt idx="17">
                  <c:v>8.7800000000000003E-2</c:v>
                </c:pt>
                <c:pt idx="18">
                  <c:v>9.5700000000000063E-2</c:v>
                </c:pt>
                <c:pt idx="19" formatCode="0%">
                  <c:v>0.12000000000000002</c:v>
                </c:pt>
                <c:pt idx="20" formatCode="0%">
                  <c:v>0.12000000000000002</c:v>
                </c:pt>
                <c:pt idx="21" formatCode="0%">
                  <c:v>0.13</c:v>
                </c:pt>
                <c:pt idx="22" formatCode="0%">
                  <c:v>0.13</c:v>
                </c:pt>
                <c:pt idx="23" formatCode="0%">
                  <c:v>0.12000000000000002</c:v>
                </c:pt>
                <c:pt idx="24" formatCode="0%">
                  <c:v>0.1</c:v>
                </c:pt>
                <c:pt idx="25">
                  <c:v>9.4100000000000045E-2</c:v>
                </c:pt>
                <c:pt idx="26">
                  <c:v>8.5100000000000023E-2</c:v>
                </c:pt>
                <c:pt idx="27">
                  <c:v>6.6799999999999998E-2</c:v>
                </c:pt>
                <c:pt idx="28">
                  <c:v>5.3499999999999999E-2</c:v>
                </c:pt>
                <c:pt idx="29">
                  <c:v>3.15E-2</c:v>
                </c:pt>
                <c:pt idx="30">
                  <c:v>2.1700000000000001E-2</c:v>
                </c:pt>
                <c:pt idx="31">
                  <c:v>1.8200000000000043E-2</c:v>
                </c:pt>
                <c:pt idx="32">
                  <c:v>1.1100000000000028E-2</c:v>
                </c:pt>
                <c:pt idx="33">
                  <c:v>1.0800000000000021E-2</c:v>
                </c:pt>
              </c:numCache>
            </c:numRef>
          </c:val>
        </c:ser>
        <c:ser>
          <c:idx val="2"/>
          <c:order val="2"/>
          <c:tx>
            <c:strRef>
              <c:f>Sheet1!$D$1</c:f>
              <c:strCache>
                <c:ptCount val="1"/>
                <c:pt idx="0">
                  <c:v>Europe, America and Elsewhere</c:v>
                </c:pt>
              </c:strCache>
            </c:strRef>
          </c:tx>
          <c:spPr>
            <a:ln w="31738">
              <a:solidFill>
                <a:srgbClr val="FF0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Sheet1!$D$2:$D$35</c:f>
              <c:numCache>
                <c:formatCode>0.00%</c:formatCode>
                <c:ptCount val="34"/>
                <c:pt idx="0">
                  <c:v>1.0200000000000001E-2</c:v>
                </c:pt>
                <c:pt idx="1">
                  <c:v>1.6299999999999999E-2</c:v>
                </c:pt>
                <c:pt idx="2" formatCode="0%">
                  <c:v>0.26</c:v>
                </c:pt>
                <c:pt idx="3" formatCode="0%">
                  <c:v>0.34</c:v>
                </c:pt>
                <c:pt idx="4" formatCode="0%">
                  <c:v>0.41000000000000031</c:v>
                </c:pt>
                <c:pt idx="5" formatCode="0%">
                  <c:v>0.46</c:v>
                </c:pt>
                <c:pt idx="6" formatCode="0%">
                  <c:v>0.47000000000000008</c:v>
                </c:pt>
                <c:pt idx="7" formatCode="0%">
                  <c:v>0.46</c:v>
                </c:pt>
                <c:pt idx="8" formatCode="0%">
                  <c:v>0.47000000000000008</c:v>
                </c:pt>
                <c:pt idx="9" formatCode="0%">
                  <c:v>0.43000000000000038</c:v>
                </c:pt>
                <c:pt idx="10" formatCode="0%">
                  <c:v>0.35000000000000031</c:v>
                </c:pt>
                <c:pt idx="11" formatCode="0%">
                  <c:v>0.30000000000000032</c:v>
                </c:pt>
                <c:pt idx="12" formatCode="0%">
                  <c:v>0.31000000000000066</c:v>
                </c:pt>
                <c:pt idx="13" formatCode="0%">
                  <c:v>0.29000000000000031</c:v>
                </c:pt>
                <c:pt idx="14" formatCode="0%">
                  <c:v>0.23</c:v>
                </c:pt>
                <c:pt idx="15" formatCode="0%">
                  <c:v>0.21000000000000021</c:v>
                </c:pt>
                <c:pt idx="16" formatCode="0%">
                  <c:v>0.16</c:v>
                </c:pt>
                <c:pt idx="17" formatCode="0%">
                  <c:v>0.12000000000000002</c:v>
                </c:pt>
                <c:pt idx="18" formatCode="0%">
                  <c:v>0.12000000000000002</c:v>
                </c:pt>
                <c:pt idx="19">
                  <c:v>9.4300000000000023E-2</c:v>
                </c:pt>
                <c:pt idx="20">
                  <c:v>9.0000000000000024E-2</c:v>
                </c:pt>
                <c:pt idx="21">
                  <c:v>8.9300000000000004E-2</c:v>
                </c:pt>
                <c:pt idx="22">
                  <c:v>8.1200000000000022E-2</c:v>
                </c:pt>
                <c:pt idx="23">
                  <c:v>7.9500000000000084E-2</c:v>
                </c:pt>
                <c:pt idx="24">
                  <c:v>8.72E-2</c:v>
                </c:pt>
                <c:pt idx="25">
                  <c:v>8.72E-2</c:v>
                </c:pt>
                <c:pt idx="26">
                  <c:v>7.6600000000000001E-2</c:v>
                </c:pt>
                <c:pt idx="27">
                  <c:v>6.450000000000003E-2</c:v>
                </c:pt>
                <c:pt idx="28">
                  <c:v>6.450000000000003E-2</c:v>
                </c:pt>
                <c:pt idx="29">
                  <c:v>4.9000000000000106E-2</c:v>
                </c:pt>
                <c:pt idx="30">
                  <c:v>1.8400000000000041E-2</c:v>
                </c:pt>
                <c:pt idx="31">
                  <c:v>1.4999999999999998E-2</c:v>
                </c:pt>
                <c:pt idx="32">
                  <c:v>0</c:v>
                </c:pt>
                <c:pt idx="33">
                  <c:v>1.4500000000000001E-2</c:v>
                </c:pt>
              </c:numCache>
            </c:numRef>
          </c:val>
        </c:ser>
        <c:ser>
          <c:idx val="3"/>
          <c:order val="3"/>
          <c:tx>
            <c:strRef>
              <c:f>Sheet1!$E$1</c:f>
              <c:strCache>
                <c:ptCount val="1"/>
                <c:pt idx="0">
                  <c:v>Asia\Far East and Australia</c:v>
                </c:pt>
              </c:strCache>
            </c:strRef>
          </c:tx>
          <c:spPr>
            <a:ln w="31738">
              <a:solidFill>
                <a:srgbClr val="003399"/>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Sheet1!$E$2:$E$35</c:f>
              <c:numCache>
                <c:formatCode>0.00%</c:formatCode>
                <c:ptCount val="34"/>
                <c:pt idx="0">
                  <c:v>3.3700000000000001E-2</c:v>
                </c:pt>
                <c:pt idx="1">
                  <c:v>7.0499999999999993E-2</c:v>
                </c:pt>
                <c:pt idx="2" formatCode="0%">
                  <c:v>0.26</c:v>
                </c:pt>
                <c:pt idx="3" formatCode="0%">
                  <c:v>0.34</c:v>
                </c:pt>
                <c:pt idx="4" formatCode="0%">
                  <c:v>0.45</c:v>
                </c:pt>
                <c:pt idx="5" formatCode="0%">
                  <c:v>0.52</c:v>
                </c:pt>
                <c:pt idx="6" formatCode="0%">
                  <c:v>0.56000000000000005</c:v>
                </c:pt>
                <c:pt idx="7" formatCode="0%">
                  <c:v>0.55000000000000004</c:v>
                </c:pt>
                <c:pt idx="8" formatCode="0%">
                  <c:v>0.59</c:v>
                </c:pt>
                <c:pt idx="9" formatCode="0%">
                  <c:v>0.58000000000000007</c:v>
                </c:pt>
                <c:pt idx="10" formatCode="0%">
                  <c:v>0.5</c:v>
                </c:pt>
                <c:pt idx="11" formatCode="0%">
                  <c:v>0.48000000000000032</c:v>
                </c:pt>
                <c:pt idx="12" formatCode="0%">
                  <c:v>0.43000000000000038</c:v>
                </c:pt>
                <c:pt idx="13" formatCode="0%">
                  <c:v>0.41000000000000031</c:v>
                </c:pt>
                <c:pt idx="14" formatCode="0%">
                  <c:v>0.31000000000000066</c:v>
                </c:pt>
                <c:pt idx="15" formatCode="0%">
                  <c:v>0.31000000000000066</c:v>
                </c:pt>
                <c:pt idx="16" formatCode="0%">
                  <c:v>0.29000000000000031</c:v>
                </c:pt>
                <c:pt idx="17" formatCode="0%">
                  <c:v>0.26</c:v>
                </c:pt>
                <c:pt idx="18" formatCode="0%">
                  <c:v>0.32000000000000073</c:v>
                </c:pt>
                <c:pt idx="19" formatCode="0%">
                  <c:v>0.31000000000000066</c:v>
                </c:pt>
                <c:pt idx="20" formatCode="0%">
                  <c:v>0.28000000000000008</c:v>
                </c:pt>
                <c:pt idx="21" formatCode="0%">
                  <c:v>0.24000000000000021</c:v>
                </c:pt>
                <c:pt idx="22" formatCode="0%">
                  <c:v>0.21000000000000021</c:v>
                </c:pt>
                <c:pt idx="23" formatCode="0%">
                  <c:v>0.17</c:v>
                </c:pt>
                <c:pt idx="24" formatCode="0%">
                  <c:v>0.16</c:v>
                </c:pt>
                <c:pt idx="25" formatCode="0%">
                  <c:v>0.16</c:v>
                </c:pt>
                <c:pt idx="26" formatCode="0%">
                  <c:v>0.13</c:v>
                </c:pt>
                <c:pt idx="27">
                  <c:v>9.7000000000000003E-2</c:v>
                </c:pt>
                <c:pt idx="28">
                  <c:v>7.6600000000000001E-2</c:v>
                </c:pt>
                <c:pt idx="29">
                  <c:v>6.9400000000000114E-2</c:v>
                </c:pt>
                <c:pt idx="30">
                  <c:v>6.2300000000000119E-2</c:v>
                </c:pt>
                <c:pt idx="31">
                  <c:v>5.5800000000000023E-2</c:v>
                </c:pt>
                <c:pt idx="32">
                  <c:v>3.0800000000000011E-2</c:v>
                </c:pt>
                <c:pt idx="33">
                  <c:v>2.9500000000000002E-2</c:v>
                </c:pt>
              </c:numCache>
            </c:numRef>
          </c:val>
        </c:ser>
        <c:marker val="1"/>
        <c:axId val="129778048"/>
        <c:axId val="129779584"/>
      </c:lineChart>
      <c:catAx>
        <c:axId val="129778048"/>
        <c:scaling>
          <c:orientation val="minMax"/>
        </c:scaling>
        <c:axPos val="b"/>
        <c:numFmt formatCode="General" sourceLinked="1"/>
        <c:tickLblPos val="nextTo"/>
        <c:txPr>
          <a:bodyPr rot="-5400000" vert="horz"/>
          <a:lstStyle/>
          <a:p>
            <a:pPr>
              <a:defRPr sz="1000"/>
            </a:pPr>
            <a:endParaRPr lang="en-US"/>
          </a:p>
        </c:txPr>
        <c:crossAx val="129779584"/>
        <c:crosses val="autoZero"/>
        <c:auto val="1"/>
        <c:lblAlgn val="ctr"/>
        <c:lblOffset val="100"/>
      </c:catAx>
      <c:valAx>
        <c:axId val="129779584"/>
        <c:scaling>
          <c:orientation val="minMax"/>
        </c:scaling>
        <c:axPos val="l"/>
        <c:majorGridlines>
          <c:spPr>
            <a:ln>
              <a:solidFill>
                <a:schemeClr val="bg1">
                  <a:lumMod val="75000"/>
                </a:schemeClr>
              </a:solidFill>
            </a:ln>
          </c:spPr>
        </c:majorGridlines>
        <c:numFmt formatCode="0%" sourceLinked="0"/>
        <c:tickLblPos val="nextTo"/>
        <c:crossAx val="129778048"/>
        <c:crosses val="autoZero"/>
        <c:crossBetween val="between"/>
      </c:valAx>
    </c:plotArea>
    <c:legend>
      <c:legendPos val="b"/>
      <c:layout>
        <c:manualLayout>
          <c:xMode val="edge"/>
          <c:yMode val="edge"/>
          <c:x val="8.6842071570322005E-2"/>
          <c:y val="0.87650409668373452"/>
          <c:w val="0.9"/>
          <c:h val="4.9242837040807119E-2"/>
        </c:manualLayout>
      </c:layout>
    </c:legend>
    <c:plotVisOnly val="1"/>
    <c:dispBlanksAs val="gap"/>
  </c:chart>
  <c:txPr>
    <a:bodyPr/>
    <a:lstStyle/>
    <a:p>
      <a:pPr>
        <a:defRPr sz="1200">
          <a:latin typeface="Trebuchet MS" pitchFamily="34"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17272296320102848"/>
          <c:y val="2.2999125109361411E-2"/>
          <c:w val="0.56191440355669864"/>
          <c:h val="0.91779352580927387"/>
        </c:manualLayout>
      </c:layout>
      <c:pieChart>
        <c:varyColors val="1"/>
        <c:ser>
          <c:idx val="0"/>
          <c:order val="0"/>
          <c:tx>
            <c:strRef>
              <c:f>Sheet1!$B$1</c:f>
              <c:strCache>
                <c:ptCount val="1"/>
                <c:pt idx="0">
                  <c:v>Holidays </c:v>
                </c:pt>
              </c:strCache>
            </c:strRef>
          </c:tx>
          <c:explosion val="25"/>
          <c:dLbls>
            <c:txPr>
              <a:bodyPr/>
              <a:lstStyle/>
              <a:p>
                <a:pPr>
                  <a:defRPr sz="2000" b="1">
                    <a:solidFill>
                      <a:schemeClr val="bg1"/>
                    </a:solidFill>
                  </a:defRPr>
                </a:pPr>
                <a:endParaRPr lang="en-US"/>
              </a:p>
            </c:txPr>
            <c:dLblPos val="ctr"/>
            <c:showPercent val="1"/>
            <c:showLeaderLines val="1"/>
          </c:dLbls>
          <c:cat>
            <c:strRef>
              <c:f>Sheet1!$A$2:$A$3</c:f>
              <c:strCache>
                <c:ptCount val="2"/>
                <c:pt idx="0">
                  <c:v>Yes </c:v>
                </c:pt>
                <c:pt idx="1">
                  <c:v>No</c:v>
                </c:pt>
              </c:strCache>
            </c:strRef>
          </c:cat>
          <c:val>
            <c:numRef>
              <c:f>Sheet1!$B$2:$B$3</c:f>
              <c:numCache>
                <c:formatCode>General</c:formatCode>
                <c:ptCount val="2"/>
                <c:pt idx="0">
                  <c:v>27</c:v>
                </c:pt>
                <c:pt idx="1">
                  <c:v>73</c:v>
                </c:pt>
              </c:numCache>
            </c:numRef>
          </c:val>
        </c:ser>
        <c:firstSliceAng val="0"/>
      </c:pieChart>
      <c:spPr>
        <a:noFill/>
        <a:ln w="25398">
          <a:noFill/>
        </a:ln>
      </c:spPr>
    </c:plotArea>
    <c:legend>
      <c:legendPos val="r"/>
      <c:layout>
        <c:manualLayout>
          <c:xMode val="edge"/>
          <c:yMode val="edge"/>
          <c:x val="0.80531967626609502"/>
          <c:y val="0.23406450970879822"/>
          <c:w val="0.10284356516716693"/>
          <c:h val="0.4998758567501338"/>
        </c:manualLayout>
      </c:layout>
      <c:spPr>
        <a:ln>
          <a:solidFill>
            <a:schemeClr val="accent2">
              <a:lumMod val="75000"/>
            </a:schemeClr>
          </a:solidFill>
        </a:ln>
      </c:spPr>
    </c:legend>
    <c:plotVisOnly val="1"/>
    <c:dispBlanksAs val="zero"/>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32633539382343763"/>
          <c:y val="4.1224755700325647E-2"/>
          <c:w val="0.64312335958005262"/>
          <c:h val="0.72422149837133565"/>
        </c:manualLayout>
      </c:layout>
      <c:barChart>
        <c:barDir val="bar"/>
        <c:grouping val="clustered"/>
        <c:ser>
          <c:idx val="0"/>
          <c:order val="0"/>
          <c:tx>
            <c:strRef>
              <c:f>Sheet1!$B$1</c:f>
              <c:strCache>
                <c:ptCount val="1"/>
                <c:pt idx="0">
                  <c:v>Personal </c:v>
                </c:pt>
              </c:strCache>
            </c:strRef>
          </c:tx>
          <c:dLbls>
            <c:numFmt formatCode="0%" sourceLinked="0"/>
            <c:txPr>
              <a:bodyPr/>
              <a:lstStyle/>
              <a:p>
                <a:pPr>
                  <a:defRPr sz="1000"/>
                </a:pPr>
                <a:endParaRPr lang="en-US"/>
              </a:p>
            </c:txPr>
            <c:showVal val="1"/>
          </c:dLbls>
          <c:cat>
            <c:strRef>
              <c:f>Sheet1!$A$2:$A$9</c:f>
              <c:strCache>
                <c:ptCount val="8"/>
                <c:pt idx="0">
                  <c:v>Jeddah</c:v>
                </c:pt>
                <c:pt idx="1">
                  <c:v>Mecca</c:v>
                </c:pt>
                <c:pt idx="2">
                  <c:v>Al Medina Al Manwara Al Hada</c:v>
                </c:pt>
                <c:pt idx="3">
                  <c:v>Al Taif</c:v>
                </c:pt>
                <c:pt idx="4">
                  <c:v>Abha</c:v>
                </c:pt>
                <c:pt idx="5">
                  <c:v>Eastern Province Asseer</c:v>
                </c:pt>
                <c:pt idx="6">
                  <c:v>Riyadh</c:v>
                </c:pt>
                <c:pt idx="7">
                  <c:v>Others</c:v>
                </c:pt>
              </c:strCache>
            </c:strRef>
          </c:cat>
          <c:val>
            <c:numRef>
              <c:f>Sheet1!$B$2:$B$9</c:f>
              <c:numCache>
                <c:formatCode>0%</c:formatCode>
                <c:ptCount val="8"/>
                <c:pt idx="0">
                  <c:v>0.37000000000000038</c:v>
                </c:pt>
                <c:pt idx="1">
                  <c:v>0.3300000000000009</c:v>
                </c:pt>
                <c:pt idx="2">
                  <c:v>0.24000000000000021</c:v>
                </c:pt>
                <c:pt idx="3">
                  <c:v>0.16</c:v>
                </c:pt>
                <c:pt idx="4">
                  <c:v>0.15000000000000024</c:v>
                </c:pt>
                <c:pt idx="5">
                  <c:v>0.14000000000000001</c:v>
                </c:pt>
                <c:pt idx="6">
                  <c:v>0.12000000000000002</c:v>
                </c:pt>
                <c:pt idx="7">
                  <c:v>4.8700000000000014E-2</c:v>
                </c:pt>
              </c:numCache>
            </c:numRef>
          </c:val>
        </c:ser>
        <c:gapWidth val="47"/>
        <c:axId val="86648320"/>
        <c:axId val="86649856"/>
      </c:barChart>
      <c:catAx>
        <c:axId val="86648320"/>
        <c:scaling>
          <c:orientation val="minMax"/>
        </c:scaling>
        <c:axPos val="l"/>
        <c:numFmt formatCode="General" sourceLinked="1"/>
        <c:tickLblPos val="nextTo"/>
        <c:txPr>
          <a:bodyPr/>
          <a:lstStyle/>
          <a:p>
            <a:pPr>
              <a:defRPr sz="1195"/>
            </a:pPr>
            <a:endParaRPr lang="en-US"/>
          </a:p>
        </c:txPr>
        <c:crossAx val="86649856"/>
        <c:crosses val="autoZero"/>
        <c:auto val="1"/>
        <c:lblAlgn val="ctr"/>
        <c:lblOffset val="100"/>
      </c:catAx>
      <c:valAx>
        <c:axId val="86649856"/>
        <c:scaling>
          <c:orientation val="minMax"/>
        </c:scaling>
        <c:axPos val="b"/>
        <c:numFmt formatCode="0%" sourceLinked="1"/>
        <c:tickLblPos val="nextTo"/>
        <c:crossAx val="86648320"/>
        <c:crosses val="autoZero"/>
        <c:crossBetween val="between"/>
      </c:valAx>
    </c:plotArea>
    <c:plotVisOnly val="1"/>
    <c:dispBlanksAs val="gap"/>
  </c:chart>
  <c:txPr>
    <a:bodyPr/>
    <a:lstStyle/>
    <a:p>
      <a:pPr>
        <a:defRPr sz="1394"/>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26091483307577351"/>
          <c:y val="3.3407166123778552E-2"/>
          <c:w val="0.70075575833394665"/>
          <c:h val="0.86996805823800671"/>
        </c:manualLayout>
      </c:layout>
      <c:barChart>
        <c:barDir val="bar"/>
        <c:grouping val="clustered"/>
        <c:ser>
          <c:idx val="0"/>
          <c:order val="0"/>
          <c:tx>
            <c:strRef>
              <c:f>Sheet1!$B$1</c:f>
              <c:strCache>
                <c:ptCount val="1"/>
                <c:pt idx="0">
                  <c:v>Personal </c:v>
                </c:pt>
              </c:strCache>
            </c:strRef>
          </c:tx>
          <c:dPt>
            <c:idx val="16"/>
            <c:spPr>
              <a:solidFill>
                <a:schemeClr val="accent2">
                  <a:lumMod val="75000"/>
                </a:schemeClr>
              </a:solidFill>
            </c:spPr>
          </c:dPt>
          <c:dLbls>
            <c:numFmt formatCode="0%" sourceLinked="0"/>
            <c:txPr>
              <a:bodyPr/>
              <a:lstStyle/>
              <a:p>
                <a:pPr>
                  <a:defRPr sz="829"/>
                </a:pPr>
                <a:endParaRPr lang="en-US"/>
              </a:p>
            </c:txPr>
            <c:showVal val="1"/>
          </c:dLbls>
          <c:cat>
            <c:strRef>
              <c:f>Sheet1!$A$2:$A$18</c:f>
              <c:strCache>
                <c:ptCount val="17"/>
                <c:pt idx="0">
                  <c:v>Egypt</c:v>
                </c:pt>
                <c:pt idx="1">
                  <c:v>Syria</c:v>
                </c:pt>
                <c:pt idx="2">
                  <c:v>Jordan</c:v>
                </c:pt>
                <c:pt idx="3">
                  <c:v>U.A.E.</c:v>
                </c:pt>
                <c:pt idx="4">
                  <c:v>Lebanon</c:v>
                </c:pt>
                <c:pt idx="5">
                  <c:v>Bahrain</c:v>
                </c:pt>
                <c:pt idx="6">
                  <c:v>Other Asia</c:v>
                </c:pt>
                <c:pt idx="7">
                  <c:v>Malaysia</c:v>
                </c:pt>
                <c:pt idx="8">
                  <c:v>Kuwait</c:v>
                </c:pt>
                <c:pt idx="9">
                  <c:v>Other Arabic Countries</c:v>
                </c:pt>
                <c:pt idx="10">
                  <c:v>Oman</c:v>
                </c:pt>
                <c:pt idx="11">
                  <c:v>Turkey</c:v>
                </c:pt>
                <c:pt idx="12">
                  <c:v>Africa</c:v>
                </c:pt>
                <c:pt idx="13">
                  <c:v>Western Europe</c:v>
                </c:pt>
                <c:pt idx="14">
                  <c:v>Australia</c:v>
                </c:pt>
                <c:pt idx="15">
                  <c:v>Singapore</c:v>
                </c:pt>
                <c:pt idx="16">
                  <c:v>Others</c:v>
                </c:pt>
              </c:strCache>
            </c:strRef>
          </c:cat>
          <c:val>
            <c:numRef>
              <c:f>Sheet1!$B$2:$B$18</c:f>
              <c:numCache>
                <c:formatCode>0%</c:formatCode>
                <c:ptCount val="17"/>
                <c:pt idx="0">
                  <c:v>0.4</c:v>
                </c:pt>
                <c:pt idx="1">
                  <c:v>0.15000000000000024</c:v>
                </c:pt>
                <c:pt idx="2">
                  <c:v>0.12000000000000002</c:v>
                </c:pt>
                <c:pt idx="3">
                  <c:v>8.7300000000000003E-2</c:v>
                </c:pt>
                <c:pt idx="4">
                  <c:v>8.1200000000000022E-2</c:v>
                </c:pt>
                <c:pt idx="5">
                  <c:v>5.1000000000000004E-2</c:v>
                </c:pt>
                <c:pt idx="6">
                  <c:v>4.6199999999999998E-2</c:v>
                </c:pt>
                <c:pt idx="7">
                  <c:v>2.87E-2</c:v>
                </c:pt>
                <c:pt idx="8">
                  <c:v>2.4400000000000002E-2</c:v>
                </c:pt>
                <c:pt idx="9">
                  <c:v>2.3699999999999999E-2</c:v>
                </c:pt>
                <c:pt idx="10">
                  <c:v>2.2900000000000011E-2</c:v>
                </c:pt>
                <c:pt idx="11">
                  <c:v>2.1500000000000002E-2</c:v>
                </c:pt>
                <c:pt idx="12">
                  <c:v>1.72E-2</c:v>
                </c:pt>
                <c:pt idx="13">
                  <c:v>1.0699999999999998E-2</c:v>
                </c:pt>
                <c:pt idx="14">
                  <c:v>6.5000000000000136E-3</c:v>
                </c:pt>
                <c:pt idx="15">
                  <c:v>5.1999999999999998E-3</c:v>
                </c:pt>
                <c:pt idx="16">
                  <c:v>8.0000000000000043E-2</c:v>
                </c:pt>
              </c:numCache>
            </c:numRef>
          </c:val>
        </c:ser>
        <c:gapWidth val="47"/>
        <c:axId val="129410560"/>
        <c:axId val="129412480"/>
      </c:barChart>
      <c:catAx>
        <c:axId val="129410560"/>
        <c:scaling>
          <c:orientation val="minMax"/>
        </c:scaling>
        <c:axPos val="l"/>
        <c:numFmt formatCode="General" sourceLinked="1"/>
        <c:tickLblPos val="nextTo"/>
        <c:txPr>
          <a:bodyPr/>
          <a:lstStyle/>
          <a:p>
            <a:pPr>
              <a:defRPr sz="995"/>
            </a:pPr>
            <a:endParaRPr lang="en-US"/>
          </a:p>
        </c:txPr>
        <c:crossAx val="129412480"/>
        <c:crosses val="autoZero"/>
        <c:auto val="1"/>
        <c:lblAlgn val="ctr"/>
        <c:lblOffset val="100"/>
      </c:catAx>
      <c:valAx>
        <c:axId val="129412480"/>
        <c:scaling>
          <c:orientation val="minMax"/>
        </c:scaling>
        <c:axPos val="b"/>
        <c:numFmt formatCode="0%" sourceLinked="1"/>
        <c:tickLblPos val="nextTo"/>
        <c:crossAx val="129410560"/>
        <c:crosses val="autoZero"/>
        <c:crossBetween val="between"/>
      </c:valAx>
    </c:plotArea>
    <c:plotVisOnly val="1"/>
    <c:dispBlanksAs val="gap"/>
  </c:chart>
  <c:txPr>
    <a:bodyPr/>
    <a:lstStyle/>
    <a:p>
      <a:pPr>
        <a:defRPr sz="1156"/>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5.0751503595683294E-4"/>
          <c:y val="5.0252109290936334E-2"/>
          <c:w val="0.99949248496404108"/>
          <c:h val="0.88717812572278831"/>
        </c:manualLayout>
      </c:layout>
      <c:pieChart>
        <c:varyColors val="1"/>
        <c:ser>
          <c:idx val="0"/>
          <c:order val="0"/>
          <c:tx>
            <c:strRef>
              <c:f>Sheet1!$B$1</c:f>
              <c:strCache>
                <c:ptCount val="1"/>
                <c:pt idx="0">
                  <c:v>%</c:v>
                </c:pt>
              </c:strCache>
            </c:strRef>
          </c:tx>
          <c:explosion val="21"/>
          <c:dLbls>
            <c:dLbl>
              <c:idx val="3"/>
              <c:numFmt formatCode="0%" sourceLinked="0"/>
              <c:spPr/>
              <c:txPr>
                <a:bodyPr/>
                <a:lstStyle/>
                <a:p>
                  <a:pPr>
                    <a:defRPr sz="1800" b="1">
                      <a:solidFill>
                        <a:schemeClr val="bg1"/>
                      </a:solidFill>
                    </a:defRPr>
                  </a:pPr>
                  <a:endParaRPr lang="en-US"/>
                </a:p>
              </c:txPr>
            </c:dLbl>
            <c:txPr>
              <a:bodyPr/>
              <a:lstStyle/>
              <a:p>
                <a:pPr>
                  <a:defRPr sz="1800" b="1">
                    <a:solidFill>
                      <a:schemeClr val="bg1"/>
                    </a:solidFill>
                  </a:defRPr>
                </a:pPr>
                <a:endParaRPr lang="en-US"/>
              </a:p>
            </c:txPr>
            <c:dLblPos val="ctr"/>
            <c:showVal val="1"/>
          </c:dLbls>
          <c:cat>
            <c:strRef>
              <c:f>Sheet1!$A$2:$A$4</c:f>
              <c:strCache>
                <c:ptCount val="3"/>
                <c:pt idx="0">
                  <c:v>Adventurous</c:v>
                </c:pt>
                <c:pt idx="1">
                  <c:v>Conservatives </c:v>
                </c:pt>
                <c:pt idx="2">
                  <c:v>Passive</c:v>
                </c:pt>
              </c:strCache>
            </c:strRef>
          </c:cat>
          <c:val>
            <c:numRef>
              <c:f>Sheet1!$B$2:$B$4</c:f>
              <c:numCache>
                <c:formatCode>0%</c:formatCode>
                <c:ptCount val="3"/>
                <c:pt idx="0">
                  <c:v>0.32000000000000073</c:v>
                </c:pt>
                <c:pt idx="1">
                  <c:v>0.35000000000000031</c:v>
                </c:pt>
                <c:pt idx="2">
                  <c:v>0.3300000000000009</c:v>
                </c:pt>
              </c:numCache>
            </c:numRef>
          </c:val>
        </c:ser>
        <c:firstSliceAng val="0"/>
      </c:pieChart>
      <c:spPr>
        <a:noFill/>
        <a:ln w="25385">
          <a:noFill/>
        </a:ln>
      </c:spPr>
    </c:plotArea>
    <c:plotVisOnly val="1"/>
    <c:dispBlanksAs val="zero"/>
  </c:chart>
  <c:txPr>
    <a:bodyPr/>
    <a:lstStyle/>
    <a:p>
      <a:pPr>
        <a:defRPr sz="1798"/>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7.8795379537953791E-2"/>
          <c:y val="4.9748439991194993E-2"/>
          <c:w val="0.903052805280528"/>
          <c:h val="0.66760180943936476"/>
        </c:manualLayout>
      </c:layout>
      <c:barChart>
        <c:barDir val="col"/>
        <c:grouping val="clustered"/>
        <c:ser>
          <c:idx val="0"/>
          <c:order val="0"/>
          <c:tx>
            <c:strRef>
              <c:f>Sheet1!$B$1</c:f>
              <c:strCache>
                <c:ptCount val="1"/>
                <c:pt idx="0">
                  <c:v>Passive </c:v>
                </c:pt>
              </c:strCache>
            </c:strRef>
          </c:tx>
          <c:dLbls>
            <c:showVal val="1"/>
          </c:dLbls>
          <c:cat>
            <c:strRef>
              <c:f>Sheet1!$A$2:$A$5</c:f>
              <c:strCache>
                <c:ptCount val="4"/>
                <c:pt idx="0">
                  <c:v>Pepsi</c:v>
                </c:pt>
                <c:pt idx="1">
                  <c:v>7-UP</c:v>
                </c:pt>
                <c:pt idx="2">
                  <c:v>Coca Cola</c:v>
                </c:pt>
                <c:pt idx="3">
                  <c:v>Mirinda</c:v>
                </c:pt>
              </c:strCache>
            </c:strRef>
          </c:cat>
          <c:val>
            <c:numRef>
              <c:f>Sheet1!$B$2:$B$5</c:f>
              <c:numCache>
                <c:formatCode>General</c:formatCode>
                <c:ptCount val="4"/>
                <c:pt idx="0">
                  <c:v>51</c:v>
                </c:pt>
                <c:pt idx="1">
                  <c:v>58</c:v>
                </c:pt>
                <c:pt idx="2">
                  <c:v>35</c:v>
                </c:pt>
                <c:pt idx="3">
                  <c:v>14</c:v>
                </c:pt>
              </c:numCache>
            </c:numRef>
          </c:val>
        </c:ser>
        <c:ser>
          <c:idx val="1"/>
          <c:order val="1"/>
          <c:tx>
            <c:strRef>
              <c:f>Sheet1!$C$1</c:f>
              <c:strCache>
                <c:ptCount val="1"/>
                <c:pt idx="0">
                  <c:v>Adventurous </c:v>
                </c:pt>
              </c:strCache>
            </c:strRef>
          </c:tx>
          <c:dLbls>
            <c:showVal val="1"/>
          </c:dLbls>
          <c:cat>
            <c:strRef>
              <c:f>Sheet1!$A$2:$A$5</c:f>
              <c:strCache>
                <c:ptCount val="4"/>
                <c:pt idx="0">
                  <c:v>Pepsi</c:v>
                </c:pt>
                <c:pt idx="1">
                  <c:v>7-UP</c:v>
                </c:pt>
                <c:pt idx="2">
                  <c:v>Coca Cola</c:v>
                </c:pt>
                <c:pt idx="3">
                  <c:v>Mirinda</c:v>
                </c:pt>
              </c:strCache>
            </c:strRef>
          </c:cat>
          <c:val>
            <c:numRef>
              <c:f>Sheet1!$C$2:$C$5</c:f>
              <c:numCache>
                <c:formatCode>General</c:formatCode>
                <c:ptCount val="4"/>
                <c:pt idx="0">
                  <c:v>43</c:v>
                </c:pt>
                <c:pt idx="1">
                  <c:v>47</c:v>
                </c:pt>
                <c:pt idx="2">
                  <c:v>24</c:v>
                </c:pt>
                <c:pt idx="3">
                  <c:v>10</c:v>
                </c:pt>
              </c:numCache>
            </c:numRef>
          </c:val>
        </c:ser>
        <c:ser>
          <c:idx val="2"/>
          <c:order val="2"/>
          <c:tx>
            <c:strRef>
              <c:f>Sheet1!$D$1</c:f>
              <c:strCache>
                <c:ptCount val="1"/>
                <c:pt idx="0">
                  <c:v>Conservatives</c:v>
                </c:pt>
              </c:strCache>
            </c:strRef>
          </c:tx>
          <c:dLbls>
            <c:showVal val="1"/>
          </c:dLbls>
          <c:cat>
            <c:strRef>
              <c:f>Sheet1!$A$2:$A$5</c:f>
              <c:strCache>
                <c:ptCount val="4"/>
                <c:pt idx="0">
                  <c:v>Pepsi</c:v>
                </c:pt>
                <c:pt idx="1">
                  <c:v>7-UP</c:v>
                </c:pt>
                <c:pt idx="2">
                  <c:v>Coca Cola</c:v>
                </c:pt>
                <c:pt idx="3">
                  <c:v>Mirinda</c:v>
                </c:pt>
              </c:strCache>
            </c:strRef>
          </c:cat>
          <c:val>
            <c:numRef>
              <c:f>Sheet1!$D$2:$D$5</c:f>
              <c:numCache>
                <c:formatCode>General</c:formatCode>
                <c:ptCount val="4"/>
                <c:pt idx="0">
                  <c:v>50</c:v>
                </c:pt>
                <c:pt idx="1">
                  <c:v>61</c:v>
                </c:pt>
                <c:pt idx="2">
                  <c:v>23</c:v>
                </c:pt>
                <c:pt idx="3">
                  <c:v>7</c:v>
                </c:pt>
              </c:numCache>
            </c:numRef>
          </c:val>
        </c:ser>
        <c:gapWidth val="75"/>
        <c:axId val="134147072"/>
        <c:axId val="135795456"/>
      </c:barChart>
      <c:catAx>
        <c:axId val="134147072"/>
        <c:scaling>
          <c:orientation val="minMax"/>
        </c:scaling>
        <c:axPos val="b"/>
        <c:majorTickMark val="none"/>
        <c:tickLblPos val="nextTo"/>
        <c:crossAx val="135795456"/>
        <c:crosses val="autoZero"/>
        <c:auto val="1"/>
        <c:lblAlgn val="ctr"/>
        <c:lblOffset val="100"/>
      </c:catAx>
      <c:valAx>
        <c:axId val="135795456"/>
        <c:scaling>
          <c:orientation val="minMax"/>
        </c:scaling>
        <c:axPos val="l"/>
        <c:numFmt formatCode="General" sourceLinked="1"/>
        <c:majorTickMark val="none"/>
        <c:tickLblPos val="nextTo"/>
        <c:crossAx val="134147072"/>
        <c:crosses val="autoZero"/>
        <c:crossBetween val="between"/>
      </c:valAx>
    </c:plotArea>
    <c:legend>
      <c:legendPos val="b"/>
      <c:layout>
        <c:manualLayout>
          <c:xMode val="edge"/>
          <c:yMode val="edge"/>
          <c:x val="3.8717029183233283E-2"/>
          <c:y val="0.86945720533283943"/>
          <c:w val="0.91926561160053122"/>
          <c:h val="8.6517626533359746E-2"/>
        </c:manualLayout>
      </c:layout>
      <c:txPr>
        <a:bodyPr/>
        <a:lstStyle/>
        <a:p>
          <a:pPr>
            <a:defRPr>
              <a:solidFill>
                <a:srgbClr val="C00000"/>
              </a:solidFill>
              <a:latin typeface="Tahoma" pitchFamily="34" charset="0"/>
              <a:cs typeface="Tahoma" pitchFamily="34" charset="0"/>
            </a:defRPr>
          </a:pPr>
          <a:endParaRPr lang="en-US"/>
        </a:p>
      </c:txPr>
    </c:legend>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7.8795379537953791E-2"/>
          <c:y val="4.9748439991194993E-2"/>
          <c:w val="0.903052805280528"/>
          <c:h val="0.66760180943936498"/>
        </c:manualLayout>
      </c:layout>
      <c:barChart>
        <c:barDir val="col"/>
        <c:grouping val="clustered"/>
        <c:ser>
          <c:idx val="0"/>
          <c:order val="0"/>
          <c:tx>
            <c:strRef>
              <c:f>Sheet1!$B$1</c:f>
              <c:strCache>
                <c:ptCount val="1"/>
                <c:pt idx="0">
                  <c:v>Passive </c:v>
                </c:pt>
              </c:strCache>
            </c:strRef>
          </c:tx>
          <c:dLbls>
            <c:showVal val="1"/>
          </c:dLbls>
          <c:cat>
            <c:strRef>
              <c:f>Sheet1!$A$2:$A$5</c:f>
              <c:strCache>
                <c:ptCount val="4"/>
                <c:pt idx="0">
                  <c:v>Al Marai</c:v>
                </c:pt>
                <c:pt idx="1">
                  <c:v>Al Rabie</c:v>
                </c:pt>
                <c:pt idx="2">
                  <c:v>Al Safi-Danon</c:v>
                </c:pt>
                <c:pt idx="3">
                  <c:v>Nada</c:v>
                </c:pt>
              </c:strCache>
            </c:strRef>
          </c:cat>
          <c:val>
            <c:numRef>
              <c:f>Sheet1!$B$2:$B$5</c:f>
              <c:numCache>
                <c:formatCode>General</c:formatCode>
                <c:ptCount val="4"/>
                <c:pt idx="0">
                  <c:v>61</c:v>
                </c:pt>
                <c:pt idx="1">
                  <c:v>66</c:v>
                </c:pt>
                <c:pt idx="2">
                  <c:v>33</c:v>
                </c:pt>
                <c:pt idx="3">
                  <c:v>26</c:v>
                </c:pt>
              </c:numCache>
            </c:numRef>
          </c:val>
        </c:ser>
        <c:ser>
          <c:idx val="1"/>
          <c:order val="1"/>
          <c:tx>
            <c:strRef>
              <c:f>Sheet1!$C$1</c:f>
              <c:strCache>
                <c:ptCount val="1"/>
                <c:pt idx="0">
                  <c:v>Adventurous </c:v>
                </c:pt>
              </c:strCache>
            </c:strRef>
          </c:tx>
          <c:dLbls>
            <c:showVal val="1"/>
          </c:dLbls>
          <c:cat>
            <c:strRef>
              <c:f>Sheet1!$A$2:$A$5</c:f>
              <c:strCache>
                <c:ptCount val="4"/>
                <c:pt idx="0">
                  <c:v>Al Marai</c:v>
                </c:pt>
                <c:pt idx="1">
                  <c:v>Al Rabie</c:v>
                </c:pt>
                <c:pt idx="2">
                  <c:v>Al Safi-Danon</c:v>
                </c:pt>
                <c:pt idx="3">
                  <c:v>Nada</c:v>
                </c:pt>
              </c:strCache>
            </c:strRef>
          </c:cat>
          <c:val>
            <c:numRef>
              <c:f>Sheet1!$C$2:$C$5</c:f>
              <c:numCache>
                <c:formatCode>General</c:formatCode>
                <c:ptCount val="4"/>
                <c:pt idx="0">
                  <c:v>60</c:v>
                </c:pt>
                <c:pt idx="1">
                  <c:v>60</c:v>
                </c:pt>
                <c:pt idx="2">
                  <c:v>57</c:v>
                </c:pt>
                <c:pt idx="3">
                  <c:v>16</c:v>
                </c:pt>
              </c:numCache>
            </c:numRef>
          </c:val>
        </c:ser>
        <c:ser>
          <c:idx val="2"/>
          <c:order val="2"/>
          <c:tx>
            <c:strRef>
              <c:f>Sheet1!$D$1</c:f>
              <c:strCache>
                <c:ptCount val="1"/>
                <c:pt idx="0">
                  <c:v>Conservatives</c:v>
                </c:pt>
              </c:strCache>
            </c:strRef>
          </c:tx>
          <c:dLbls>
            <c:showVal val="1"/>
          </c:dLbls>
          <c:cat>
            <c:strRef>
              <c:f>Sheet1!$A$2:$A$5</c:f>
              <c:strCache>
                <c:ptCount val="4"/>
                <c:pt idx="0">
                  <c:v>Al Marai</c:v>
                </c:pt>
                <c:pt idx="1">
                  <c:v>Al Rabie</c:v>
                </c:pt>
                <c:pt idx="2">
                  <c:v>Al Safi-Danon</c:v>
                </c:pt>
                <c:pt idx="3">
                  <c:v>Nada</c:v>
                </c:pt>
              </c:strCache>
            </c:strRef>
          </c:cat>
          <c:val>
            <c:numRef>
              <c:f>Sheet1!$D$2:$D$5</c:f>
              <c:numCache>
                <c:formatCode>General</c:formatCode>
                <c:ptCount val="4"/>
                <c:pt idx="0">
                  <c:v>67</c:v>
                </c:pt>
                <c:pt idx="1">
                  <c:v>47</c:v>
                </c:pt>
                <c:pt idx="2">
                  <c:v>25</c:v>
                </c:pt>
                <c:pt idx="3">
                  <c:v>32</c:v>
                </c:pt>
              </c:numCache>
            </c:numRef>
          </c:val>
        </c:ser>
        <c:gapWidth val="75"/>
        <c:axId val="135921664"/>
        <c:axId val="135923200"/>
      </c:barChart>
      <c:catAx>
        <c:axId val="135921664"/>
        <c:scaling>
          <c:orientation val="minMax"/>
        </c:scaling>
        <c:axPos val="b"/>
        <c:majorTickMark val="none"/>
        <c:tickLblPos val="nextTo"/>
        <c:crossAx val="135923200"/>
        <c:crosses val="autoZero"/>
        <c:auto val="1"/>
        <c:lblAlgn val="ctr"/>
        <c:lblOffset val="100"/>
      </c:catAx>
      <c:valAx>
        <c:axId val="135923200"/>
        <c:scaling>
          <c:orientation val="minMax"/>
        </c:scaling>
        <c:axPos val="l"/>
        <c:numFmt formatCode="General" sourceLinked="1"/>
        <c:majorTickMark val="none"/>
        <c:tickLblPos val="nextTo"/>
        <c:crossAx val="135921664"/>
        <c:crosses val="autoZero"/>
        <c:crossBetween val="between"/>
      </c:valAx>
    </c:plotArea>
    <c:legend>
      <c:legendPos val="b"/>
      <c:layout>
        <c:manualLayout>
          <c:xMode val="edge"/>
          <c:yMode val="edge"/>
          <c:x val="3.8717029183233283E-2"/>
          <c:y val="0.86945720533283943"/>
          <c:w val="0.91926561160053133"/>
          <c:h val="8.6517626533359746E-2"/>
        </c:manualLayout>
      </c:layout>
      <c:txPr>
        <a:bodyPr/>
        <a:lstStyle/>
        <a:p>
          <a:pPr>
            <a:defRPr>
              <a:solidFill>
                <a:srgbClr val="C00000"/>
              </a:solidFill>
              <a:latin typeface="Tahoma" pitchFamily="34" charset="0"/>
              <a:cs typeface="Tahoma" pitchFamily="34" charset="0"/>
            </a:defRPr>
          </a:pPr>
          <a:endParaRPr lang="en-US"/>
        </a:p>
      </c:txPr>
    </c:legend>
    <c:plotVisOnly val="1"/>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lineChart>
        <c:grouping val="stacked"/>
        <c:ser>
          <c:idx val="0"/>
          <c:order val="0"/>
          <c:tx>
            <c:strRef>
              <c:f>'Base 2'!$A$7</c:f>
              <c:strCache>
                <c:ptCount val="1"/>
                <c:pt idx="0">
                  <c:v>Newspaper </c:v>
                </c:pt>
              </c:strCache>
            </c:strRef>
          </c:tx>
          <c:dLbls>
            <c:dLblPos val="b"/>
            <c:showVal val="1"/>
          </c:dLbls>
          <c:cat>
            <c:strRef>
              <c:f>'Base 2'!$C$6:$E$6</c:f>
              <c:strCache>
                <c:ptCount val="3"/>
                <c:pt idx="0">
                  <c:v>Passive</c:v>
                </c:pt>
                <c:pt idx="1">
                  <c:v>Adventurous</c:v>
                </c:pt>
                <c:pt idx="2">
                  <c:v>Conservative</c:v>
                </c:pt>
              </c:strCache>
            </c:strRef>
          </c:cat>
          <c:val>
            <c:numRef>
              <c:f>'Base 2'!$C$7:$E$7</c:f>
              <c:numCache>
                <c:formatCode>0%</c:formatCode>
                <c:ptCount val="3"/>
                <c:pt idx="0">
                  <c:v>0.73000000000000065</c:v>
                </c:pt>
                <c:pt idx="1">
                  <c:v>0.91</c:v>
                </c:pt>
                <c:pt idx="2">
                  <c:v>0.79</c:v>
                </c:pt>
              </c:numCache>
            </c:numRef>
          </c:val>
        </c:ser>
        <c:ser>
          <c:idx val="1"/>
          <c:order val="1"/>
          <c:tx>
            <c:strRef>
              <c:f>'Base 2'!$A$8</c:f>
              <c:strCache>
                <c:ptCount val="1"/>
                <c:pt idx="0">
                  <c:v>Weekly Magazines</c:v>
                </c:pt>
              </c:strCache>
            </c:strRef>
          </c:tx>
          <c:dLbls>
            <c:showVal val="1"/>
          </c:dLbls>
          <c:cat>
            <c:strRef>
              <c:f>'Base 2'!$C$6:$E$6</c:f>
              <c:strCache>
                <c:ptCount val="3"/>
                <c:pt idx="0">
                  <c:v>Passive</c:v>
                </c:pt>
                <c:pt idx="1">
                  <c:v>Adventurous</c:v>
                </c:pt>
                <c:pt idx="2">
                  <c:v>Conservative</c:v>
                </c:pt>
              </c:strCache>
            </c:strRef>
          </c:cat>
          <c:val>
            <c:numRef>
              <c:f>'Base 2'!$C$8:$E$8</c:f>
              <c:numCache>
                <c:formatCode>0%</c:formatCode>
                <c:ptCount val="3"/>
                <c:pt idx="0">
                  <c:v>0.54</c:v>
                </c:pt>
                <c:pt idx="1">
                  <c:v>0.81</c:v>
                </c:pt>
                <c:pt idx="2">
                  <c:v>0.60000000000000064</c:v>
                </c:pt>
              </c:numCache>
            </c:numRef>
          </c:val>
        </c:ser>
        <c:ser>
          <c:idx val="2"/>
          <c:order val="2"/>
          <c:tx>
            <c:strRef>
              <c:f>'Base 2'!$A$9</c:f>
              <c:strCache>
                <c:ptCount val="1"/>
                <c:pt idx="0">
                  <c:v>Monthly Magazines </c:v>
                </c:pt>
              </c:strCache>
            </c:strRef>
          </c:tx>
          <c:dLbls>
            <c:dLblPos val="t"/>
            <c:showVal val="1"/>
          </c:dLbls>
          <c:cat>
            <c:strRef>
              <c:f>'Base 2'!$C$6:$E$6</c:f>
              <c:strCache>
                <c:ptCount val="3"/>
                <c:pt idx="0">
                  <c:v>Passive</c:v>
                </c:pt>
                <c:pt idx="1">
                  <c:v>Adventurous</c:v>
                </c:pt>
                <c:pt idx="2">
                  <c:v>Conservative</c:v>
                </c:pt>
              </c:strCache>
            </c:strRef>
          </c:cat>
          <c:val>
            <c:numRef>
              <c:f>'Base 2'!$C$9:$E$9</c:f>
              <c:numCache>
                <c:formatCode>0%</c:formatCode>
                <c:ptCount val="3"/>
                <c:pt idx="0">
                  <c:v>0.47000000000000008</c:v>
                </c:pt>
                <c:pt idx="1">
                  <c:v>0.60000000000000064</c:v>
                </c:pt>
                <c:pt idx="2">
                  <c:v>0.5</c:v>
                </c:pt>
              </c:numCache>
            </c:numRef>
          </c:val>
        </c:ser>
        <c:marker val="1"/>
        <c:axId val="49010944"/>
        <c:axId val="49016832"/>
      </c:lineChart>
      <c:catAx>
        <c:axId val="49010944"/>
        <c:scaling>
          <c:orientation val="minMax"/>
        </c:scaling>
        <c:axPos val="b"/>
        <c:numFmt formatCode="0%" sourceLinked="1"/>
        <c:majorTickMark val="none"/>
        <c:tickLblPos val="nextTo"/>
        <c:crossAx val="49016832"/>
        <c:crosses val="autoZero"/>
        <c:auto val="1"/>
        <c:lblAlgn val="ctr"/>
        <c:lblOffset val="100"/>
      </c:catAx>
      <c:valAx>
        <c:axId val="49016832"/>
        <c:scaling>
          <c:orientation val="minMax"/>
        </c:scaling>
        <c:delete val="1"/>
        <c:axPos val="l"/>
        <c:numFmt formatCode="0%" sourceLinked="1"/>
        <c:majorTickMark val="none"/>
        <c:tickLblPos val="none"/>
        <c:crossAx val="49010944"/>
        <c:crosses val="autoZero"/>
        <c:crossBetween val="between"/>
      </c:valAx>
      <c:spPr>
        <a:noFill/>
        <a:ln w="25400">
          <a:noFill/>
        </a:ln>
      </c:spPr>
    </c:plotArea>
    <c:legend>
      <c:legendPos val="b"/>
      <c:layout/>
    </c:legend>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manualLayout>
          <c:layoutTarget val="inner"/>
          <c:xMode val="edge"/>
          <c:yMode val="edge"/>
          <c:x val="6.4314909665418113E-2"/>
          <c:y val="3.1108812669602821E-2"/>
          <c:w val="0.91788573758377612"/>
          <c:h val="0.74760309622314491"/>
        </c:manualLayout>
      </c:layout>
      <c:barChart>
        <c:barDir val="col"/>
        <c:grouping val="clustered"/>
        <c:ser>
          <c:idx val="0"/>
          <c:order val="0"/>
          <c:cat>
            <c:strRef>
              <c:f>'Base 2'!$A$11:$A$19</c:f>
              <c:strCache>
                <c:ptCount val="9"/>
                <c:pt idx="0">
                  <c:v>OKAZ</c:v>
                </c:pt>
                <c:pt idx="1">
                  <c:v>Al Shareq Al Awsat</c:v>
                </c:pt>
                <c:pt idx="2">
                  <c:v>Al Riyad</c:v>
                </c:pt>
                <c:pt idx="3">
                  <c:v>Al Watan</c:v>
                </c:pt>
                <c:pt idx="4">
                  <c:v>Al Hayat</c:v>
                </c:pt>
                <c:pt idx="5">
                  <c:v>Al Jazeera</c:v>
                </c:pt>
                <c:pt idx="6">
                  <c:v>Al Madina</c:v>
                </c:pt>
                <c:pt idx="7">
                  <c:v>Al Riyadiya</c:v>
                </c:pt>
                <c:pt idx="8">
                  <c:v>Al Yawm</c:v>
                </c:pt>
              </c:strCache>
            </c:strRef>
          </c:cat>
          <c:val>
            <c:numRef>
              <c:f>'Base 2'!$B$11:$B$19</c:f>
            </c:numRef>
          </c:val>
        </c:ser>
        <c:ser>
          <c:idx val="1"/>
          <c:order val="1"/>
          <c:tx>
            <c:strRef>
              <c:f>'Base 2'!$C$10</c:f>
              <c:strCache>
                <c:ptCount val="1"/>
                <c:pt idx="0">
                  <c:v>Passive</c:v>
                </c:pt>
              </c:strCache>
            </c:strRef>
          </c:tx>
          <c:dLbls>
            <c:delete val="1"/>
          </c:dLbls>
          <c:cat>
            <c:strRef>
              <c:f>'Base 2'!$A$11:$A$19</c:f>
              <c:strCache>
                <c:ptCount val="9"/>
                <c:pt idx="0">
                  <c:v>OKAZ</c:v>
                </c:pt>
                <c:pt idx="1">
                  <c:v>Al Shareq Al Awsat</c:v>
                </c:pt>
                <c:pt idx="2">
                  <c:v>Al Riyad</c:v>
                </c:pt>
                <c:pt idx="3">
                  <c:v>Al Watan</c:v>
                </c:pt>
                <c:pt idx="4">
                  <c:v>Al Hayat</c:v>
                </c:pt>
                <c:pt idx="5">
                  <c:v>Al Jazeera</c:v>
                </c:pt>
                <c:pt idx="6">
                  <c:v>Al Madina</c:v>
                </c:pt>
                <c:pt idx="7">
                  <c:v>Al Riyadiya</c:v>
                </c:pt>
                <c:pt idx="8">
                  <c:v>Al Yawm</c:v>
                </c:pt>
              </c:strCache>
            </c:strRef>
          </c:cat>
          <c:val>
            <c:numRef>
              <c:f>'Base 2'!$C$11:$C$19</c:f>
              <c:numCache>
                <c:formatCode>0%</c:formatCode>
                <c:ptCount val="9"/>
                <c:pt idx="0">
                  <c:v>0.13</c:v>
                </c:pt>
                <c:pt idx="1">
                  <c:v>0.17</c:v>
                </c:pt>
                <c:pt idx="2">
                  <c:v>0.2</c:v>
                </c:pt>
                <c:pt idx="3">
                  <c:v>8.7500000000000008E-2</c:v>
                </c:pt>
                <c:pt idx="4">
                  <c:v>0.13</c:v>
                </c:pt>
                <c:pt idx="5">
                  <c:v>0.12000000000000002</c:v>
                </c:pt>
                <c:pt idx="6">
                  <c:v>3.8600000000000002E-2</c:v>
                </c:pt>
                <c:pt idx="7">
                  <c:v>8.8600000000000248E-2</c:v>
                </c:pt>
                <c:pt idx="8">
                  <c:v>2.7000000000000062E-2</c:v>
                </c:pt>
              </c:numCache>
            </c:numRef>
          </c:val>
        </c:ser>
        <c:ser>
          <c:idx val="2"/>
          <c:order val="2"/>
          <c:tx>
            <c:strRef>
              <c:f>'Base 2'!$D$10</c:f>
              <c:strCache>
                <c:ptCount val="1"/>
                <c:pt idx="0">
                  <c:v>Adventurous</c:v>
                </c:pt>
              </c:strCache>
            </c:strRef>
          </c:tx>
          <c:dLbls>
            <c:delete val="1"/>
          </c:dLbls>
          <c:cat>
            <c:strRef>
              <c:f>'Base 2'!$A$11:$A$19</c:f>
              <c:strCache>
                <c:ptCount val="9"/>
                <c:pt idx="0">
                  <c:v>OKAZ</c:v>
                </c:pt>
                <c:pt idx="1">
                  <c:v>Al Shareq Al Awsat</c:v>
                </c:pt>
                <c:pt idx="2">
                  <c:v>Al Riyad</c:v>
                </c:pt>
                <c:pt idx="3">
                  <c:v>Al Watan</c:v>
                </c:pt>
                <c:pt idx="4">
                  <c:v>Al Hayat</c:v>
                </c:pt>
                <c:pt idx="5">
                  <c:v>Al Jazeera</c:v>
                </c:pt>
                <c:pt idx="6">
                  <c:v>Al Madina</c:v>
                </c:pt>
                <c:pt idx="7">
                  <c:v>Al Riyadiya</c:v>
                </c:pt>
                <c:pt idx="8">
                  <c:v>Al Yawm</c:v>
                </c:pt>
              </c:strCache>
            </c:strRef>
          </c:cat>
          <c:val>
            <c:numRef>
              <c:f>'Base 2'!$D$11:$D$19</c:f>
              <c:numCache>
                <c:formatCode>0%</c:formatCode>
                <c:ptCount val="9"/>
                <c:pt idx="0">
                  <c:v>0.28000000000000008</c:v>
                </c:pt>
                <c:pt idx="1">
                  <c:v>0.25</c:v>
                </c:pt>
                <c:pt idx="2">
                  <c:v>0.32000000000000084</c:v>
                </c:pt>
                <c:pt idx="3">
                  <c:v>0.12000000000000002</c:v>
                </c:pt>
                <c:pt idx="4">
                  <c:v>0.23</c:v>
                </c:pt>
                <c:pt idx="5">
                  <c:v>0.21000000000000021</c:v>
                </c:pt>
                <c:pt idx="6">
                  <c:v>7.5200000000000003E-2</c:v>
                </c:pt>
                <c:pt idx="7">
                  <c:v>8.1200000000000022E-2</c:v>
                </c:pt>
                <c:pt idx="8">
                  <c:v>5.3699999999999998E-2</c:v>
                </c:pt>
              </c:numCache>
            </c:numRef>
          </c:val>
        </c:ser>
        <c:ser>
          <c:idx val="3"/>
          <c:order val="3"/>
          <c:tx>
            <c:strRef>
              <c:f>'Base 2'!$E$10</c:f>
              <c:strCache>
                <c:ptCount val="1"/>
                <c:pt idx="0">
                  <c:v>Conservative</c:v>
                </c:pt>
              </c:strCache>
            </c:strRef>
          </c:tx>
          <c:dLbls>
            <c:delete val="1"/>
          </c:dLbls>
          <c:cat>
            <c:strRef>
              <c:f>'Base 2'!$A$11:$A$19</c:f>
              <c:strCache>
                <c:ptCount val="9"/>
                <c:pt idx="0">
                  <c:v>OKAZ</c:v>
                </c:pt>
                <c:pt idx="1">
                  <c:v>Al Shareq Al Awsat</c:v>
                </c:pt>
                <c:pt idx="2">
                  <c:v>Al Riyad</c:v>
                </c:pt>
                <c:pt idx="3">
                  <c:v>Al Watan</c:v>
                </c:pt>
                <c:pt idx="4">
                  <c:v>Al Hayat</c:v>
                </c:pt>
                <c:pt idx="5">
                  <c:v>Al Jazeera</c:v>
                </c:pt>
                <c:pt idx="6">
                  <c:v>Al Madina</c:v>
                </c:pt>
                <c:pt idx="7">
                  <c:v>Al Riyadiya</c:v>
                </c:pt>
                <c:pt idx="8">
                  <c:v>Al Yawm</c:v>
                </c:pt>
              </c:strCache>
            </c:strRef>
          </c:cat>
          <c:val>
            <c:numRef>
              <c:f>'Base 2'!$E$11:$E$19</c:f>
              <c:numCache>
                <c:formatCode>0%</c:formatCode>
                <c:ptCount val="9"/>
                <c:pt idx="0">
                  <c:v>0.27</c:v>
                </c:pt>
                <c:pt idx="1">
                  <c:v>0.25</c:v>
                </c:pt>
                <c:pt idx="2">
                  <c:v>0.23</c:v>
                </c:pt>
                <c:pt idx="3">
                  <c:v>0.12000000000000002</c:v>
                </c:pt>
                <c:pt idx="4">
                  <c:v>0.15000000000000024</c:v>
                </c:pt>
                <c:pt idx="5">
                  <c:v>0.17</c:v>
                </c:pt>
                <c:pt idx="6">
                  <c:v>0.11</c:v>
                </c:pt>
                <c:pt idx="7">
                  <c:v>9.5500000000000265E-2</c:v>
                </c:pt>
                <c:pt idx="8">
                  <c:v>6.5000000000000002E-2</c:v>
                </c:pt>
              </c:numCache>
            </c:numRef>
          </c:val>
        </c:ser>
        <c:dLbls>
          <c:showVal val="1"/>
        </c:dLbls>
        <c:gapWidth val="75"/>
        <c:axId val="48917504"/>
        <c:axId val="48927488"/>
      </c:barChart>
      <c:catAx>
        <c:axId val="48917504"/>
        <c:scaling>
          <c:orientation val="minMax"/>
        </c:scaling>
        <c:axPos val="b"/>
        <c:majorTickMark val="none"/>
        <c:tickLblPos val="nextTo"/>
        <c:txPr>
          <a:bodyPr/>
          <a:lstStyle/>
          <a:p>
            <a:pPr>
              <a:defRPr sz="1200">
                <a:latin typeface="Tahoma" pitchFamily="34" charset="0"/>
                <a:cs typeface="Tahoma" pitchFamily="34" charset="0"/>
              </a:defRPr>
            </a:pPr>
            <a:endParaRPr lang="en-US"/>
          </a:p>
        </c:txPr>
        <c:crossAx val="48927488"/>
        <c:crosses val="autoZero"/>
        <c:auto val="1"/>
        <c:lblAlgn val="ctr"/>
        <c:lblOffset val="100"/>
      </c:catAx>
      <c:valAx>
        <c:axId val="48927488"/>
        <c:scaling>
          <c:orientation val="minMax"/>
        </c:scaling>
        <c:axPos val="l"/>
        <c:numFmt formatCode="0%" sourceLinked="1"/>
        <c:majorTickMark val="none"/>
        <c:tickLblPos val="nextTo"/>
        <c:crossAx val="48917504"/>
        <c:crosses val="autoZero"/>
        <c:crossBetween val="between"/>
      </c:valAx>
      <c:spPr>
        <a:noFill/>
        <a:ln w="25400">
          <a:noFill/>
        </a:ln>
      </c:spPr>
    </c:plotArea>
    <c:legend>
      <c:legendPos val="b"/>
      <c:layout>
        <c:manualLayout>
          <c:xMode val="edge"/>
          <c:yMode val="edge"/>
          <c:x val="8.5780903600642267E-3"/>
          <c:y val="0.90900055256251022"/>
          <c:w val="0.97926075988074257"/>
          <c:h val="7.3455587788368554E-2"/>
        </c:manualLayout>
      </c:layout>
      <c:txPr>
        <a:bodyPr/>
        <a:lstStyle/>
        <a:p>
          <a:pPr>
            <a:defRPr sz="1600">
              <a:latin typeface="Tahoma" pitchFamily="34" charset="0"/>
              <a:cs typeface="Tahoma" pitchFamily="34" charset="0"/>
            </a:defRPr>
          </a:pPr>
          <a:endParaRPr lang="en-US"/>
        </a:p>
      </c:txPr>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6.0693120596767507E-2"/>
          <c:y val="2.9810592705762542E-2"/>
          <c:w val="0.92322500805820362"/>
          <c:h val="0.67080214288282469"/>
        </c:manualLayout>
      </c:layout>
      <c:lineChart>
        <c:grouping val="standard"/>
        <c:ser>
          <c:idx val="0"/>
          <c:order val="0"/>
          <c:tx>
            <c:strRef>
              <c:f>Sheet1!$B$1</c:f>
              <c:strCache>
                <c:ptCount val="1"/>
                <c:pt idx="0">
                  <c:v>Passive</c:v>
                </c:pt>
              </c:strCache>
            </c:strRef>
          </c:tx>
          <c:spPr>
            <a:ln w="31738">
              <a:solidFill>
                <a:srgbClr val="008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Sheet1!$B$2:$B$35</c:f>
              <c:numCache>
                <c:formatCode>0.00%</c:formatCode>
                <c:ptCount val="34"/>
                <c:pt idx="0">
                  <c:v>3.210000000000001E-2</c:v>
                </c:pt>
                <c:pt idx="1">
                  <c:v>4.5999999999999999E-2</c:v>
                </c:pt>
                <c:pt idx="2">
                  <c:v>4.8899999999999999E-2</c:v>
                </c:pt>
                <c:pt idx="3">
                  <c:v>2.1000000000000012E-2</c:v>
                </c:pt>
                <c:pt idx="4">
                  <c:v>7.1599999999999997E-2</c:v>
                </c:pt>
                <c:pt idx="5">
                  <c:v>6.6400000000000001E-2</c:v>
                </c:pt>
                <c:pt idx="6">
                  <c:v>8.3400000000000002E-2</c:v>
                </c:pt>
                <c:pt idx="7">
                  <c:v>8.8400000000000006E-2</c:v>
                </c:pt>
                <c:pt idx="8" formatCode="0%">
                  <c:v>0.11</c:v>
                </c:pt>
                <c:pt idx="9" formatCode="0%">
                  <c:v>0.11</c:v>
                </c:pt>
                <c:pt idx="10" formatCode="0%">
                  <c:v>0.11</c:v>
                </c:pt>
                <c:pt idx="11">
                  <c:v>8.280000000000004E-2</c:v>
                </c:pt>
                <c:pt idx="12" formatCode="0%">
                  <c:v>0.2</c:v>
                </c:pt>
                <c:pt idx="13" formatCode="0%">
                  <c:v>0.19</c:v>
                </c:pt>
                <c:pt idx="14" formatCode="0%">
                  <c:v>0.25</c:v>
                </c:pt>
                <c:pt idx="15" formatCode="0%">
                  <c:v>0.21000000000000021</c:v>
                </c:pt>
                <c:pt idx="16" formatCode="0%">
                  <c:v>0.23</c:v>
                </c:pt>
                <c:pt idx="17" formatCode="0%">
                  <c:v>0.22</c:v>
                </c:pt>
                <c:pt idx="18" formatCode="0%">
                  <c:v>0.27</c:v>
                </c:pt>
                <c:pt idx="19" formatCode="0%">
                  <c:v>0.30000000000000032</c:v>
                </c:pt>
                <c:pt idx="20" formatCode="0%">
                  <c:v>0.29000000000000031</c:v>
                </c:pt>
                <c:pt idx="21" formatCode="0%">
                  <c:v>0.27</c:v>
                </c:pt>
                <c:pt idx="22" formatCode="0%">
                  <c:v>0.26</c:v>
                </c:pt>
                <c:pt idx="23" formatCode="0%">
                  <c:v>0.28000000000000008</c:v>
                </c:pt>
                <c:pt idx="24" formatCode="0%">
                  <c:v>0.29000000000000031</c:v>
                </c:pt>
                <c:pt idx="25" formatCode="0%">
                  <c:v>0.37000000000000038</c:v>
                </c:pt>
                <c:pt idx="26" formatCode="0%">
                  <c:v>0.36000000000000032</c:v>
                </c:pt>
                <c:pt idx="27" formatCode="0%">
                  <c:v>0.56999999999999995</c:v>
                </c:pt>
                <c:pt idx="28" formatCode="0%">
                  <c:v>0.58000000000000007</c:v>
                </c:pt>
                <c:pt idx="29" formatCode="0%">
                  <c:v>0.54</c:v>
                </c:pt>
                <c:pt idx="30" formatCode="0%">
                  <c:v>0.5</c:v>
                </c:pt>
                <c:pt idx="31" formatCode="0%">
                  <c:v>0.49000000000000032</c:v>
                </c:pt>
                <c:pt idx="32" formatCode="0%">
                  <c:v>0.46</c:v>
                </c:pt>
                <c:pt idx="33" formatCode="0%">
                  <c:v>0.51</c:v>
                </c:pt>
              </c:numCache>
            </c:numRef>
          </c:val>
        </c:ser>
        <c:ser>
          <c:idx val="1"/>
          <c:order val="1"/>
          <c:tx>
            <c:strRef>
              <c:f>Sheet1!$C$1</c:f>
              <c:strCache>
                <c:ptCount val="1"/>
                <c:pt idx="0">
                  <c:v>Adventurous</c:v>
                </c:pt>
              </c:strCache>
            </c:strRef>
          </c:tx>
          <c:spPr>
            <a:ln w="31738">
              <a:solidFill>
                <a:srgbClr val="FF99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Sheet1!$C$2:$C$35</c:f>
              <c:numCache>
                <c:formatCode>0.00%</c:formatCode>
                <c:ptCount val="34"/>
                <c:pt idx="0">
                  <c:v>4.3999999999999997E-2</c:v>
                </c:pt>
                <c:pt idx="1">
                  <c:v>4.2600000000000013E-2</c:v>
                </c:pt>
                <c:pt idx="2">
                  <c:v>1.9500000000000049E-2</c:v>
                </c:pt>
                <c:pt idx="3">
                  <c:v>2.2200000000000053E-2</c:v>
                </c:pt>
                <c:pt idx="4">
                  <c:v>8.0700000000000063E-2</c:v>
                </c:pt>
                <c:pt idx="5">
                  <c:v>7.690000000000001E-2</c:v>
                </c:pt>
                <c:pt idx="6">
                  <c:v>7.1599999999999997E-2</c:v>
                </c:pt>
                <c:pt idx="7">
                  <c:v>6.1199999999999997E-2</c:v>
                </c:pt>
                <c:pt idx="8" formatCode="0%">
                  <c:v>0.11</c:v>
                </c:pt>
                <c:pt idx="9" formatCode="0%">
                  <c:v>0.11</c:v>
                </c:pt>
                <c:pt idx="10" formatCode="0%">
                  <c:v>0.13</c:v>
                </c:pt>
                <c:pt idx="11" formatCode="0%">
                  <c:v>0.14000000000000001</c:v>
                </c:pt>
                <c:pt idx="12" formatCode="0%">
                  <c:v>0.23</c:v>
                </c:pt>
                <c:pt idx="13" formatCode="0%">
                  <c:v>0.23</c:v>
                </c:pt>
                <c:pt idx="14" formatCode="0%">
                  <c:v>0.23</c:v>
                </c:pt>
                <c:pt idx="15" formatCode="0%">
                  <c:v>0.24000000000000021</c:v>
                </c:pt>
                <c:pt idx="16" formatCode="0%">
                  <c:v>0.27</c:v>
                </c:pt>
                <c:pt idx="17" formatCode="0%">
                  <c:v>0.27</c:v>
                </c:pt>
                <c:pt idx="18" formatCode="0%">
                  <c:v>0.37000000000000038</c:v>
                </c:pt>
                <c:pt idx="19" formatCode="0%">
                  <c:v>0.32000000000000073</c:v>
                </c:pt>
                <c:pt idx="20" formatCode="0%">
                  <c:v>0.32000000000000073</c:v>
                </c:pt>
                <c:pt idx="21" formatCode="0%">
                  <c:v>0.31000000000000066</c:v>
                </c:pt>
                <c:pt idx="22" formatCode="0%">
                  <c:v>0.23</c:v>
                </c:pt>
                <c:pt idx="23" formatCode="0%">
                  <c:v>0.23</c:v>
                </c:pt>
                <c:pt idx="24" formatCode="0%">
                  <c:v>0.2</c:v>
                </c:pt>
                <c:pt idx="25" formatCode="0%">
                  <c:v>0.27</c:v>
                </c:pt>
                <c:pt idx="26" formatCode="0%">
                  <c:v>0.26</c:v>
                </c:pt>
                <c:pt idx="27" formatCode="0%">
                  <c:v>0.42000000000000032</c:v>
                </c:pt>
                <c:pt idx="28" formatCode="0%">
                  <c:v>0.45</c:v>
                </c:pt>
                <c:pt idx="29" formatCode="0%">
                  <c:v>0.48000000000000032</c:v>
                </c:pt>
                <c:pt idx="30" formatCode="0%">
                  <c:v>0.46</c:v>
                </c:pt>
                <c:pt idx="31" formatCode="0%">
                  <c:v>0.52</c:v>
                </c:pt>
                <c:pt idx="32" formatCode="0%">
                  <c:v>0.52</c:v>
                </c:pt>
                <c:pt idx="33" formatCode="0%">
                  <c:v>0.65000000000000169</c:v>
                </c:pt>
              </c:numCache>
            </c:numRef>
          </c:val>
        </c:ser>
        <c:ser>
          <c:idx val="2"/>
          <c:order val="2"/>
          <c:tx>
            <c:strRef>
              <c:f>Sheet1!$D$1</c:f>
              <c:strCache>
                <c:ptCount val="1"/>
                <c:pt idx="0">
                  <c:v>Conservative</c:v>
                </c:pt>
              </c:strCache>
            </c:strRef>
          </c:tx>
          <c:spPr>
            <a:ln w="31738">
              <a:solidFill>
                <a:srgbClr val="FF0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Sheet1!$D$2:$D$35</c:f>
              <c:numCache>
                <c:formatCode>0.00%</c:formatCode>
                <c:ptCount val="34"/>
                <c:pt idx="0">
                  <c:v>3.5300000000000005E-2</c:v>
                </c:pt>
                <c:pt idx="1">
                  <c:v>3.0599999999999999E-2</c:v>
                </c:pt>
                <c:pt idx="2">
                  <c:v>3.9100000000000003E-2</c:v>
                </c:pt>
                <c:pt idx="3">
                  <c:v>4.8700000000000014E-2</c:v>
                </c:pt>
                <c:pt idx="4" formatCode="0%">
                  <c:v>0.11</c:v>
                </c:pt>
                <c:pt idx="5" formatCode="0%">
                  <c:v>0.11</c:v>
                </c:pt>
                <c:pt idx="6" formatCode="0%">
                  <c:v>0.13</c:v>
                </c:pt>
                <c:pt idx="7" formatCode="0%">
                  <c:v>0.11</c:v>
                </c:pt>
                <c:pt idx="8" formatCode="0%">
                  <c:v>0.13</c:v>
                </c:pt>
                <c:pt idx="9" formatCode="0%">
                  <c:v>0.13</c:v>
                </c:pt>
                <c:pt idx="10" formatCode="0%">
                  <c:v>0.18000000000000024</c:v>
                </c:pt>
                <c:pt idx="11" formatCode="0%">
                  <c:v>0.15000000000000024</c:v>
                </c:pt>
                <c:pt idx="12" formatCode="0%">
                  <c:v>0.26</c:v>
                </c:pt>
                <c:pt idx="13" formatCode="0%">
                  <c:v>0.24000000000000021</c:v>
                </c:pt>
                <c:pt idx="14" formatCode="0%">
                  <c:v>0.27</c:v>
                </c:pt>
                <c:pt idx="15" formatCode="0%">
                  <c:v>0.27</c:v>
                </c:pt>
                <c:pt idx="16" formatCode="0%">
                  <c:v>0.24000000000000021</c:v>
                </c:pt>
                <c:pt idx="17" formatCode="0%">
                  <c:v>0.22</c:v>
                </c:pt>
                <c:pt idx="18" formatCode="0%">
                  <c:v>0.23</c:v>
                </c:pt>
                <c:pt idx="19" formatCode="0%">
                  <c:v>0.22</c:v>
                </c:pt>
                <c:pt idx="20" formatCode="0%">
                  <c:v>0.2</c:v>
                </c:pt>
                <c:pt idx="21" formatCode="0%">
                  <c:v>0.21000000000000021</c:v>
                </c:pt>
                <c:pt idx="22" formatCode="0%">
                  <c:v>0.2</c:v>
                </c:pt>
                <c:pt idx="23" formatCode="0%">
                  <c:v>0.21000000000000021</c:v>
                </c:pt>
                <c:pt idx="24" formatCode="0%">
                  <c:v>0.22</c:v>
                </c:pt>
                <c:pt idx="25" formatCode="0%">
                  <c:v>0.41000000000000031</c:v>
                </c:pt>
                <c:pt idx="26" formatCode="0%">
                  <c:v>0.38000000000000073</c:v>
                </c:pt>
                <c:pt idx="27" formatCode="0%">
                  <c:v>0.56000000000000005</c:v>
                </c:pt>
                <c:pt idx="28" formatCode="0%">
                  <c:v>0.52</c:v>
                </c:pt>
                <c:pt idx="29" formatCode="0%">
                  <c:v>0.58000000000000007</c:v>
                </c:pt>
                <c:pt idx="30" formatCode="0%">
                  <c:v>0.52</c:v>
                </c:pt>
                <c:pt idx="31" formatCode="0%">
                  <c:v>0.47000000000000008</c:v>
                </c:pt>
                <c:pt idx="32" formatCode="0%">
                  <c:v>0.46</c:v>
                </c:pt>
                <c:pt idx="33" formatCode="0%">
                  <c:v>0.46</c:v>
                </c:pt>
              </c:numCache>
            </c:numRef>
          </c:val>
        </c:ser>
        <c:marker val="1"/>
        <c:axId val="138348416"/>
        <c:axId val="138349952"/>
      </c:lineChart>
      <c:catAx>
        <c:axId val="138348416"/>
        <c:scaling>
          <c:orientation val="minMax"/>
        </c:scaling>
        <c:axPos val="b"/>
        <c:numFmt formatCode="General" sourceLinked="1"/>
        <c:tickLblPos val="nextTo"/>
        <c:txPr>
          <a:bodyPr rot="-5400000" vert="horz"/>
          <a:lstStyle/>
          <a:p>
            <a:pPr>
              <a:defRPr sz="1000"/>
            </a:pPr>
            <a:endParaRPr lang="en-US"/>
          </a:p>
        </c:txPr>
        <c:crossAx val="138349952"/>
        <c:crosses val="autoZero"/>
        <c:auto val="1"/>
        <c:lblAlgn val="ctr"/>
        <c:lblOffset val="100"/>
      </c:catAx>
      <c:valAx>
        <c:axId val="138349952"/>
        <c:scaling>
          <c:orientation val="minMax"/>
        </c:scaling>
        <c:axPos val="l"/>
        <c:majorGridlines>
          <c:spPr>
            <a:ln>
              <a:solidFill>
                <a:schemeClr val="bg1">
                  <a:lumMod val="75000"/>
                </a:schemeClr>
              </a:solidFill>
            </a:ln>
          </c:spPr>
        </c:majorGridlines>
        <c:numFmt formatCode="0%" sourceLinked="0"/>
        <c:tickLblPos val="nextTo"/>
        <c:crossAx val="138348416"/>
        <c:crosses val="autoZero"/>
        <c:crossBetween val="between"/>
      </c:valAx>
    </c:plotArea>
    <c:legend>
      <c:legendPos val="b"/>
      <c:layout>
        <c:manualLayout>
          <c:xMode val="edge"/>
          <c:yMode val="edge"/>
          <c:x val="8.6842071570322005E-2"/>
          <c:y val="0.87650409668373452"/>
          <c:w val="0.85116957941232951"/>
          <c:h val="0.10979731145774052"/>
        </c:manualLayout>
      </c:layout>
    </c:legend>
    <c:plotVisOnly val="1"/>
    <c:dispBlanksAs val="gap"/>
  </c:chart>
  <c:txPr>
    <a:bodyPr/>
    <a:lstStyle/>
    <a:p>
      <a:pPr>
        <a:defRPr sz="1200">
          <a:latin typeface="Trebuchet MS"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
          <c:y val="5.9136520978356116E-2"/>
          <c:w val="1"/>
          <c:h val="0.84541062801932354"/>
        </c:manualLayout>
      </c:layout>
      <c:pieChart>
        <c:varyColors val="1"/>
        <c:ser>
          <c:idx val="0"/>
          <c:order val="0"/>
          <c:tx>
            <c:strRef>
              <c:f>Sheet1!$B$1</c:f>
              <c:strCache>
                <c:ptCount val="1"/>
                <c:pt idx="0">
                  <c:v>Share of Voice</c:v>
                </c:pt>
              </c:strCache>
            </c:strRef>
          </c:tx>
          <c:explosion val="25"/>
          <c:dLbls>
            <c:dLbl>
              <c:idx val="2"/>
              <c:layout>
                <c:manualLayout>
                  <c:x val="-7.407407407407407E-2"/>
                  <c:y val="-3.8647342995169212E-2"/>
                </c:manualLayout>
              </c:layout>
              <c:dLblPos val="ctr"/>
              <c:showCatName val="1"/>
              <c:showPercent val="1"/>
              <c:separator> </c:separator>
            </c:dLbl>
            <c:dLbl>
              <c:idx val="3"/>
              <c:layout>
                <c:manualLayout>
                  <c:x val="-3.3950617283950615E-2"/>
                  <c:y val="-7.7294685990338396E-2"/>
                </c:manualLayout>
              </c:layout>
              <c:dLblPos val="ctr"/>
              <c:showCatName val="1"/>
              <c:showPercent val="1"/>
              <c:separator> </c:separator>
            </c:dLbl>
            <c:numFmt formatCode="0%" sourceLinked="0"/>
            <c:txPr>
              <a:bodyPr/>
              <a:lstStyle/>
              <a:p>
                <a:pPr>
                  <a:defRPr sz="1000" b="1">
                    <a:solidFill>
                      <a:schemeClr val="bg1"/>
                    </a:solidFill>
                  </a:defRPr>
                </a:pPr>
                <a:endParaRPr lang="en-US"/>
              </a:p>
            </c:txPr>
            <c:dLblPos val="ctr"/>
            <c:showCatName val="1"/>
            <c:showPercent val="1"/>
            <c:separator> </c:separator>
          </c:dLbls>
          <c:cat>
            <c:strRef>
              <c:f>Sheet1!$A$2:$A$5</c:f>
              <c:strCache>
                <c:ptCount val="4"/>
                <c:pt idx="0">
                  <c:v>GCC</c:v>
                </c:pt>
                <c:pt idx="1">
                  <c:v>MEA and Africa</c:v>
                </c:pt>
                <c:pt idx="2">
                  <c:v>Europe, America and Elsewhere</c:v>
                </c:pt>
                <c:pt idx="3">
                  <c:v>Asia\Far East and Australia</c:v>
                </c:pt>
              </c:strCache>
            </c:strRef>
          </c:cat>
          <c:val>
            <c:numRef>
              <c:f>Sheet1!$B$2:$B$5</c:f>
              <c:numCache>
                <c:formatCode>0%</c:formatCode>
                <c:ptCount val="4"/>
                <c:pt idx="0">
                  <c:v>0.36800000000000038</c:v>
                </c:pt>
                <c:pt idx="1">
                  <c:v>0.441</c:v>
                </c:pt>
                <c:pt idx="2">
                  <c:v>0.10199999999999998</c:v>
                </c:pt>
                <c:pt idx="3">
                  <c:v>9.0700000000000044E-2</c:v>
                </c:pt>
              </c:numCache>
            </c:numRef>
          </c:val>
        </c:ser>
        <c:dLbls>
          <c:showCatName val="1"/>
          <c:showPercent val="1"/>
        </c:dLbls>
        <c:firstSliceAng val="0"/>
      </c:pieChart>
      <c:spPr>
        <a:noFill/>
        <a:ln w="25398">
          <a:noFill/>
        </a:ln>
      </c:spPr>
    </c:plotArea>
    <c:plotVisOnly val="1"/>
    <c:dispBlanksAs val="zero"/>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0693120596767507E-2"/>
          <c:y val="2.9810592705762542E-2"/>
          <c:w val="0.92322500805820362"/>
          <c:h val="0.67080214288282469"/>
        </c:manualLayout>
      </c:layout>
      <c:lineChart>
        <c:grouping val="standard"/>
        <c:ser>
          <c:idx val="0"/>
          <c:order val="0"/>
          <c:tx>
            <c:strRef>
              <c:f>Sheet1!$B$1</c:f>
              <c:strCache>
                <c:ptCount val="1"/>
                <c:pt idx="0">
                  <c:v>Passive</c:v>
                </c:pt>
              </c:strCache>
            </c:strRef>
          </c:tx>
          <c:spPr>
            <a:ln w="31738">
              <a:solidFill>
                <a:srgbClr val="008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Sheet1!$B$2:$B$35</c:f>
              <c:numCache>
                <c:formatCode>0%</c:formatCode>
                <c:ptCount val="34"/>
                <c:pt idx="0">
                  <c:v>0.16</c:v>
                </c:pt>
                <c:pt idx="1">
                  <c:v>0.1</c:v>
                </c:pt>
                <c:pt idx="2" formatCode="0.00%">
                  <c:v>6.5100000000000019E-2</c:v>
                </c:pt>
                <c:pt idx="3" formatCode="0.00%">
                  <c:v>5.3300000000000014E-2</c:v>
                </c:pt>
                <c:pt idx="4" formatCode="0.00%">
                  <c:v>3.5999999999999997E-2</c:v>
                </c:pt>
                <c:pt idx="5" formatCode="0.00%">
                  <c:v>2.3099999999999999E-2</c:v>
                </c:pt>
                <c:pt idx="6" formatCode="0.00%">
                  <c:v>2.6200000000000011E-2</c:v>
                </c:pt>
                <c:pt idx="7" formatCode="0.00%">
                  <c:v>2.6599999999999999E-2</c:v>
                </c:pt>
                <c:pt idx="8" formatCode="0.00%">
                  <c:v>3.9800000000000002E-2</c:v>
                </c:pt>
                <c:pt idx="9" formatCode="0.00%">
                  <c:v>4.4600000000000022E-2</c:v>
                </c:pt>
                <c:pt idx="10" formatCode="0.00%">
                  <c:v>5.4100000000000023E-2</c:v>
                </c:pt>
                <c:pt idx="11" formatCode="0.00%">
                  <c:v>6.9500000000000034E-2</c:v>
                </c:pt>
                <c:pt idx="12" formatCode="0.00%">
                  <c:v>8.5700000000000026E-2</c:v>
                </c:pt>
                <c:pt idx="13">
                  <c:v>0.12000000000000002</c:v>
                </c:pt>
                <c:pt idx="14">
                  <c:v>0.18000000000000024</c:v>
                </c:pt>
                <c:pt idx="15">
                  <c:v>0.19</c:v>
                </c:pt>
                <c:pt idx="16">
                  <c:v>0.13</c:v>
                </c:pt>
                <c:pt idx="17">
                  <c:v>0.12000000000000002</c:v>
                </c:pt>
                <c:pt idx="18">
                  <c:v>0.14000000000000001</c:v>
                </c:pt>
                <c:pt idx="19">
                  <c:v>0.11</c:v>
                </c:pt>
                <c:pt idx="20" formatCode="0.00%">
                  <c:v>8.3100000000000063E-2</c:v>
                </c:pt>
                <c:pt idx="21" formatCode="0.00%">
                  <c:v>9.0700000000000044E-2</c:v>
                </c:pt>
                <c:pt idx="22" formatCode="0.00%">
                  <c:v>4.6899999999999997E-2</c:v>
                </c:pt>
                <c:pt idx="23" formatCode="0.00%">
                  <c:v>3.6799999999999999E-2</c:v>
                </c:pt>
                <c:pt idx="24" formatCode="0.00%">
                  <c:v>5.2700000000000115E-2</c:v>
                </c:pt>
                <c:pt idx="25" formatCode="0.00%">
                  <c:v>7.51E-2</c:v>
                </c:pt>
                <c:pt idx="26">
                  <c:v>0.1</c:v>
                </c:pt>
                <c:pt idx="27">
                  <c:v>0.1</c:v>
                </c:pt>
                <c:pt idx="28">
                  <c:v>0.13</c:v>
                </c:pt>
                <c:pt idx="29">
                  <c:v>0.14000000000000001</c:v>
                </c:pt>
                <c:pt idx="30">
                  <c:v>0.11</c:v>
                </c:pt>
                <c:pt idx="31">
                  <c:v>0.11</c:v>
                </c:pt>
                <c:pt idx="32" formatCode="0.00%">
                  <c:v>5.5500000000000022E-2</c:v>
                </c:pt>
                <c:pt idx="33" formatCode="0.00%">
                  <c:v>4.6899999999999997E-2</c:v>
                </c:pt>
              </c:numCache>
            </c:numRef>
          </c:val>
        </c:ser>
        <c:ser>
          <c:idx val="1"/>
          <c:order val="1"/>
          <c:tx>
            <c:strRef>
              <c:f>Sheet1!$C$1</c:f>
              <c:strCache>
                <c:ptCount val="1"/>
                <c:pt idx="0">
                  <c:v>Adventurous</c:v>
                </c:pt>
              </c:strCache>
            </c:strRef>
          </c:tx>
          <c:spPr>
            <a:ln w="31738">
              <a:solidFill>
                <a:srgbClr val="FF99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Sheet1!$C$2:$C$35</c:f>
              <c:numCache>
                <c:formatCode>0%</c:formatCode>
                <c:ptCount val="34"/>
                <c:pt idx="0">
                  <c:v>0.13</c:v>
                </c:pt>
                <c:pt idx="1">
                  <c:v>0.1</c:v>
                </c:pt>
                <c:pt idx="2" formatCode="0.00%">
                  <c:v>5.0200000000000002E-2</c:v>
                </c:pt>
                <c:pt idx="3" formatCode="0.00%">
                  <c:v>4.5100000000000001E-2</c:v>
                </c:pt>
                <c:pt idx="4" formatCode="0.00%">
                  <c:v>3.95E-2</c:v>
                </c:pt>
                <c:pt idx="5" formatCode="0.00%">
                  <c:v>3.4700000000000002E-2</c:v>
                </c:pt>
                <c:pt idx="6" formatCode="0.00%">
                  <c:v>2.7700000000000002E-2</c:v>
                </c:pt>
                <c:pt idx="7" formatCode="0.00%">
                  <c:v>4.8400000000000012E-2</c:v>
                </c:pt>
                <c:pt idx="8" formatCode="0.00%">
                  <c:v>4.4800000000000034E-2</c:v>
                </c:pt>
                <c:pt idx="9" formatCode="0.00%">
                  <c:v>1.9599999999999999E-2</c:v>
                </c:pt>
                <c:pt idx="10" formatCode="0.00%">
                  <c:v>7.1000000000000004E-3</c:v>
                </c:pt>
                <c:pt idx="11" formatCode="0.00%">
                  <c:v>3.8699999999999998E-2</c:v>
                </c:pt>
                <c:pt idx="12" formatCode="0.00%">
                  <c:v>7.1199999999999999E-2</c:v>
                </c:pt>
                <c:pt idx="13" formatCode="0.00%">
                  <c:v>9.310000000000021E-2</c:v>
                </c:pt>
                <c:pt idx="14">
                  <c:v>0.21000000000000021</c:v>
                </c:pt>
                <c:pt idx="15">
                  <c:v>0.38000000000000073</c:v>
                </c:pt>
                <c:pt idx="16">
                  <c:v>0.4</c:v>
                </c:pt>
                <c:pt idx="17">
                  <c:v>0.25</c:v>
                </c:pt>
                <c:pt idx="18">
                  <c:v>0.24000000000000021</c:v>
                </c:pt>
                <c:pt idx="19" formatCode="0.00%">
                  <c:v>9.69E-2</c:v>
                </c:pt>
                <c:pt idx="20" formatCode="0.00%">
                  <c:v>7.2700000000000167E-2</c:v>
                </c:pt>
                <c:pt idx="21" formatCode="0.00%">
                  <c:v>5.6000000000000001E-2</c:v>
                </c:pt>
                <c:pt idx="22" formatCode="0.00%">
                  <c:v>3.8600000000000002E-2</c:v>
                </c:pt>
                <c:pt idx="23" formatCode="0.00%">
                  <c:v>3.1900000000000005E-2</c:v>
                </c:pt>
                <c:pt idx="24" formatCode="0.00%">
                  <c:v>5.1499999999999997E-2</c:v>
                </c:pt>
                <c:pt idx="25" formatCode="0.00%">
                  <c:v>4.0900000000000013E-2</c:v>
                </c:pt>
                <c:pt idx="26" formatCode="0.00%">
                  <c:v>6.59E-2</c:v>
                </c:pt>
                <c:pt idx="27" formatCode="0.00%">
                  <c:v>8.3300000000000041E-2</c:v>
                </c:pt>
                <c:pt idx="28">
                  <c:v>0.1</c:v>
                </c:pt>
                <c:pt idx="29">
                  <c:v>0.11</c:v>
                </c:pt>
                <c:pt idx="30">
                  <c:v>0.12000000000000002</c:v>
                </c:pt>
                <c:pt idx="31" formatCode="0.00%">
                  <c:v>8.77E-2</c:v>
                </c:pt>
                <c:pt idx="32" formatCode="0.00%">
                  <c:v>5.8100000000000013E-2</c:v>
                </c:pt>
                <c:pt idx="33" formatCode="0.00%">
                  <c:v>7.1900000000000006E-2</c:v>
                </c:pt>
              </c:numCache>
            </c:numRef>
          </c:val>
        </c:ser>
        <c:ser>
          <c:idx val="2"/>
          <c:order val="2"/>
          <c:tx>
            <c:strRef>
              <c:f>Sheet1!$D$1</c:f>
              <c:strCache>
                <c:ptCount val="1"/>
                <c:pt idx="0">
                  <c:v>Conservative</c:v>
                </c:pt>
              </c:strCache>
            </c:strRef>
          </c:tx>
          <c:spPr>
            <a:ln w="31738">
              <a:solidFill>
                <a:srgbClr val="FF0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Sheet1!$D$2:$D$35</c:f>
              <c:numCache>
                <c:formatCode>0.00%</c:formatCode>
                <c:ptCount val="34"/>
                <c:pt idx="0" formatCode="0%">
                  <c:v>0.22</c:v>
                </c:pt>
                <c:pt idx="1">
                  <c:v>9.7700000000000023E-2</c:v>
                </c:pt>
                <c:pt idx="2">
                  <c:v>6.7599999999999993E-2</c:v>
                </c:pt>
                <c:pt idx="3">
                  <c:v>4.5300000000000014E-2</c:v>
                </c:pt>
                <c:pt idx="4">
                  <c:v>6.6699999999999995E-2</c:v>
                </c:pt>
                <c:pt idx="5">
                  <c:v>4.3500000000000004E-2</c:v>
                </c:pt>
                <c:pt idx="6">
                  <c:v>7.1400000000000019E-2</c:v>
                </c:pt>
                <c:pt idx="7">
                  <c:v>6.0600000000000001E-2</c:v>
                </c:pt>
                <c:pt idx="8">
                  <c:v>3.6799999999999999E-2</c:v>
                </c:pt>
                <c:pt idx="9">
                  <c:v>1.7899999999999999E-2</c:v>
                </c:pt>
                <c:pt idx="10">
                  <c:v>2.1600000000000012E-2</c:v>
                </c:pt>
                <c:pt idx="11">
                  <c:v>5.2299999999999999E-2</c:v>
                </c:pt>
                <c:pt idx="12" formatCode="0%">
                  <c:v>0.16</c:v>
                </c:pt>
                <c:pt idx="13" formatCode="0%">
                  <c:v>0.2</c:v>
                </c:pt>
                <c:pt idx="14" formatCode="0%">
                  <c:v>0.2</c:v>
                </c:pt>
                <c:pt idx="15" formatCode="0%">
                  <c:v>0.22</c:v>
                </c:pt>
                <c:pt idx="16" formatCode="0%">
                  <c:v>0.18000000000000024</c:v>
                </c:pt>
                <c:pt idx="17" formatCode="0%">
                  <c:v>0.11</c:v>
                </c:pt>
                <c:pt idx="18" formatCode="0%">
                  <c:v>0.13</c:v>
                </c:pt>
                <c:pt idx="19" formatCode="0%">
                  <c:v>0.12000000000000002</c:v>
                </c:pt>
                <c:pt idx="20">
                  <c:v>6.8599999999999994E-2</c:v>
                </c:pt>
                <c:pt idx="21">
                  <c:v>2.6900000000000011E-2</c:v>
                </c:pt>
                <c:pt idx="22">
                  <c:v>2.4400000000000002E-2</c:v>
                </c:pt>
                <c:pt idx="23">
                  <c:v>4.5699999999999998E-2</c:v>
                </c:pt>
                <c:pt idx="24">
                  <c:v>6.2600000000000003E-2</c:v>
                </c:pt>
                <c:pt idx="25">
                  <c:v>7.640000000000001E-2</c:v>
                </c:pt>
                <c:pt idx="26">
                  <c:v>9.5300000000000024E-2</c:v>
                </c:pt>
                <c:pt idx="27">
                  <c:v>9.2600000000000002E-2</c:v>
                </c:pt>
                <c:pt idx="28" formatCode="0%">
                  <c:v>0.11</c:v>
                </c:pt>
                <c:pt idx="29" formatCode="0%">
                  <c:v>0.14000000000000001</c:v>
                </c:pt>
                <c:pt idx="30" formatCode="0%">
                  <c:v>0.13</c:v>
                </c:pt>
                <c:pt idx="31" formatCode="0%">
                  <c:v>0.11</c:v>
                </c:pt>
                <c:pt idx="32">
                  <c:v>8.5700000000000026E-2</c:v>
                </c:pt>
                <c:pt idx="33">
                  <c:v>6.0600000000000001E-2</c:v>
                </c:pt>
              </c:numCache>
            </c:numRef>
          </c:val>
        </c:ser>
        <c:marker val="1"/>
        <c:axId val="138404608"/>
        <c:axId val="138406144"/>
      </c:lineChart>
      <c:catAx>
        <c:axId val="138404608"/>
        <c:scaling>
          <c:orientation val="minMax"/>
        </c:scaling>
        <c:axPos val="b"/>
        <c:numFmt formatCode="General" sourceLinked="1"/>
        <c:tickLblPos val="nextTo"/>
        <c:txPr>
          <a:bodyPr rot="-5400000" vert="horz"/>
          <a:lstStyle/>
          <a:p>
            <a:pPr>
              <a:defRPr sz="1000"/>
            </a:pPr>
            <a:endParaRPr lang="en-US"/>
          </a:p>
        </c:txPr>
        <c:crossAx val="138406144"/>
        <c:crosses val="autoZero"/>
        <c:auto val="1"/>
        <c:lblAlgn val="ctr"/>
        <c:lblOffset val="100"/>
      </c:catAx>
      <c:valAx>
        <c:axId val="138406144"/>
        <c:scaling>
          <c:orientation val="minMax"/>
        </c:scaling>
        <c:axPos val="l"/>
        <c:majorGridlines>
          <c:spPr>
            <a:ln>
              <a:solidFill>
                <a:schemeClr val="bg1">
                  <a:lumMod val="75000"/>
                </a:schemeClr>
              </a:solidFill>
            </a:ln>
          </c:spPr>
        </c:majorGridlines>
        <c:numFmt formatCode="0%" sourceLinked="0"/>
        <c:tickLblPos val="nextTo"/>
        <c:crossAx val="138404608"/>
        <c:crosses val="autoZero"/>
        <c:crossBetween val="between"/>
      </c:valAx>
    </c:plotArea>
    <c:legend>
      <c:legendPos val="b"/>
      <c:layout>
        <c:manualLayout>
          <c:xMode val="edge"/>
          <c:yMode val="edge"/>
          <c:x val="8.6842071570322005E-2"/>
          <c:y val="0.87650409668373452"/>
          <c:w val="0.85116957941232951"/>
          <c:h val="0.10979731145774052"/>
        </c:manualLayout>
      </c:layout>
    </c:legend>
    <c:plotVisOnly val="1"/>
    <c:dispBlanksAs val="gap"/>
  </c:chart>
  <c:txPr>
    <a:bodyPr/>
    <a:lstStyle/>
    <a:p>
      <a:pPr>
        <a:defRPr sz="1200">
          <a:latin typeface="Trebuchet MS" pitchFamily="34" charset="0"/>
        </a:defRPr>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0693120596767507E-2"/>
          <c:y val="2.9810592705762542E-2"/>
          <c:w val="0.92322500805820362"/>
          <c:h val="0.67080214288282469"/>
        </c:manualLayout>
      </c:layout>
      <c:lineChart>
        <c:grouping val="standard"/>
        <c:ser>
          <c:idx val="0"/>
          <c:order val="0"/>
          <c:tx>
            <c:strRef>
              <c:f>Sheet1!$B$1</c:f>
              <c:strCache>
                <c:ptCount val="1"/>
                <c:pt idx="0">
                  <c:v>Passive</c:v>
                </c:pt>
              </c:strCache>
            </c:strRef>
          </c:tx>
          <c:spPr>
            <a:ln w="31738">
              <a:solidFill>
                <a:srgbClr val="008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Sheet1!$B$2:$B$35</c:f>
              <c:numCache>
                <c:formatCode>0.00%</c:formatCode>
                <c:ptCount val="34"/>
                <c:pt idx="0">
                  <c:v>0</c:v>
                </c:pt>
                <c:pt idx="1">
                  <c:v>6.0000000000000114E-3</c:v>
                </c:pt>
                <c:pt idx="2">
                  <c:v>1.6799999999999999E-2</c:v>
                </c:pt>
                <c:pt idx="3">
                  <c:v>2.2300000000000011E-2</c:v>
                </c:pt>
                <c:pt idx="4">
                  <c:v>4.1800000000000004E-2</c:v>
                </c:pt>
                <c:pt idx="5">
                  <c:v>3.500000000000001E-2</c:v>
                </c:pt>
                <c:pt idx="6">
                  <c:v>2.6500000000000006E-2</c:v>
                </c:pt>
                <c:pt idx="7">
                  <c:v>2.47E-2</c:v>
                </c:pt>
                <c:pt idx="8">
                  <c:v>2.3199999999999988E-2</c:v>
                </c:pt>
                <c:pt idx="9">
                  <c:v>1.3299999999999998E-2</c:v>
                </c:pt>
                <c:pt idx="10">
                  <c:v>6.1000000000000004E-3</c:v>
                </c:pt>
                <c:pt idx="11">
                  <c:v>9.5000000000000067E-3</c:v>
                </c:pt>
                <c:pt idx="12">
                  <c:v>6.7000000000000124E-3</c:v>
                </c:pt>
                <c:pt idx="13">
                  <c:v>2.5399999999999999E-2</c:v>
                </c:pt>
                <c:pt idx="14">
                  <c:v>2.0199999999999999E-2</c:v>
                </c:pt>
                <c:pt idx="15">
                  <c:v>2.5200000000000011E-2</c:v>
                </c:pt>
                <c:pt idx="16">
                  <c:v>6.1000000000000004E-3</c:v>
                </c:pt>
                <c:pt idx="17">
                  <c:v>2.41E-2</c:v>
                </c:pt>
                <c:pt idx="18">
                  <c:v>2.1399999999999999E-2</c:v>
                </c:pt>
                <c:pt idx="19">
                  <c:v>1.0800000000000021E-2</c:v>
                </c:pt>
                <c:pt idx="20">
                  <c:v>2.6599999999999999E-2</c:v>
                </c:pt>
                <c:pt idx="21">
                  <c:v>2.3800000000000002E-2</c:v>
                </c:pt>
                <c:pt idx="22">
                  <c:v>2.6800000000000053E-2</c:v>
                </c:pt>
                <c:pt idx="23">
                  <c:v>1.2400000000000001E-2</c:v>
                </c:pt>
                <c:pt idx="24">
                  <c:v>5.8000000000000013E-3</c:v>
                </c:pt>
                <c:pt idx="25">
                  <c:v>7.9000000000000216E-3</c:v>
                </c:pt>
                <c:pt idx="26">
                  <c:v>1.8599999999999998E-2</c:v>
                </c:pt>
                <c:pt idx="27">
                  <c:v>2.2600000000000012E-2</c:v>
                </c:pt>
                <c:pt idx="28">
                  <c:v>1.9800000000000054E-2</c:v>
                </c:pt>
                <c:pt idx="29">
                  <c:v>7.2000000000000137E-3</c:v>
                </c:pt>
                <c:pt idx="30">
                  <c:v>7.1000000000000004E-3</c:v>
                </c:pt>
                <c:pt idx="31">
                  <c:v>2.2300000000000011E-2</c:v>
                </c:pt>
                <c:pt idx="32">
                  <c:v>1.7899999999999999E-2</c:v>
                </c:pt>
                <c:pt idx="33">
                  <c:v>6.3000000000000105E-3</c:v>
                </c:pt>
              </c:numCache>
            </c:numRef>
          </c:val>
        </c:ser>
        <c:ser>
          <c:idx val="1"/>
          <c:order val="1"/>
          <c:tx>
            <c:strRef>
              <c:f>Sheet1!$C$1</c:f>
              <c:strCache>
                <c:ptCount val="1"/>
                <c:pt idx="0">
                  <c:v>Adventurous</c:v>
                </c:pt>
              </c:strCache>
            </c:strRef>
          </c:tx>
          <c:spPr>
            <a:ln w="31738">
              <a:solidFill>
                <a:srgbClr val="FF99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Sheet1!$C$2:$C$35</c:f>
              <c:numCache>
                <c:formatCode>0.00%</c:formatCode>
                <c:ptCount val="34"/>
                <c:pt idx="0">
                  <c:v>5.8000000000000013E-3</c:v>
                </c:pt>
                <c:pt idx="1">
                  <c:v>6.0000000000000114E-3</c:v>
                </c:pt>
                <c:pt idx="2">
                  <c:v>1.6700000000000045E-2</c:v>
                </c:pt>
                <c:pt idx="3">
                  <c:v>1.7100000000000001E-2</c:v>
                </c:pt>
                <c:pt idx="4">
                  <c:v>2.0600000000000011E-2</c:v>
                </c:pt>
                <c:pt idx="5">
                  <c:v>3.3399999999999999E-2</c:v>
                </c:pt>
                <c:pt idx="6">
                  <c:v>2.2900000000000011E-2</c:v>
                </c:pt>
                <c:pt idx="7">
                  <c:v>3.7100000000000001E-2</c:v>
                </c:pt>
                <c:pt idx="8">
                  <c:v>2.3199999999999988E-2</c:v>
                </c:pt>
                <c:pt idx="9">
                  <c:v>1.8700000000000043E-2</c:v>
                </c:pt>
                <c:pt idx="10">
                  <c:v>6.4000000000000142E-3</c:v>
                </c:pt>
                <c:pt idx="11">
                  <c:v>1.0200000000000001E-2</c:v>
                </c:pt>
                <c:pt idx="12">
                  <c:v>1.0300000000000005E-2</c:v>
                </c:pt>
                <c:pt idx="13">
                  <c:v>3.200000000000008E-3</c:v>
                </c:pt>
                <c:pt idx="14">
                  <c:v>1.0900000000000003E-2</c:v>
                </c:pt>
                <c:pt idx="15">
                  <c:v>1.1599999999999996E-2</c:v>
                </c:pt>
                <c:pt idx="16">
                  <c:v>4.4000000000000115E-3</c:v>
                </c:pt>
                <c:pt idx="17">
                  <c:v>1.2E-2</c:v>
                </c:pt>
                <c:pt idx="18">
                  <c:v>1.1500000000000035E-2</c:v>
                </c:pt>
                <c:pt idx="19">
                  <c:v>1.2800000000000021E-2</c:v>
                </c:pt>
                <c:pt idx="20">
                  <c:v>2.8899999999999999E-2</c:v>
                </c:pt>
                <c:pt idx="21">
                  <c:v>3.7500000000000006E-2</c:v>
                </c:pt>
                <c:pt idx="22">
                  <c:v>2.7600000000000069E-2</c:v>
                </c:pt>
                <c:pt idx="23">
                  <c:v>3.0599999999999999E-2</c:v>
                </c:pt>
                <c:pt idx="24">
                  <c:v>3.3099999999999997E-2</c:v>
                </c:pt>
                <c:pt idx="25">
                  <c:v>3.8399999999999997E-2</c:v>
                </c:pt>
                <c:pt idx="26">
                  <c:v>3.9800000000000002E-2</c:v>
                </c:pt>
                <c:pt idx="27">
                  <c:v>4.3500000000000004E-2</c:v>
                </c:pt>
                <c:pt idx="28">
                  <c:v>2.7700000000000002E-2</c:v>
                </c:pt>
                <c:pt idx="29">
                  <c:v>2.5399999999999999E-2</c:v>
                </c:pt>
                <c:pt idx="30">
                  <c:v>1.72E-2</c:v>
                </c:pt>
                <c:pt idx="31">
                  <c:v>9.6000000000000026E-3</c:v>
                </c:pt>
                <c:pt idx="32">
                  <c:v>2.0400000000000001E-2</c:v>
                </c:pt>
                <c:pt idx="33">
                  <c:v>1.6400000000000001E-2</c:v>
                </c:pt>
              </c:numCache>
            </c:numRef>
          </c:val>
        </c:ser>
        <c:ser>
          <c:idx val="2"/>
          <c:order val="2"/>
          <c:tx>
            <c:strRef>
              <c:f>Sheet1!$D$1</c:f>
              <c:strCache>
                <c:ptCount val="1"/>
                <c:pt idx="0">
                  <c:v>Conservative</c:v>
                </c:pt>
              </c:strCache>
            </c:strRef>
          </c:tx>
          <c:spPr>
            <a:ln w="31738">
              <a:solidFill>
                <a:srgbClr val="FF0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Sheet1!$D$2:$D$35</c:f>
              <c:numCache>
                <c:formatCode>0.00%</c:formatCode>
                <c:ptCount val="34"/>
                <c:pt idx="0">
                  <c:v>1.1299999999999998E-2</c:v>
                </c:pt>
                <c:pt idx="1">
                  <c:v>1.5599999999999998E-2</c:v>
                </c:pt>
                <c:pt idx="2">
                  <c:v>1.3599999999999998E-2</c:v>
                </c:pt>
                <c:pt idx="3">
                  <c:v>1.9500000000000049E-2</c:v>
                </c:pt>
                <c:pt idx="4">
                  <c:v>3.0700000000000002E-2</c:v>
                </c:pt>
                <c:pt idx="5">
                  <c:v>4.7600000000000003E-2</c:v>
                </c:pt>
                <c:pt idx="6">
                  <c:v>3.9699999999999999E-2</c:v>
                </c:pt>
                <c:pt idx="7">
                  <c:v>3.0599999999999999E-2</c:v>
                </c:pt>
                <c:pt idx="8">
                  <c:v>2.2300000000000011E-2</c:v>
                </c:pt>
                <c:pt idx="9">
                  <c:v>1.77E-2</c:v>
                </c:pt>
                <c:pt idx="10">
                  <c:v>9.4000000000000212E-3</c:v>
                </c:pt>
                <c:pt idx="11">
                  <c:v>4.0000000000000105E-3</c:v>
                </c:pt>
                <c:pt idx="12">
                  <c:v>8.1000000000000048E-3</c:v>
                </c:pt>
                <c:pt idx="13">
                  <c:v>2.2400000000000052E-2</c:v>
                </c:pt>
                <c:pt idx="14">
                  <c:v>1.9800000000000054E-2</c:v>
                </c:pt>
                <c:pt idx="15">
                  <c:v>4.5800000000000014E-2</c:v>
                </c:pt>
                <c:pt idx="16">
                  <c:v>1.5100000000000021E-2</c:v>
                </c:pt>
                <c:pt idx="17">
                  <c:v>3.0000000000000057E-3</c:v>
                </c:pt>
                <c:pt idx="18">
                  <c:v>4.4000000000000115E-3</c:v>
                </c:pt>
                <c:pt idx="19">
                  <c:v>2.5600000000000012E-2</c:v>
                </c:pt>
                <c:pt idx="20">
                  <c:v>9.6000000000000026E-3</c:v>
                </c:pt>
                <c:pt idx="21">
                  <c:v>1.6000000000000021E-2</c:v>
                </c:pt>
                <c:pt idx="22">
                  <c:v>2.4799999999999999E-2</c:v>
                </c:pt>
                <c:pt idx="23">
                  <c:v>9.2000000000000068E-3</c:v>
                </c:pt>
                <c:pt idx="24">
                  <c:v>2.4500000000000001E-2</c:v>
                </c:pt>
                <c:pt idx="25">
                  <c:v>2.01E-2</c:v>
                </c:pt>
                <c:pt idx="26">
                  <c:v>1.1800000000000038E-2</c:v>
                </c:pt>
                <c:pt idx="27">
                  <c:v>1.3200000000000029E-2</c:v>
                </c:pt>
                <c:pt idx="28">
                  <c:v>1.5599999999999998E-2</c:v>
                </c:pt>
                <c:pt idx="29">
                  <c:v>2.1399999999999999E-2</c:v>
                </c:pt>
                <c:pt idx="30">
                  <c:v>1.8400000000000041E-2</c:v>
                </c:pt>
                <c:pt idx="31">
                  <c:v>1.4999999999999998E-2</c:v>
                </c:pt>
                <c:pt idx="32">
                  <c:v>1.72E-2</c:v>
                </c:pt>
                <c:pt idx="33">
                  <c:v>1.6500000000000042E-2</c:v>
                </c:pt>
              </c:numCache>
            </c:numRef>
          </c:val>
        </c:ser>
        <c:marker val="1"/>
        <c:axId val="138624384"/>
        <c:axId val="138642560"/>
      </c:lineChart>
      <c:catAx>
        <c:axId val="138624384"/>
        <c:scaling>
          <c:orientation val="minMax"/>
        </c:scaling>
        <c:axPos val="b"/>
        <c:numFmt formatCode="General" sourceLinked="1"/>
        <c:tickLblPos val="nextTo"/>
        <c:txPr>
          <a:bodyPr rot="-5400000" vert="horz"/>
          <a:lstStyle/>
          <a:p>
            <a:pPr>
              <a:defRPr sz="1000"/>
            </a:pPr>
            <a:endParaRPr lang="en-US"/>
          </a:p>
        </c:txPr>
        <c:crossAx val="138642560"/>
        <c:crosses val="autoZero"/>
        <c:auto val="1"/>
        <c:lblAlgn val="ctr"/>
        <c:lblOffset val="100"/>
      </c:catAx>
      <c:valAx>
        <c:axId val="138642560"/>
        <c:scaling>
          <c:orientation val="minMax"/>
        </c:scaling>
        <c:axPos val="l"/>
        <c:majorGridlines>
          <c:spPr>
            <a:ln>
              <a:solidFill>
                <a:schemeClr val="bg1">
                  <a:lumMod val="75000"/>
                </a:schemeClr>
              </a:solidFill>
            </a:ln>
          </c:spPr>
        </c:majorGridlines>
        <c:numFmt formatCode="0%" sourceLinked="0"/>
        <c:tickLblPos val="nextTo"/>
        <c:crossAx val="138624384"/>
        <c:crosses val="autoZero"/>
        <c:crossBetween val="between"/>
      </c:valAx>
    </c:plotArea>
    <c:legend>
      <c:legendPos val="b"/>
      <c:layout>
        <c:manualLayout>
          <c:xMode val="edge"/>
          <c:yMode val="edge"/>
          <c:x val="8.6842071570322005E-2"/>
          <c:y val="0.87650409668373452"/>
          <c:w val="0.9"/>
          <c:h val="4.9242837040807119E-2"/>
        </c:manualLayout>
      </c:layout>
    </c:legend>
    <c:plotVisOnly val="1"/>
    <c:dispBlanksAs val="gap"/>
  </c:chart>
  <c:txPr>
    <a:bodyPr/>
    <a:lstStyle/>
    <a:p>
      <a:pPr>
        <a:defRPr sz="1200">
          <a:latin typeface="Trebuchet MS" pitchFamily="34" charset="0"/>
        </a:defRPr>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3383179076299671E-2"/>
          <c:y val="2.9810592705762542E-2"/>
          <c:w val="0.92322500805820362"/>
          <c:h val="0.67080214288282469"/>
        </c:manualLayout>
      </c:layout>
      <c:lineChart>
        <c:grouping val="standard"/>
        <c:ser>
          <c:idx val="0"/>
          <c:order val="0"/>
          <c:tx>
            <c:strRef>
              <c:f>Sheet1!$B$1</c:f>
              <c:strCache>
                <c:ptCount val="1"/>
                <c:pt idx="0">
                  <c:v>Passive</c:v>
                </c:pt>
              </c:strCache>
            </c:strRef>
          </c:tx>
          <c:spPr>
            <a:ln w="31738">
              <a:solidFill>
                <a:srgbClr val="008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Sheet1!$B$2:$B$35</c:f>
              <c:numCache>
                <c:formatCode>0%</c:formatCode>
                <c:ptCount val="34"/>
                <c:pt idx="0">
                  <c:v>3.1199999999999999E-2</c:v>
                </c:pt>
                <c:pt idx="1">
                  <c:v>6.0600000000000001E-2</c:v>
                </c:pt>
                <c:pt idx="2">
                  <c:v>0.19</c:v>
                </c:pt>
                <c:pt idx="3">
                  <c:v>0.26</c:v>
                </c:pt>
                <c:pt idx="4">
                  <c:v>0.34</c:v>
                </c:pt>
                <c:pt idx="5">
                  <c:v>0.36000000000000032</c:v>
                </c:pt>
                <c:pt idx="6">
                  <c:v>0.4</c:v>
                </c:pt>
                <c:pt idx="7">
                  <c:v>0.41000000000000031</c:v>
                </c:pt>
                <c:pt idx="8">
                  <c:v>0.42000000000000032</c:v>
                </c:pt>
                <c:pt idx="9">
                  <c:v>0.41000000000000031</c:v>
                </c:pt>
                <c:pt idx="10">
                  <c:v>0.35000000000000031</c:v>
                </c:pt>
                <c:pt idx="11">
                  <c:v>0.35000000000000031</c:v>
                </c:pt>
                <c:pt idx="12">
                  <c:v>0.34</c:v>
                </c:pt>
                <c:pt idx="13">
                  <c:v>0.30000000000000032</c:v>
                </c:pt>
                <c:pt idx="14">
                  <c:v>0.27</c:v>
                </c:pt>
                <c:pt idx="15">
                  <c:v>0.25</c:v>
                </c:pt>
                <c:pt idx="16">
                  <c:v>0.24000000000000021</c:v>
                </c:pt>
                <c:pt idx="17">
                  <c:v>0.18000000000000024</c:v>
                </c:pt>
                <c:pt idx="18">
                  <c:v>0.18000000000000024</c:v>
                </c:pt>
                <c:pt idx="19">
                  <c:v>0.18000000000000024</c:v>
                </c:pt>
                <c:pt idx="20">
                  <c:v>0.16</c:v>
                </c:pt>
                <c:pt idx="21">
                  <c:v>0.15000000000000024</c:v>
                </c:pt>
                <c:pt idx="22">
                  <c:v>0.13</c:v>
                </c:pt>
                <c:pt idx="23">
                  <c:v>0.12000000000000002</c:v>
                </c:pt>
                <c:pt idx="24">
                  <c:v>0.11</c:v>
                </c:pt>
                <c:pt idx="25">
                  <c:v>9.9100000000000063E-2</c:v>
                </c:pt>
                <c:pt idx="26">
                  <c:v>8.3000000000000046E-2</c:v>
                </c:pt>
                <c:pt idx="27">
                  <c:v>5.6400000000000013E-2</c:v>
                </c:pt>
                <c:pt idx="28">
                  <c:v>4.5699999999999998E-2</c:v>
                </c:pt>
                <c:pt idx="29">
                  <c:v>4.3099999999999999E-2</c:v>
                </c:pt>
                <c:pt idx="30">
                  <c:v>3.4700000000000002E-2</c:v>
                </c:pt>
                <c:pt idx="31">
                  <c:v>2.86E-2</c:v>
                </c:pt>
                <c:pt idx="32">
                  <c:v>1.0699999999999998E-2</c:v>
                </c:pt>
                <c:pt idx="33">
                  <c:v>1.5400000000000021E-2</c:v>
                </c:pt>
              </c:numCache>
            </c:numRef>
          </c:val>
        </c:ser>
        <c:ser>
          <c:idx val="1"/>
          <c:order val="1"/>
          <c:tx>
            <c:strRef>
              <c:f>Sheet1!$C$1</c:f>
              <c:strCache>
                <c:ptCount val="1"/>
                <c:pt idx="0">
                  <c:v>Adventurous</c:v>
                </c:pt>
              </c:strCache>
            </c:strRef>
          </c:tx>
          <c:spPr>
            <a:ln w="31738">
              <a:solidFill>
                <a:srgbClr val="FF99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Sheet1!$C$2:$C$35</c:f>
              <c:numCache>
                <c:formatCode>0%</c:formatCode>
                <c:ptCount val="34"/>
                <c:pt idx="0">
                  <c:v>3.0400000000000052E-2</c:v>
                </c:pt>
                <c:pt idx="1">
                  <c:v>7.5500000000000012E-2</c:v>
                </c:pt>
                <c:pt idx="2">
                  <c:v>0.18000000000000024</c:v>
                </c:pt>
                <c:pt idx="3">
                  <c:v>0.30000000000000032</c:v>
                </c:pt>
                <c:pt idx="4">
                  <c:v>0.35000000000000031</c:v>
                </c:pt>
                <c:pt idx="5">
                  <c:v>0.38000000000000073</c:v>
                </c:pt>
                <c:pt idx="6">
                  <c:v>0.4</c:v>
                </c:pt>
                <c:pt idx="7">
                  <c:v>0.42000000000000032</c:v>
                </c:pt>
                <c:pt idx="8">
                  <c:v>0.43000000000000038</c:v>
                </c:pt>
                <c:pt idx="9">
                  <c:v>0.4</c:v>
                </c:pt>
                <c:pt idx="10">
                  <c:v>0.36000000000000032</c:v>
                </c:pt>
                <c:pt idx="11">
                  <c:v>0.35000000000000031</c:v>
                </c:pt>
                <c:pt idx="12">
                  <c:v>0.32000000000000073</c:v>
                </c:pt>
                <c:pt idx="13">
                  <c:v>0.26</c:v>
                </c:pt>
                <c:pt idx="14">
                  <c:v>0.16</c:v>
                </c:pt>
                <c:pt idx="15">
                  <c:v>0.11</c:v>
                </c:pt>
                <c:pt idx="16">
                  <c:v>9.0200000000000002E-2</c:v>
                </c:pt>
                <c:pt idx="17">
                  <c:v>4.0100000000000004E-2</c:v>
                </c:pt>
                <c:pt idx="18">
                  <c:v>3.95E-2</c:v>
                </c:pt>
                <c:pt idx="19">
                  <c:v>7.8299999999999995E-2</c:v>
                </c:pt>
                <c:pt idx="20">
                  <c:v>9.3700000000000228E-2</c:v>
                </c:pt>
                <c:pt idx="21">
                  <c:v>9.6500000000000044E-2</c:v>
                </c:pt>
                <c:pt idx="22">
                  <c:v>0.1</c:v>
                </c:pt>
                <c:pt idx="23">
                  <c:v>9.9400000000000002E-2</c:v>
                </c:pt>
                <c:pt idx="24">
                  <c:v>9.5000000000000043E-2</c:v>
                </c:pt>
                <c:pt idx="25">
                  <c:v>8.4900000000000045E-2</c:v>
                </c:pt>
                <c:pt idx="26">
                  <c:v>8.6800000000000002E-2</c:v>
                </c:pt>
                <c:pt idx="27">
                  <c:v>7.2600000000000012E-2</c:v>
                </c:pt>
                <c:pt idx="28">
                  <c:v>5.2200000000000003E-2</c:v>
                </c:pt>
                <c:pt idx="29">
                  <c:v>2.7600000000000069E-2</c:v>
                </c:pt>
                <c:pt idx="30">
                  <c:v>9.2000000000000068E-3</c:v>
                </c:pt>
                <c:pt idx="31">
                  <c:v>3.1000000000000086E-3</c:v>
                </c:pt>
                <c:pt idx="32">
                  <c:v>0</c:v>
                </c:pt>
                <c:pt idx="33">
                  <c:v>0</c:v>
                </c:pt>
              </c:numCache>
            </c:numRef>
          </c:val>
        </c:ser>
        <c:ser>
          <c:idx val="2"/>
          <c:order val="2"/>
          <c:tx>
            <c:strRef>
              <c:f>Sheet1!$D$1</c:f>
              <c:strCache>
                <c:ptCount val="1"/>
                <c:pt idx="0">
                  <c:v>Conservative</c:v>
                </c:pt>
              </c:strCache>
            </c:strRef>
          </c:tx>
          <c:spPr>
            <a:ln w="31738">
              <a:solidFill>
                <a:srgbClr val="FF0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Sheet1!$D$2:$D$35</c:f>
              <c:numCache>
                <c:formatCode>0%</c:formatCode>
                <c:ptCount val="34"/>
                <c:pt idx="0">
                  <c:v>3.85E-2</c:v>
                </c:pt>
                <c:pt idx="1">
                  <c:v>6.3600000000000004E-2</c:v>
                </c:pt>
                <c:pt idx="2">
                  <c:v>0.23</c:v>
                </c:pt>
                <c:pt idx="3">
                  <c:v>0.27</c:v>
                </c:pt>
                <c:pt idx="4">
                  <c:v>0.3300000000000009</c:v>
                </c:pt>
                <c:pt idx="5">
                  <c:v>0.37000000000000038</c:v>
                </c:pt>
                <c:pt idx="6">
                  <c:v>0.39000000000000073</c:v>
                </c:pt>
                <c:pt idx="7">
                  <c:v>0.38000000000000073</c:v>
                </c:pt>
                <c:pt idx="8">
                  <c:v>0.4</c:v>
                </c:pt>
                <c:pt idx="9">
                  <c:v>0.38000000000000073</c:v>
                </c:pt>
                <c:pt idx="10">
                  <c:v>0.32000000000000073</c:v>
                </c:pt>
                <c:pt idx="11">
                  <c:v>0.29000000000000031</c:v>
                </c:pt>
                <c:pt idx="12">
                  <c:v>0.26</c:v>
                </c:pt>
                <c:pt idx="13">
                  <c:v>0.25</c:v>
                </c:pt>
                <c:pt idx="14">
                  <c:v>0.17</c:v>
                </c:pt>
                <c:pt idx="15">
                  <c:v>0.15000000000000024</c:v>
                </c:pt>
                <c:pt idx="16">
                  <c:v>0.12000000000000002</c:v>
                </c:pt>
                <c:pt idx="17">
                  <c:v>8.7600000000000025E-2</c:v>
                </c:pt>
                <c:pt idx="18">
                  <c:v>0.1</c:v>
                </c:pt>
                <c:pt idx="19">
                  <c:v>9.9300000000000041E-2</c:v>
                </c:pt>
                <c:pt idx="20">
                  <c:v>0.12000000000000002</c:v>
                </c:pt>
                <c:pt idx="21">
                  <c:v>0.11</c:v>
                </c:pt>
                <c:pt idx="22">
                  <c:v>0.12000000000000002</c:v>
                </c:pt>
                <c:pt idx="23">
                  <c:v>0.11</c:v>
                </c:pt>
                <c:pt idx="24">
                  <c:v>9.2900000000000024E-2</c:v>
                </c:pt>
                <c:pt idx="25">
                  <c:v>9.1400000000000009E-2</c:v>
                </c:pt>
                <c:pt idx="26">
                  <c:v>7.640000000000001E-2</c:v>
                </c:pt>
                <c:pt idx="27">
                  <c:v>6.3800000000000009E-2</c:v>
                </c:pt>
                <c:pt idx="28">
                  <c:v>5.7400000000000034E-2</c:v>
                </c:pt>
                <c:pt idx="29">
                  <c:v>3.7999999999999999E-2</c:v>
                </c:pt>
                <c:pt idx="30">
                  <c:v>3.3099999999999997E-2</c:v>
                </c:pt>
                <c:pt idx="31">
                  <c:v>2.8000000000000001E-2</c:v>
                </c:pt>
                <c:pt idx="32">
                  <c:v>1.8700000000000043E-2</c:v>
                </c:pt>
                <c:pt idx="33">
                  <c:v>1.8400000000000041E-2</c:v>
                </c:pt>
              </c:numCache>
            </c:numRef>
          </c:val>
        </c:ser>
        <c:marker val="1"/>
        <c:axId val="139124736"/>
        <c:axId val="139126272"/>
      </c:lineChart>
      <c:catAx>
        <c:axId val="139124736"/>
        <c:scaling>
          <c:orientation val="minMax"/>
        </c:scaling>
        <c:axPos val="b"/>
        <c:numFmt formatCode="General" sourceLinked="1"/>
        <c:tickLblPos val="nextTo"/>
        <c:txPr>
          <a:bodyPr rot="-5400000" vert="horz"/>
          <a:lstStyle/>
          <a:p>
            <a:pPr>
              <a:defRPr sz="1000"/>
            </a:pPr>
            <a:endParaRPr lang="en-US"/>
          </a:p>
        </c:txPr>
        <c:crossAx val="139126272"/>
        <c:crosses val="autoZero"/>
        <c:auto val="1"/>
        <c:lblAlgn val="ctr"/>
        <c:lblOffset val="100"/>
      </c:catAx>
      <c:valAx>
        <c:axId val="139126272"/>
        <c:scaling>
          <c:orientation val="minMax"/>
        </c:scaling>
        <c:axPos val="l"/>
        <c:majorGridlines>
          <c:spPr>
            <a:ln>
              <a:solidFill>
                <a:schemeClr val="bg1">
                  <a:lumMod val="75000"/>
                </a:schemeClr>
              </a:solidFill>
            </a:ln>
          </c:spPr>
        </c:majorGridlines>
        <c:numFmt formatCode="0%" sourceLinked="0"/>
        <c:tickLblPos val="nextTo"/>
        <c:crossAx val="139124736"/>
        <c:crosses val="autoZero"/>
        <c:crossBetween val="between"/>
      </c:valAx>
    </c:plotArea>
    <c:legend>
      <c:legendPos val="b"/>
      <c:layout>
        <c:manualLayout>
          <c:xMode val="edge"/>
          <c:yMode val="edge"/>
          <c:x val="8.6842071570322005E-2"/>
          <c:y val="0.87650409668373452"/>
          <c:w val="0.9"/>
          <c:h val="4.9242837040807119E-2"/>
        </c:manualLayout>
      </c:layout>
    </c:legend>
    <c:plotVisOnly val="1"/>
    <c:dispBlanksAs val="gap"/>
  </c:chart>
  <c:txPr>
    <a:bodyPr/>
    <a:lstStyle/>
    <a:p>
      <a:pPr>
        <a:defRPr sz="1200">
          <a:latin typeface="Trebuchet MS"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manualLayout>
          <c:layoutTarget val="inner"/>
          <c:xMode val="edge"/>
          <c:yMode val="edge"/>
          <c:x val="0.10670925062938562"/>
          <c:y val="4.1224755700325647E-2"/>
          <c:w val="0.84691196310741534"/>
          <c:h val="0.63041042345276876"/>
        </c:manualLayout>
      </c:layout>
      <c:barChart>
        <c:barDir val="col"/>
        <c:grouping val="clustered"/>
        <c:ser>
          <c:idx val="0"/>
          <c:order val="0"/>
          <c:tx>
            <c:strRef>
              <c:f>Sheet1!$B$1</c:f>
              <c:strCache>
                <c:ptCount val="1"/>
                <c:pt idx="0">
                  <c:v>Personal </c:v>
                </c:pt>
              </c:strCache>
            </c:strRef>
          </c:tx>
          <c:dLbls>
            <c:numFmt formatCode="0%" sourceLinked="0"/>
            <c:showVal val="1"/>
          </c:dLbls>
          <c:cat>
            <c:strRef>
              <c:f>Sheet1!$A$2:$A$5</c:f>
              <c:strCache>
                <c:ptCount val="4"/>
                <c:pt idx="0">
                  <c:v>1-2 Flight</c:v>
                </c:pt>
                <c:pt idx="1">
                  <c:v>3-4 Flight</c:v>
                </c:pt>
                <c:pt idx="2">
                  <c:v>5-6 Flight</c:v>
                </c:pt>
                <c:pt idx="3">
                  <c:v>7 or more Flight</c:v>
                </c:pt>
              </c:strCache>
            </c:strRef>
          </c:cat>
          <c:val>
            <c:numRef>
              <c:f>Sheet1!$B$2:$B$5</c:f>
              <c:numCache>
                <c:formatCode>0.00%</c:formatCode>
                <c:ptCount val="4"/>
                <c:pt idx="0" formatCode="0%">
                  <c:v>0.78</c:v>
                </c:pt>
                <c:pt idx="1">
                  <c:v>5.5500000000000022E-2</c:v>
                </c:pt>
                <c:pt idx="2">
                  <c:v>1.3100000000000021E-2</c:v>
                </c:pt>
                <c:pt idx="3">
                  <c:v>2.2600000000000012E-2</c:v>
                </c:pt>
              </c:numCache>
            </c:numRef>
          </c:val>
        </c:ser>
        <c:ser>
          <c:idx val="1"/>
          <c:order val="1"/>
          <c:tx>
            <c:strRef>
              <c:f>Sheet1!$C$1</c:f>
              <c:strCache>
                <c:ptCount val="1"/>
                <c:pt idx="0">
                  <c:v>Business</c:v>
                </c:pt>
              </c:strCache>
            </c:strRef>
          </c:tx>
          <c:dLbls>
            <c:numFmt formatCode="0%" sourceLinked="0"/>
            <c:showVal val="1"/>
          </c:dLbls>
          <c:cat>
            <c:strRef>
              <c:f>Sheet1!$A$2:$A$5</c:f>
              <c:strCache>
                <c:ptCount val="4"/>
                <c:pt idx="0">
                  <c:v>1-2 Flight</c:v>
                </c:pt>
                <c:pt idx="1">
                  <c:v>3-4 Flight</c:v>
                </c:pt>
                <c:pt idx="2">
                  <c:v>5-6 Flight</c:v>
                </c:pt>
                <c:pt idx="3">
                  <c:v>7 or more Flight</c:v>
                </c:pt>
              </c:strCache>
            </c:strRef>
          </c:cat>
          <c:val>
            <c:numRef>
              <c:f>Sheet1!$C$2:$C$5</c:f>
              <c:numCache>
                <c:formatCode>0.00%</c:formatCode>
                <c:ptCount val="4"/>
                <c:pt idx="0">
                  <c:v>4.7699999999999999E-2</c:v>
                </c:pt>
                <c:pt idx="1">
                  <c:v>1.9800000000000054E-2</c:v>
                </c:pt>
                <c:pt idx="2">
                  <c:v>8.8000000000000248E-3</c:v>
                </c:pt>
                <c:pt idx="3">
                  <c:v>3.3000000000000052E-3</c:v>
                </c:pt>
              </c:numCache>
            </c:numRef>
          </c:val>
        </c:ser>
        <c:axId val="107831680"/>
        <c:axId val="107833216"/>
      </c:barChart>
      <c:catAx>
        <c:axId val="107831680"/>
        <c:scaling>
          <c:orientation val="minMax"/>
        </c:scaling>
        <c:axPos val="b"/>
        <c:numFmt formatCode="General" sourceLinked="1"/>
        <c:tickLblPos val="nextTo"/>
        <c:crossAx val="107833216"/>
        <c:crosses val="autoZero"/>
        <c:auto val="1"/>
        <c:lblAlgn val="ctr"/>
        <c:lblOffset val="100"/>
      </c:catAx>
      <c:valAx>
        <c:axId val="107833216"/>
        <c:scaling>
          <c:orientation val="minMax"/>
        </c:scaling>
        <c:axPos val="l"/>
        <c:numFmt formatCode="0%" sourceLinked="1"/>
        <c:tickLblPos val="nextTo"/>
        <c:crossAx val="107831680"/>
        <c:crosses val="autoZero"/>
        <c:crossBetween val="between"/>
      </c:valAx>
    </c:plotArea>
    <c:legend>
      <c:legendPos val="b"/>
      <c:layout>
        <c:manualLayout>
          <c:xMode val="edge"/>
          <c:yMode val="edge"/>
          <c:x val="8.3483553917462497E-2"/>
          <c:y val="0.78201503696500085"/>
          <c:w val="0.88754999596681616"/>
          <c:h val="6.1633152429651616E-2"/>
        </c:manualLayout>
      </c:layout>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c:spPr>
      <c:txPr>
        <a:bodyPr/>
        <a:lstStyle/>
        <a:p>
          <a:pPr>
            <a:defRPr b="1"/>
          </a:pPr>
          <a:endParaRPr lang="en-US"/>
        </a:p>
      </c:txPr>
    </c:legend>
    <c:plotVisOnly val="1"/>
    <c:dispBlanksAs val="gap"/>
  </c:chart>
  <c:txPr>
    <a:bodyPr/>
    <a:lstStyle/>
    <a:p>
      <a:pPr>
        <a:defRPr sz="1394"/>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10670925062938562"/>
          <c:y val="4.1224755700325647E-2"/>
          <c:w val="0.84691196310741534"/>
          <c:h val="0.52096416938110746"/>
        </c:manualLayout>
      </c:layout>
      <c:barChart>
        <c:barDir val="col"/>
        <c:grouping val="clustered"/>
        <c:ser>
          <c:idx val="0"/>
          <c:order val="0"/>
          <c:tx>
            <c:strRef>
              <c:f>Sheet1!$B$1</c:f>
              <c:strCache>
                <c:ptCount val="1"/>
                <c:pt idx="0">
                  <c:v>Personal </c:v>
                </c:pt>
              </c:strCache>
            </c:strRef>
          </c:tx>
          <c:dLbls>
            <c:numFmt formatCode="0%" sourceLinked="0"/>
            <c:txPr>
              <a:bodyPr/>
              <a:lstStyle/>
              <a:p>
                <a:pPr>
                  <a:defRPr sz="1000"/>
                </a:pPr>
                <a:endParaRPr lang="en-US"/>
              </a:p>
            </c:txPr>
            <c:showVal val="1"/>
          </c:dLbls>
          <c:cat>
            <c:strRef>
              <c:f>Sheet1!$A$2:$A$29</c:f>
              <c:strCache>
                <c:ptCount val="28"/>
                <c:pt idx="0">
                  <c:v>Saudi Airlines</c:v>
                </c:pt>
                <c:pt idx="1">
                  <c:v>Egypt Air</c:v>
                </c:pt>
                <c:pt idx="2">
                  <c:v>Gulf Air</c:v>
                </c:pt>
                <c:pt idx="3">
                  <c:v>Air Arabia</c:v>
                </c:pt>
                <c:pt idx="4">
                  <c:v>Air India</c:v>
                </c:pt>
                <c:pt idx="5">
                  <c:v>Emirates Airlines</c:v>
                </c:pt>
                <c:pt idx="6">
                  <c:v>Cathay Pacific</c:v>
                </c:pt>
                <c:pt idx="7">
                  <c:v>Others</c:v>
                </c:pt>
                <c:pt idx="8">
                  <c:v>Malaysia Airlines</c:v>
                </c:pt>
                <c:pt idx="9">
                  <c:v>PIA</c:v>
                </c:pt>
                <c:pt idx="10">
                  <c:v>Al Italia</c:v>
                </c:pt>
                <c:pt idx="11">
                  <c:v>Middle East</c:v>
                </c:pt>
                <c:pt idx="12">
                  <c:v>Sudan Airways</c:v>
                </c:pt>
                <c:pt idx="13">
                  <c:v>Syrian Airways</c:v>
                </c:pt>
                <c:pt idx="14">
                  <c:v>Etihad Air</c:v>
                </c:pt>
                <c:pt idx="15">
                  <c:v>Royal Jordanian</c:v>
                </c:pt>
                <c:pt idx="16">
                  <c:v>British Airways</c:v>
                </c:pt>
                <c:pt idx="17">
                  <c:v>Delta Airways</c:v>
                </c:pt>
                <c:pt idx="18">
                  <c:v>KLM</c:v>
                </c:pt>
                <c:pt idx="19">
                  <c:v>Air France</c:v>
                </c:pt>
                <c:pt idx="20">
                  <c:v>Singapore Airlines</c:v>
                </c:pt>
                <c:pt idx="21">
                  <c:v>Kuwait Airways</c:v>
                </c:pt>
                <c:pt idx="22">
                  <c:v>Qatar Airways</c:v>
                </c:pt>
                <c:pt idx="23">
                  <c:v>Royal Maroc</c:v>
                </c:pt>
                <c:pt idx="24">
                  <c:v>Lufthansa</c:v>
                </c:pt>
                <c:pt idx="25">
                  <c:v>Oman Air</c:v>
                </c:pt>
                <c:pt idx="26">
                  <c:v>United Airlines</c:v>
                </c:pt>
                <c:pt idx="27">
                  <c:v>Thai Airways</c:v>
                </c:pt>
              </c:strCache>
            </c:strRef>
          </c:cat>
          <c:val>
            <c:numRef>
              <c:f>Sheet1!$B$2:$B$29</c:f>
              <c:numCache>
                <c:formatCode>0%</c:formatCode>
                <c:ptCount val="28"/>
                <c:pt idx="0">
                  <c:v>0.64000000000000146</c:v>
                </c:pt>
                <c:pt idx="1">
                  <c:v>0.16</c:v>
                </c:pt>
                <c:pt idx="2">
                  <c:v>6.7500000000000004E-2</c:v>
                </c:pt>
                <c:pt idx="3">
                  <c:v>5.5199999999999999E-2</c:v>
                </c:pt>
                <c:pt idx="4">
                  <c:v>3.61E-2</c:v>
                </c:pt>
                <c:pt idx="5">
                  <c:v>4.0400000000000012E-2</c:v>
                </c:pt>
                <c:pt idx="6">
                  <c:v>2.4E-2</c:v>
                </c:pt>
                <c:pt idx="7">
                  <c:v>1.9699999999999999E-2</c:v>
                </c:pt>
                <c:pt idx="8">
                  <c:v>2.2600000000000012E-2</c:v>
                </c:pt>
                <c:pt idx="9">
                  <c:v>2.07E-2</c:v>
                </c:pt>
                <c:pt idx="10">
                  <c:v>2.1500000000000002E-2</c:v>
                </c:pt>
                <c:pt idx="11">
                  <c:v>1.7899999999999999E-2</c:v>
                </c:pt>
                <c:pt idx="12">
                  <c:v>1.8200000000000043E-2</c:v>
                </c:pt>
                <c:pt idx="13">
                  <c:v>1.9199999999999998E-2</c:v>
                </c:pt>
                <c:pt idx="14">
                  <c:v>1.8499999999999999E-2</c:v>
                </c:pt>
                <c:pt idx="15">
                  <c:v>1.8900000000000042E-2</c:v>
                </c:pt>
                <c:pt idx="16">
                  <c:v>1.5299999999999998E-2</c:v>
                </c:pt>
                <c:pt idx="17">
                  <c:v>1.4999999999999998E-2</c:v>
                </c:pt>
                <c:pt idx="18">
                  <c:v>1.2800000000000021E-2</c:v>
                </c:pt>
                <c:pt idx="19">
                  <c:v>1.1900000000000042E-2</c:v>
                </c:pt>
                <c:pt idx="20">
                  <c:v>9.4000000000000212E-3</c:v>
                </c:pt>
                <c:pt idx="21">
                  <c:v>1.0600000000000021E-2</c:v>
                </c:pt>
                <c:pt idx="22">
                  <c:v>1.0300000000000005E-2</c:v>
                </c:pt>
                <c:pt idx="23">
                  <c:v>1.0100000000000001E-2</c:v>
                </c:pt>
                <c:pt idx="24">
                  <c:v>9.4000000000000212E-3</c:v>
                </c:pt>
                <c:pt idx="25">
                  <c:v>8.6000000000000208E-3</c:v>
                </c:pt>
                <c:pt idx="26">
                  <c:v>7.8000000000000127E-3</c:v>
                </c:pt>
                <c:pt idx="27">
                  <c:v>5.8000000000000013E-3</c:v>
                </c:pt>
              </c:numCache>
            </c:numRef>
          </c:val>
        </c:ser>
        <c:gapWidth val="47"/>
        <c:axId val="107734912"/>
        <c:axId val="107736448"/>
      </c:barChart>
      <c:catAx>
        <c:axId val="107734912"/>
        <c:scaling>
          <c:orientation val="minMax"/>
        </c:scaling>
        <c:axPos val="b"/>
        <c:numFmt formatCode="General" sourceLinked="1"/>
        <c:tickLblPos val="nextTo"/>
        <c:txPr>
          <a:bodyPr/>
          <a:lstStyle/>
          <a:p>
            <a:pPr>
              <a:defRPr sz="1195"/>
            </a:pPr>
            <a:endParaRPr lang="en-US"/>
          </a:p>
        </c:txPr>
        <c:crossAx val="107736448"/>
        <c:crosses val="autoZero"/>
        <c:auto val="1"/>
        <c:lblAlgn val="ctr"/>
        <c:lblOffset val="100"/>
      </c:catAx>
      <c:valAx>
        <c:axId val="107736448"/>
        <c:scaling>
          <c:orientation val="minMax"/>
        </c:scaling>
        <c:axPos val="l"/>
        <c:numFmt formatCode="0%" sourceLinked="1"/>
        <c:tickLblPos val="nextTo"/>
        <c:crossAx val="107734912"/>
        <c:crosses val="autoZero"/>
        <c:crossBetween val="between"/>
      </c:valAx>
    </c:plotArea>
    <c:plotVisOnly val="1"/>
    <c:dispBlanksAs val="gap"/>
  </c:chart>
  <c:txPr>
    <a:bodyPr/>
    <a:lstStyle/>
    <a:p>
      <a:pPr>
        <a:defRPr sz="1394"/>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32633539382343751"/>
          <c:y val="4.1224755700325647E-2"/>
          <c:w val="0.64312335958005262"/>
          <c:h val="0.72422149837133565"/>
        </c:manualLayout>
      </c:layout>
      <c:barChart>
        <c:barDir val="bar"/>
        <c:grouping val="clustered"/>
        <c:ser>
          <c:idx val="0"/>
          <c:order val="0"/>
          <c:tx>
            <c:strRef>
              <c:f>Sheet1!$B$1</c:f>
              <c:strCache>
                <c:ptCount val="1"/>
                <c:pt idx="0">
                  <c:v>Personal </c:v>
                </c:pt>
              </c:strCache>
            </c:strRef>
          </c:tx>
          <c:dLbls>
            <c:numFmt formatCode="0%" sourceLinked="0"/>
            <c:txPr>
              <a:bodyPr/>
              <a:lstStyle/>
              <a:p>
                <a:pPr>
                  <a:defRPr sz="1000"/>
                </a:pPr>
                <a:endParaRPr lang="en-US"/>
              </a:p>
            </c:txPr>
            <c:showVal val="1"/>
          </c:dLbls>
          <c:cat>
            <c:strRef>
              <c:f>Sheet1!$A$2:$A$13</c:f>
              <c:strCache>
                <c:ptCount val="12"/>
                <c:pt idx="0">
                  <c:v>Price</c:v>
                </c:pt>
                <c:pt idx="1">
                  <c:v>Company Image</c:v>
                </c:pt>
                <c:pt idx="2">
                  <c:v>Convenience of Timings</c:v>
                </c:pt>
                <c:pt idx="3">
                  <c:v>In-flight Comfort \ Service</c:v>
                </c:pt>
                <c:pt idx="4">
                  <c:v>Airline of your Country</c:v>
                </c:pt>
                <c:pt idx="5">
                  <c:v>Personal Experience</c:v>
                </c:pt>
                <c:pt idx="6">
                  <c:v>Frequent Flyer \ Loyalty Schemes</c:v>
                </c:pt>
                <c:pt idx="7">
                  <c:v>Advertising</c:v>
                </c:pt>
                <c:pt idx="8">
                  <c:v>Personal Recommendation</c:v>
                </c:pt>
                <c:pt idx="9">
                  <c:v>Convenience of Airport</c:v>
                </c:pt>
                <c:pt idx="10">
                  <c:v>Accident Track Record (SafteyRecord)</c:v>
                </c:pt>
                <c:pt idx="11">
                  <c:v>Customer Service</c:v>
                </c:pt>
              </c:strCache>
            </c:strRef>
          </c:cat>
          <c:val>
            <c:numRef>
              <c:f>Sheet1!$B$2:$B$13</c:f>
              <c:numCache>
                <c:formatCode>0%</c:formatCode>
                <c:ptCount val="12"/>
                <c:pt idx="0">
                  <c:v>0.35000000000000031</c:v>
                </c:pt>
                <c:pt idx="1">
                  <c:v>0.16</c:v>
                </c:pt>
                <c:pt idx="2">
                  <c:v>0.13</c:v>
                </c:pt>
                <c:pt idx="3">
                  <c:v>0.13</c:v>
                </c:pt>
                <c:pt idx="4">
                  <c:v>0.12000000000000002</c:v>
                </c:pt>
                <c:pt idx="5">
                  <c:v>7.8800000000000023E-2</c:v>
                </c:pt>
                <c:pt idx="6">
                  <c:v>3.5900000000000001E-2</c:v>
                </c:pt>
                <c:pt idx="7">
                  <c:v>2.280000000000006E-2</c:v>
                </c:pt>
                <c:pt idx="8">
                  <c:v>2.07E-2</c:v>
                </c:pt>
                <c:pt idx="9">
                  <c:v>1.8599999999999998E-2</c:v>
                </c:pt>
                <c:pt idx="10">
                  <c:v>1.8499999999999999E-2</c:v>
                </c:pt>
                <c:pt idx="11">
                  <c:v>1.7999999999999999E-2</c:v>
                </c:pt>
              </c:numCache>
            </c:numRef>
          </c:val>
        </c:ser>
        <c:gapWidth val="47"/>
        <c:axId val="110395392"/>
        <c:axId val="110396928"/>
      </c:barChart>
      <c:catAx>
        <c:axId val="110395392"/>
        <c:scaling>
          <c:orientation val="minMax"/>
        </c:scaling>
        <c:axPos val="l"/>
        <c:numFmt formatCode="General" sourceLinked="1"/>
        <c:tickLblPos val="nextTo"/>
        <c:txPr>
          <a:bodyPr/>
          <a:lstStyle/>
          <a:p>
            <a:pPr>
              <a:defRPr sz="1195"/>
            </a:pPr>
            <a:endParaRPr lang="en-US"/>
          </a:p>
        </c:txPr>
        <c:crossAx val="110396928"/>
        <c:crosses val="autoZero"/>
        <c:auto val="1"/>
        <c:lblAlgn val="ctr"/>
        <c:lblOffset val="100"/>
      </c:catAx>
      <c:valAx>
        <c:axId val="110396928"/>
        <c:scaling>
          <c:orientation val="minMax"/>
        </c:scaling>
        <c:axPos val="b"/>
        <c:numFmt formatCode="0%" sourceLinked="1"/>
        <c:tickLblPos val="nextTo"/>
        <c:crossAx val="110395392"/>
        <c:crosses val="autoZero"/>
        <c:crossBetween val="between"/>
      </c:valAx>
    </c:plotArea>
    <c:plotVisOnly val="1"/>
    <c:dispBlanksAs val="gap"/>
  </c:chart>
  <c:txPr>
    <a:bodyPr/>
    <a:lstStyle/>
    <a:p>
      <a:pPr>
        <a:defRPr sz="1394"/>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32633539382343751"/>
          <c:y val="4.1224755700325647E-2"/>
          <c:w val="0.62728579488311664"/>
          <c:h val="0.72422149837133565"/>
        </c:manualLayout>
      </c:layout>
      <c:barChart>
        <c:barDir val="bar"/>
        <c:grouping val="clustered"/>
        <c:ser>
          <c:idx val="0"/>
          <c:order val="0"/>
          <c:tx>
            <c:strRef>
              <c:f>Sheet1!$B$1</c:f>
              <c:strCache>
                <c:ptCount val="1"/>
                <c:pt idx="0">
                  <c:v>Personal </c:v>
                </c:pt>
              </c:strCache>
            </c:strRef>
          </c:tx>
          <c:dLbls>
            <c:numFmt formatCode="0%" sourceLinked="0"/>
            <c:txPr>
              <a:bodyPr/>
              <a:lstStyle/>
              <a:p>
                <a:pPr>
                  <a:defRPr sz="1000"/>
                </a:pPr>
                <a:endParaRPr lang="en-US"/>
              </a:p>
            </c:txPr>
            <c:showVal val="1"/>
          </c:dLbls>
          <c:cat>
            <c:strRef>
              <c:f>Sheet1!$A$2:$A$13</c:f>
              <c:strCache>
                <c:ptCount val="12"/>
                <c:pt idx="0">
                  <c:v>Company Image</c:v>
                </c:pt>
                <c:pt idx="1">
                  <c:v>In-flight Comfort \ Service</c:v>
                </c:pt>
                <c:pt idx="2">
                  <c:v>Price</c:v>
                </c:pt>
                <c:pt idx="3">
                  <c:v>Convenience of Timings</c:v>
                </c:pt>
                <c:pt idx="4">
                  <c:v>Frequent Flyer \ Loyalty Schemes</c:v>
                </c:pt>
                <c:pt idx="5">
                  <c:v>Advertising</c:v>
                </c:pt>
                <c:pt idx="6">
                  <c:v>Airline of your Country</c:v>
                </c:pt>
                <c:pt idx="7">
                  <c:v>Personal Experience</c:v>
                </c:pt>
                <c:pt idx="8">
                  <c:v>Personal Recommendation</c:v>
                </c:pt>
                <c:pt idx="9">
                  <c:v>Accident Track Record (SafteyRecord)</c:v>
                </c:pt>
                <c:pt idx="10">
                  <c:v>Customer Service</c:v>
                </c:pt>
                <c:pt idx="11">
                  <c:v>Convenience of Airport</c:v>
                </c:pt>
              </c:strCache>
            </c:strRef>
          </c:cat>
          <c:val>
            <c:numRef>
              <c:f>Sheet1!$B$2:$B$13</c:f>
              <c:numCache>
                <c:formatCode>0%</c:formatCode>
                <c:ptCount val="12"/>
                <c:pt idx="0">
                  <c:v>0.22</c:v>
                </c:pt>
                <c:pt idx="1">
                  <c:v>0.19</c:v>
                </c:pt>
                <c:pt idx="2">
                  <c:v>0.12000000000000002</c:v>
                </c:pt>
                <c:pt idx="3">
                  <c:v>0.12000000000000002</c:v>
                </c:pt>
                <c:pt idx="4">
                  <c:v>0.11</c:v>
                </c:pt>
                <c:pt idx="5">
                  <c:v>0.11</c:v>
                </c:pt>
                <c:pt idx="6">
                  <c:v>0.11</c:v>
                </c:pt>
                <c:pt idx="7">
                  <c:v>9.4200000000000006E-2</c:v>
                </c:pt>
                <c:pt idx="8">
                  <c:v>8.4100000000000022E-2</c:v>
                </c:pt>
                <c:pt idx="9">
                  <c:v>4.3099999999999999E-2</c:v>
                </c:pt>
                <c:pt idx="10">
                  <c:v>3.2800000000000086E-2</c:v>
                </c:pt>
                <c:pt idx="11">
                  <c:v>7.7000000000000159E-3</c:v>
                </c:pt>
              </c:numCache>
            </c:numRef>
          </c:val>
        </c:ser>
        <c:gapWidth val="47"/>
        <c:axId val="109372928"/>
        <c:axId val="109374464"/>
      </c:barChart>
      <c:catAx>
        <c:axId val="109372928"/>
        <c:scaling>
          <c:orientation val="minMax"/>
        </c:scaling>
        <c:axPos val="l"/>
        <c:numFmt formatCode="General" sourceLinked="1"/>
        <c:tickLblPos val="nextTo"/>
        <c:txPr>
          <a:bodyPr/>
          <a:lstStyle/>
          <a:p>
            <a:pPr>
              <a:defRPr sz="1200"/>
            </a:pPr>
            <a:endParaRPr lang="en-US"/>
          </a:p>
        </c:txPr>
        <c:crossAx val="109374464"/>
        <c:crosses val="autoZero"/>
        <c:auto val="1"/>
        <c:lblAlgn val="ctr"/>
        <c:lblOffset val="100"/>
      </c:catAx>
      <c:valAx>
        <c:axId val="109374464"/>
        <c:scaling>
          <c:orientation val="minMax"/>
        </c:scaling>
        <c:axPos val="b"/>
        <c:numFmt formatCode="0%" sourceLinked="1"/>
        <c:tickLblPos val="nextTo"/>
        <c:crossAx val="109372928"/>
        <c:crosses val="autoZero"/>
        <c:crossBetween val="between"/>
      </c:valAx>
    </c:plotArea>
    <c:plotVisOnly val="1"/>
    <c:dispBlanksAs val="gap"/>
  </c:chart>
  <c:txPr>
    <a:bodyPr/>
    <a:lstStyle/>
    <a:p>
      <a:pPr>
        <a:defRPr sz="1399"/>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0693120596767507E-2"/>
          <c:y val="2.9810592705762542E-2"/>
          <c:w val="0.92322500805820362"/>
          <c:h val="0.67080214288282469"/>
        </c:manualLayout>
      </c:layout>
      <c:lineChart>
        <c:grouping val="standard"/>
        <c:ser>
          <c:idx val="0"/>
          <c:order val="0"/>
          <c:tx>
            <c:strRef>
              <c:f>Sheet1!$B$1</c:f>
              <c:strCache>
                <c:ptCount val="1"/>
                <c:pt idx="0">
                  <c:v>GCC</c:v>
                </c:pt>
              </c:strCache>
            </c:strRef>
          </c:tx>
          <c:spPr>
            <a:ln w="31738">
              <a:solidFill>
                <a:srgbClr val="008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Sheet1!$B$2:$B$35</c:f>
              <c:numCache>
                <c:formatCode>0.00%</c:formatCode>
                <c:ptCount val="34"/>
                <c:pt idx="0">
                  <c:v>8.6000000000000208E-3</c:v>
                </c:pt>
                <c:pt idx="1">
                  <c:v>1.7600000000000001E-2</c:v>
                </c:pt>
                <c:pt idx="2">
                  <c:v>2.1100000000000001E-2</c:v>
                </c:pt>
                <c:pt idx="3">
                  <c:v>2.53E-2</c:v>
                </c:pt>
                <c:pt idx="4">
                  <c:v>6.6799999999999998E-2</c:v>
                </c:pt>
                <c:pt idx="5">
                  <c:v>7.3999999999999996E-2</c:v>
                </c:pt>
                <c:pt idx="6">
                  <c:v>9.8200000000000065E-2</c:v>
                </c:pt>
                <c:pt idx="7" formatCode="0%">
                  <c:v>0.1</c:v>
                </c:pt>
                <c:pt idx="8" formatCode="0%">
                  <c:v>0.14000000000000001</c:v>
                </c:pt>
                <c:pt idx="9" formatCode="0%">
                  <c:v>0.14000000000000001</c:v>
                </c:pt>
                <c:pt idx="10" formatCode="0%">
                  <c:v>0.17</c:v>
                </c:pt>
                <c:pt idx="11" formatCode="0%">
                  <c:v>0.16</c:v>
                </c:pt>
                <c:pt idx="12" formatCode="0%">
                  <c:v>0.23</c:v>
                </c:pt>
                <c:pt idx="13" formatCode="0%">
                  <c:v>0.26</c:v>
                </c:pt>
                <c:pt idx="14" formatCode="0%">
                  <c:v>0.28000000000000008</c:v>
                </c:pt>
                <c:pt idx="15" formatCode="0%">
                  <c:v>0.28000000000000008</c:v>
                </c:pt>
                <c:pt idx="16" formatCode="0%">
                  <c:v>0.26</c:v>
                </c:pt>
                <c:pt idx="17" formatCode="0%">
                  <c:v>0.27</c:v>
                </c:pt>
                <c:pt idx="18" formatCode="0%">
                  <c:v>0.37000000000000038</c:v>
                </c:pt>
                <c:pt idx="19" formatCode="0%">
                  <c:v>0.36000000000000032</c:v>
                </c:pt>
                <c:pt idx="20" formatCode="0%">
                  <c:v>0.35000000000000031</c:v>
                </c:pt>
                <c:pt idx="21" formatCode="0%">
                  <c:v>0.29000000000000031</c:v>
                </c:pt>
                <c:pt idx="22" formatCode="0%">
                  <c:v>0.22</c:v>
                </c:pt>
                <c:pt idx="23" formatCode="0%">
                  <c:v>0.21000000000000021</c:v>
                </c:pt>
                <c:pt idx="24" formatCode="0%">
                  <c:v>0.22</c:v>
                </c:pt>
                <c:pt idx="25" formatCode="0%">
                  <c:v>0.3300000000000009</c:v>
                </c:pt>
                <c:pt idx="26" formatCode="0%">
                  <c:v>0.34</c:v>
                </c:pt>
                <c:pt idx="27" formatCode="0%">
                  <c:v>0.49000000000000032</c:v>
                </c:pt>
                <c:pt idx="28" formatCode="0%">
                  <c:v>0.48000000000000032</c:v>
                </c:pt>
                <c:pt idx="29" formatCode="0%">
                  <c:v>0.5</c:v>
                </c:pt>
                <c:pt idx="30" formatCode="0%">
                  <c:v>0.45</c:v>
                </c:pt>
                <c:pt idx="31" formatCode="0%">
                  <c:v>0.48000000000000032</c:v>
                </c:pt>
                <c:pt idx="32" formatCode="0%">
                  <c:v>0.51</c:v>
                </c:pt>
                <c:pt idx="33" formatCode="0%">
                  <c:v>0.62000000000000133</c:v>
                </c:pt>
              </c:numCache>
            </c:numRef>
          </c:val>
        </c:ser>
        <c:ser>
          <c:idx val="1"/>
          <c:order val="1"/>
          <c:tx>
            <c:strRef>
              <c:f>Sheet1!$C$1</c:f>
              <c:strCache>
                <c:ptCount val="1"/>
                <c:pt idx="0">
                  <c:v>MEA and Africa</c:v>
                </c:pt>
              </c:strCache>
            </c:strRef>
          </c:tx>
          <c:spPr>
            <a:ln w="31738">
              <a:solidFill>
                <a:srgbClr val="FF99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Sheet1!$C$2:$C$35</c:f>
              <c:numCache>
                <c:formatCode>0.00%</c:formatCode>
                <c:ptCount val="34"/>
                <c:pt idx="0">
                  <c:v>5.2600000000000001E-2</c:v>
                </c:pt>
                <c:pt idx="1">
                  <c:v>5.5400000000000033E-2</c:v>
                </c:pt>
                <c:pt idx="2">
                  <c:v>4.3500000000000004E-2</c:v>
                </c:pt>
                <c:pt idx="3">
                  <c:v>3.1600000000000052E-2</c:v>
                </c:pt>
                <c:pt idx="4">
                  <c:v>9.1900000000000023E-2</c:v>
                </c:pt>
                <c:pt idx="5">
                  <c:v>8.6300000000000002E-2</c:v>
                </c:pt>
                <c:pt idx="6" formatCode="0%">
                  <c:v>0.1</c:v>
                </c:pt>
                <c:pt idx="7">
                  <c:v>7.6700000000000004E-2</c:v>
                </c:pt>
                <c:pt idx="8" formatCode="0%">
                  <c:v>0.11</c:v>
                </c:pt>
                <c:pt idx="9" formatCode="0%">
                  <c:v>0.11</c:v>
                </c:pt>
                <c:pt idx="10" formatCode="0%">
                  <c:v>0.13</c:v>
                </c:pt>
                <c:pt idx="11" formatCode="0%">
                  <c:v>0.11</c:v>
                </c:pt>
                <c:pt idx="12" formatCode="0%">
                  <c:v>0.25</c:v>
                </c:pt>
                <c:pt idx="13" formatCode="0%">
                  <c:v>0.22</c:v>
                </c:pt>
                <c:pt idx="14" formatCode="0%">
                  <c:v>0.25</c:v>
                </c:pt>
                <c:pt idx="15" formatCode="0%">
                  <c:v>0.24000000000000021</c:v>
                </c:pt>
                <c:pt idx="16" formatCode="0%">
                  <c:v>0.25</c:v>
                </c:pt>
                <c:pt idx="17" formatCode="0%">
                  <c:v>0.23</c:v>
                </c:pt>
                <c:pt idx="18" formatCode="0%">
                  <c:v>0.26</c:v>
                </c:pt>
                <c:pt idx="19" formatCode="0%">
                  <c:v>0.23</c:v>
                </c:pt>
                <c:pt idx="20" formatCode="0%">
                  <c:v>0.23</c:v>
                </c:pt>
                <c:pt idx="21" formatCode="0%">
                  <c:v>0.25</c:v>
                </c:pt>
                <c:pt idx="22" formatCode="0%">
                  <c:v>0.23</c:v>
                </c:pt>
                <c:pt idx="23" formatCode="0%">
                  <c:v>0.25</c:v>
                </c:pt>
                <c:pt idx="24" formatCode="0%">
                  <c:v>0.25</c:v>
                </c:pt>
                <c:pt idx="25" formatCode="0%">
                  <c:v>0.38000000000000073</c:v>
                </c:pt>
                <c:pt idx="26" formatCode="0%">
                  <c:v>0.34</c:v>
                </c:pt>
                <c:pt idx="27" formatCode="0%">
                  <c:v>0.53</c:v>
                </c:pt>
                <c:pt idx="28" formatCode="0%">
                  <c:v>0.54</c:v>
                </c:pt>
                <c:pt idx="29" formatCode="0%">
                  <c:v>0.56000000000000005</c:v>
                </c:pt>
                <c:pt idx="30" formatCode="0%">
                  <c:v>0.52</c:v>
                </c:pt>
                <c:pt idx="31" formatCode="0%">
                  <c:v>0.52</c:v>
                </c:pt>
                <c:pt idx="32" formatCode="0%">
                  <c:v>0.5</c:v>
                </c:pt>
                <c:pt idx="33" formatCode="0%">
                  <c:v>0.5</c:v>
                </c:pt>
              </c:numCache>
            </c:numRef>
          </c:val>
        </c:ser>
        <c:ser>
          <c:idx val="2"/>
          <c:order val="2"/>
          <c:tx>
            <c:strRef>
              <c:f>Sheet1!$D$1</c:f>
              <c:strCache>
                <c:ptCount val="1"/>
                <c:pt idx="0">
                  <c:v>Europe, America and Elsewhere</c:v>
                </c:pt>
              </c:strCache>
            </c:strRef>
          </c:tx>
          <c:spPr>
            <a:ln w="31738">
              <a:solidFill>
                <a:srgbClr val="FF0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Sheet1!$D$2:$D$35</c:f>
              <c:numCache>
                <c:formatCode>0.00%</c:formatCode>
                <c:ptCount val="34"/>
                <c:pt idx="0">
                  <c:v>5.8100000000000013E-2</c:v>
                </c:pt>
                <c:pt idx="1">
                  <c:v>6.0700000000000108E-2</c:v>
                </c:pt>
                <c:pt idx="2">
                  <c:v>6.7100000000000021E-2</c:v>
                </c:pt>
                <c:pt idx="3">
                  <c:v>6.3800000000000009E-2</c:v>
                </c:pt>
                <c:pt idx="4" formatCode="0%">
                  <c:v>0.14000000000000001</c:v>
                </c:pt>
                <c:pt idx="5" formatCode="0%">
                  <c:v>0.11</c:v>
                </c:pt>
                <c:pt idx="6" formatCode="0%">
                  <c:v>0.12000000000000002</c:v>
                </c:pt>
                <c:pt idx="7" formatCode="0%">
                  <c:v>0.11</c:v>
                </c:pt>
                <c:pt idx="8">
                  <c:v>9.8000000000000226E-2</c:v>
                </c:pt>
                <c:pt idx="9">
                  <c:v>9.1400000000000009E-2</c:v>
                </c:pt>
                <c:pt idx="10">
                  <c:v>9.6300000000000024E-2</c:v>
                </c:pt>
                <c:pt idx="11">
                  <c:v>9.5500000000000251E-2</c:v>
                </c:pt>
                <c:pt idx="12" formatCode="0%">
                  <c:v>0.22</c:v>
                </c:pt>
                <c:pt idx="13" formatCode="0%">
                  <c:v>0.17</c:v>
                </c:pt>
                <c:pt idx="14" formatCode="0%">
                  <c:v>0.17</c:v>
                </c:pt>
                <c:pt idx="15" formatCode="0%">
                  <c:v>0.17</c:v>
                </c:pt>
                <c:pt idx="16" formatCode="0%">
                  <c:v>0.2</c:v>
                </c:pt>
                <c:pt idx="17" formatCode="0%">
                  <c:v>0.18000000000000024</c:v>
                </c:pt>
                <c:pt idx="18" formatCode="0%">
                  <c:v>0.19</c:v>
                </c:pt>
                <c:pt idx="19" formatCode="0%">
                  <c:v>0.31000000000000066</c:v>
                </c:pt>
                <c:pt idx="20" formatCode="0%">
                  <c:v>0.28000000000000008</c:v>
                </c:pt>
                <c:pt idx="21" formatCode="0%">
                  <c:v>0.21000000000000021</c:v>
                </c:pt>
                <c:pt idx="22" formatCode="0%">
                  <c:v>0.19</c:v>
                </c:pt>
                <c:pt idx="23" formatCode="0%">
                  <c:v>0.24000000000000021</c:v>
                </c:pt>
                <c:pt idx="24" formatCode="0%">
                  <c:v>0.21000000000000021</c:v>
                </c:pt>
                <c:pt idx="25" formatCode="0%">
                  <c:v>0.29000000000000031</c:v>
                </c:pt>
                <c:pt idx="26" formatCode="0%">
                  <c:v>0.30000000000000032</c:v>
                </c:pt>
                <c:pt idx="27" formatCode="0%">
                  <c:v>0.5</c:v>
                </c:pt>
                <c:pt idx="28" formatCode="0%">
                  <c:v>0.52</c:v>
                </c:pt>
                <c:pt idx="29" formatCode="0%">
                  <c:v>0.55000000000000004</c:v>
                </c:pt>
                <c:pt idx="30" formatCode="0%">
                  <c:v>0.47000000000000008</c:v>
                </c:pt>
                <c:pt idx="31" formatCode="0%">
                  <c:v>0.5</c:v>
                </c:pt>
                <c:pt idx="32" formatCode="0%">
                  <c:v>0.46</c:v>
                </c:pt>
                <c:pt idx="33" formatCode="0%">
                  <c:v>0.49000000000000032</c:v>
                </c:pt>
              </c:numCache>
            </c:numRef>
          </c:val>
        </c:ser>
        <c:ser>
          <c:idx val="3"/>
          <c:order val="3"/>
          <c:tx>
            <c:strRef>
              <c:f>Sheet1!$E$1</c:f>
              <c:strCache>
                <c:ptCount val="1"/>
                <c:pt idx="0">
                  <c:v>Asia\Far East and Australia</c:v>
                </c:pt>
              </c:strCache>
            </c:strRef>
          </c:tx>
          <c:spPr>
            <a:ln w="31738">
              <a:solidFill>
                <a:srgbClr val="003399"/>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Sheet1!$E$2:$E$35</c:f>
              <c:numCache>
                <c:formatCode>0.00%</c:formatCode>
                <c:ptCount val="34"/>
                <c:pt idx="0">
                  <c:v>6.5299999999999997E-2</c:v>
                </c:pt>
                <c:pt idx="1">
                  <c:v>6.2400000000000115E-2</c:v>
                </c:pt>
                <c:pt idx="2">
                  <c:v>6.8000000000000019E-2</c:v>
                </c:pt>
                <c:pt idx="3">
                  <c:v>3.9900000000000005E-2</c:v>
                </c:pt>
                <c:pt idx="4">
                  <c:v>9.540000000000004E-2</c:v>
                </c:pt>
                <c:pt idx="5">
                  <c:v>6.6199999999999995E-2</c:v>
                </c:pt>
                <c:pt idx="6">
                  <c:v>9.0300000000000005E-2</c:v>
                </c:pt>
                <c:pt idx="7">
                  <c:v>8.8400000000000006E-2</c:v>
                </c:pt>
                <c:pt idx="8">
                  <c:v>6.3600000000000004E-2</c:v>
                </c:pt>
                <c:pt idx="9">
                  <c:v>7.1099999999999997E-2</c:v>
                </c:pt>
                <c:pt idx="10">
                  <c:v>4.0300000000000023E-2</c:v>
                </c:pt>
                <c:pt idx="11">
                  <c:v>2.6100000000000002E-2</c:v>
                </c:pt>
                <c:pt idx="12" formatCode="0%">
                  <c:v>0.15000000000000024</c:v>
                </c:pt>
                <c:pt idx="13" formatCode="0%">
                  <c:v>0.1</c:v>
                </c:pt>
                <c:pt idx="14" formatCode="0%">
                  <c:v>0.11</c:v>
                </c:pt>
                <c:pt idx="15" formatCode="0%">
                  <c:v>0.14000000000000001</c:v>
                </c:pt>
                <c:pt idx="16" formatCode="0%">
                  <c:v>0.15000000000000024</c:v>
                </c:pt>
                <c:pt idx="17">
                  <c:v>8.6600000000000024E-2</c:v>
                </c:pt>
                <c:pt idx="18" formatCode="0%">
                  <c:v>0.14000000000000001</c:v>
                </c:pt>
                <c:pt idx="19" formatCode="0%">
                  <c:v>0.18000000000000024</c:v>
                </c:pt>
                <c:pt idx="20" formatCode="0%">
                  <c:v>0.16</c:v>
                </c:pt>
                <c:pt idx="21" formatCode="0%">
                  <c:v>0.2</c:v>
                </c:pt>
                <c:pt idx="22" formatCode="0%">
                  <c:v>0.23</c:v>
                </c:pt>
                <c:pt idx="23" formatCode="0%">
                  <c:v>0.26</c:v>
                </c:pt>
                <c:pt idx="24" formatCode="0%">
                  <c:v>0.21000000000000021</c:v>
                </c:pt>
                <c:pt idx="25" formatCode="0%">
                  <c:v>0.29000000000000031</c:v>
                </c:pt>
                <c:pt idx="26" formatCode="0%">
                  <c:v>0.35000000000000031</c:v>
                </c:pt>
                <c:pt idx="27" formatCode="0%">
                  <c:v>0.56000000000000005</c:v>
                </c:pt>
                <c:pt idx="28" formatCode="0%">
                  <c:v>0.58000000000000007</c:v>
                </c:pt>
                <c:pt idx="29" formatCode="0%">
                  <c:v>0.56000000000000005</c:v>
                </c:pt>
                <c:pt idx="30" formatCode="0%">
                  <c:v>0.56999999999999995</c:v>
                </c:pt>
                <c:pt idx="31" formatCode="0%">
                  <c:v>0.46</c:v>
                </c:pt>
                <c:pt idx="32" formatCode="0%">
                  <c:v>0.43000000000000038</c:v>
                </c:pt>
                <c:pt idx="33" formatCode="0%">
                  <c:v>0.48000000000000032</c:v>
                </c:pt>
              </c:numCache>
            </c:numRef>
          </c:val>
        </c:ser>
        <c:marker val="1"/>
        <c:axId val="128611456"/>
        <c:axId val="128739968"/>
      </c:lineChart>
      <c:catAx>
        <c:axId val="128611456"/>
        <c:scaling>
          <c:orientation val="minMax"/>
        </c:scaling>
        <c:axPos val="b"/>
        <c:numFmt formatCode="General" sourceLinked="1"/>
        <c:tickLblPos val="nextTo"/>
        <c:txPr>
          <a:bodyPr rot="-5400000" vert="horz"/>
          <a:lstStyle/>
          <a:p>
            <a:pPr>
              <a:defRPr sz="1000"/>
            </a:pPr>
            <a:endParaRPr lang="en-US"/>
          </a:p>
        </c:txPr>
        <c:crossAx val="128739968"/>
        <c:crosses val="autoZero"/>
        <c:auto val="1"/>
        <c:lblAlgn val="ctr"/>
        <c:lblOffset val="100"/>
      </c:catAx>
      <c:valAx>
        <c:axId val="128739968"/>
        <c:scaling>
          <c:orientation val="minMax"/>
        </c:scaling>
        <c:axPos val="l"/>
        <c:majorGridlines>
          <c:spPr>
            <a:ln>
              <a:solidFill>
                <a:schemeClr val="bg1">
                  <a:lumMod val="75000"/>
                </a:schemeClr>
              </a:solidFill>
            </a:ln>
          </c:spPr>
        </c:majorGridlines>
        <c:numFmt formatCode="0%" sourceLinked="0"/>
        <c:tickLblPos val="nextTo"/>
        <c:crossAx val="128611456"/>
        <c:crosses val="autoZero"/>
        <c:crossBetween val="between"/>
      </c:valAx>
    </c:plotArea>
    <c:legend>
      <c:legendPos val="b"/>
      <c:layout>
        <c:manualLayout>
          <c:xMode val="edge"/>
          <c:yMode val="edge"/>
          <c:x val="8.6842071570322005E-2"/>
          <c:y val="0.87650409668373452"/>
          <c:w val="0.85116957941232951"/>
          <c:h val="0.10979731145774052"/>
        </c:manualLayout>
      </c:layout>
    </c:legend>
    <c:plotVisOnly val="1"/>
    <c:dispBlanksAs val="gap"/>
  </c:chart>
  <c:txPr>
    <a:bodyPr/>
    <a:lstStyle/>
    <a:p>
      <a:pPr>
        <a:defRPr sz="1200">
          <a:latin typeface="Trebuchet MS" pitchFamily="34"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0693120596767507E-2"/>
          <c:y val="2.9810592705762542E-2"/>
          <c:w val="0.92322500805820362"/>
          <c:h val="0.67080214288282469"/>
        </c:manualLayout>
      </c:layout>
      <c:lineChart>
        <c:grouping val="standard"/>
        <c:ser>
          <c:idx val="0"/>
          <c:order val="0"/>
          <c:tx>
            <c:strRef>
              <c:f>Sheet1!$B$1</c:f>
              <c:strCache>
                <c:ptCount val="1"/>
                <c:pt idx="0">
                  <c:v>GCC</c:v>
                </c:pt>
              </c:strCache>
            </c:strRef>
          </c:tx>
          <c:spPr>
            <a:ln w="31738">
              <a:solidFill>
                <a:srgbClr val="008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Sheet1!$B$2:$B$35</c:f>
              <c:numCache>
                <c:formatCode>0.00%</c:formatCode>
                <c:ptCount val="34"/>
                <c:pt idx="0" formatCode="0%">
                  <c:v>0.17</c:v>
                </c:pt>
                <c:pt idx="1">
                  <c:v>7.0300000000000112E-2</c:v>
                </c:pt>
                <c:pt idx="2">
                  <c:v>5.6700000000000014E-2</c:v>
                </c:pt>
                <c:pt idx="3">
                  <c:v>3.9100000000000003E-2</c:v>
                </c:pt>
                <c:pt idx="4">
                  <c:v>4.02E-2</c:v>
                </c:pt>
                <c:pt idx="5">
                  <c:v>2.7900000000000012E-2</c:v>
                </c:pt>
                <c:pt idx="6">
                  <c:v>2.2100000000000002E-2</c:v>
                </c:pt>
                <c:pt idx="7">
                  <c:v>5.3699999999999998E-2</c:v>
                </c:pt>
                <c:pt idx="8">
                  <c:v>2.5399999999999999E-2</c:v>
                </c:pt>
                <c:pt idx="9">
                  <c:v>1.8499999999999999E-2</c:v>
                </c:pt>
                <c:pt idx="10">
                  <c:v>1.3400000000000028E-2</c:v>
                </c:pt>
                <c:pt idx="11">
                  <c:v>4.6300000000000001E-2</c:v>
                </c:pt>
                <c:pt idx="12" formatCode="0%">
                  <c:v>0.12000000000000002</c:v>
                </c:pt>
                <c:pt idx="13" formatCode="0%">
                  <c:v>0.16</c:v>
                </c:pt>
                <c:pt idx="14" formatCode="0%">
                  <c:v>0.21000000000000021</c:v>
                </c:pt>
                <c:pt idx="15" formatCode="0%">
                  <c:v>0.31000000000000066</c:v>
                </c:pt>
                <c:pt idx="16" formatCode="0%">
                  <c:v>0.3300000000000009</c:v>
                </c:pt>
                <c:pt idx="17" formatCode="0%">
                  <c:v>0.24000000000000021</c:v>
                </c:pt>
                <c:pt idx="18" formatCode="0%">
                  <c:v>0.23</c:v>
                </c:pt>
                <c:pt idx="19" formatCode="0%">
                  <c:v>0.1</c:v>
                </c:pt>
                <c:pt idx="20">
                  <c:v>6.4900000000000013E-2</c:v>
                </c:pt>
                <c:pt idx="21">
                  <c:v>5.7800000000000094E-2</c:v>
                </c:pt>
                <c:pt idx="22">
                  <c:v>3.4099999999999998E-2</c:v>
                </c:pt>
                <c:pt idx="23">
                  <c:v>3.2000000000000042E-2</c:v>
                </c:pt>
                <c:pt idx="24">
                  <c:v>4.8700000000000014E-2</c:v>
                </c:pt>
                <c:pt idx="25">
                  <c:v>5.1999999999999998E-2</c:v>
                </c:pt>
                <c:pt idx="26">
                  <c:v>5.7900000000000014E-2</c:v>
                </c:pt>
                <c:pt idx="27">
                  <c:v>7.0900000000000019E-2</c:v>
                </c:pt>
                <c:pt idx="28">
                  <c:v>7.6700000000000004E-2</c:v>
                </c:pt>
                <c:pt idx="29" formatCode="0%">
                  <c:v>0.12000000000000002</c:v>
                </c:pt>
                <c:pt idx="30" formatCode="0%">
                  <c:v>0.12000000000000002</c:v>
                </c:pt>
                <c:pt idx="31">
                  <c:v>7.1999999999999995E-2</c:v>
                </c:pt>
                <c:pt idx="32">
                  <c:v>5.6500000000000002E-2</c:v>
                </c:pt>
                <c:pt idx="33">
                  <c:v>4.7000000000000014E-2</c:v>
                </c:pt>
              </c:numCache>
            </c:numRef>
          </c:val>
        </c:ser>
        <c:ser>
          <c:idx val="1"/>
          <c:order val="1"/>
          <c:tx>
            <c:strRef>
              <c:f>Sheet1!$C$1</c:f>
              <c:strCache>
                <c:ptCount val="1"/>
                <c:pt idx="0">
                  <c:v>MEA and Africa</c:v>
                </c:pt>
              </c:strCache>
            </c:strRef>
          </c:tx>
          <c:spPr>
            <a:ln w="31738">
              <a:solidFill>
                <a:srgbClr val="FF99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Sheet1!$C$2:$C$35</c:f>
              <c:numCache>
                <c:formatCode>0%</c:formatCode>
                <c:ptCount val="34"/>
                <c:pt idx="0">
                  <c:v>0.19</c:v>
                </c:pt>
                <c:pt idx="1">
                  <c:v>0.13</c:v>
                </c:pt>
                <c:pt idx="2" formatCode="0.00%">
                  <c:v>5.9000000000000115E-2</c:v>
                </c:pt>
                <c:pt idx="3" formatCode="0.00%">
                  <c:v>5.4400000000000129E-2</c:v>
                </c:pt>
                <c:pt idx="4" formatCode="0.00%">
                  <c:v>6.4000000000000112E-2</c:v>
                </c:pt>
                <c:pt idx="5" formatCode="0.00%">
                  <c:v>3.7300000000000041E-2</c:v>
                </c:pt>
                <c:pt idx="6" formatCode="0.00%">
                  <c:v>3.39E-2</c:v>
                </c:pt>
                <c:pt idx="7" formatCode="0.00%">
                  <c:v>3.9900000000000005E-2</c:v>
                </c:pt>
                <c:pt idx="8" formatCode="0.00%">
                  <c:v>4.8700000000000014E-2</c:v>
                </c:pt>
                <c:pt idx="9" formatCode="0.00%">
                  <c:v>2.1399999999999999E-2</c:v>
                </c:pt>
                <c:pt idx="10" formatCode="0.00%">
                  <c:v>3.0500000000000006E-2</c:v>
                </c:pt>
                <c:pt idx="11" formatCode="0.00%">
                  <c:v>4.1000000000000002E-2</c:v>
                </c:pt>
                <c:pt idx="12" formatCode="0.00%">
                  <c:v>8.9800000000000046E-2</c:v>
                </c:pt>
                <c:pt idx="13">
                  <c:v>0.14000000000000001</c:v>
                </c:pt>
                <c:pt idx="14">
                  <c:v>0.19</c:v>
                </c:pt>
                <c:pt idx="15">
                  <c:v>0.25</c:v>
                </c:pt>
                <c:pt idx="16">
                  <c:v>0.21000000000000021</c:v>
                </c:pt>
                <c:pt idx="17">
                  <c:v>0.13</c:v>
                </c:pt>
                <c:pt idx="18">
                  <c:v>0.15000000000000024</c:v>
                </c:pt>
                <c:pt idx="19">
                  <c:v>0.11</c:v>
                </c:pt>
                <c:pt idx="20" formatCode="0.00%">
                  <c:v>7.4300000000000185E-2</c:v>
                </c:pt>
                <c:pt idx="21" formatCode="0.00%">
                  <c:v>6.0800000000000014E-2</c:v>
                </c:pt>
                <c:pt idx="22" formatCode="0.00%">
                  <c:v>3.61E-2</c:v>
                </c:pt>
                <c:pt idx="23" formatCode="0.00%">
                  <c:v>3.5300000000000005E-2</c:v>
                </c:pt>
                <c:pt idx="24" formatCode="0.00%">
                  <c:v>5.5400000000000033E-2</c:v>
                </c:pt>
                <c:pt idx="25" formatCode="0.00%">
                  <c:v>4.9800000000000122E-2</c:v>
                </c:pt>
                <c:pt idx="26" formatCode="0.00%">
                  <c:v>9.3800000000000244E-2</c:v>
                </c:pt>
                <c:pt idx="27" formatCode="0.00%">
                  <c:v>9.1600000000000042E-2</c:v>
                </c:pt>
                <c:pt idx="28">
                  <c:v>0.13</c:v>
                </c:pt>
                <c:pt idx="29">
                  <c:v>0.13</c:v>
                </c:pt>
                <c:pt idx="30">
                  <c:v>0.1</c:v>
                </c:pt>
                <c:pt idx="31">
                  <c:v>0.11</c:v>
                </c:pt>
                <c:pt idx="32" formatCode="0.00%">
                  <c:v>7.0300000000000112E-2</c:v>
                </c:pt>
                <c:pt idx="33" formatCode="0.00%">
                  <c:v>6.9200000000000012E-2</c:v>
                </c:pt>
              </c:numCache>
            </c:numRef>
          </c:val>
        </c:ser>
        <c:ser>
          <c:idx val="2"/>
          <c:order val="2"/>
          <c:tx>
            <c:strRef>
              <c:f>Sheet1!$D$1</c:f>
              <c:strCache>
                <c:ptCount val="1"/>
                <c:pt idx="0">
                  <c:v>Europe, America and Elsewhere</c:v>
                </c:pt>
              </c:strCache>
            </c:strRef>
          </c:tx>
          <c:spPr>
            <a:ln w="31738">
              <a:solidFill>
                <a:srgbClr val="FF0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Sheet1!$D$2:$D$35</c:f>
              <c:numCache>
                <c:formatCode>0%</c:formatCode>
                <c:ptCount val="34"/>
                <c:pt idx="0">
                  <c:v>0.2</c:v>
                </c:pt>
                <c:pt idx="1">
                  <c:v>0.11</c:v>
                </c:pt>
                <c:pt idx="2" formatCode="0.00%">
                  <c:v>7.0499999999999993E-2</c:v>
                </c:pt>
                <c:pt idx="3" formatCode="0.00%">
                  <c:v>9.5000000000000067E-3</c:v>
                </c:pt>
                <c:pt idx="4" formatCode="0.00%">
                  <c:v>4.02E-2</c:v>
                </c:pt>
                <c:pt idx="5" formatCode="0.00%">
                  <c:v>2.1200000000000042E-2</c:v>
                </c:pt>
                <c:pt idx="6" formatCode="0.00%">
                  <c:v>8.0100000000000005E-2</c:v>
                </c:pt>
                <c:pt idx="7" formatCode="0.00%">
                  <c:v>5.6800000000000003E-2</c:v>
                </c:pt>
                <c:pt idx="8" formatCode="0.00%">
                  <c:v>2.4500000000000001E-2</c:v>
                </c:pt>
                <c:pt idx="9" formatCode="0.00%">
                  <c:v>1.9400000000000053E-2</c:v>
                </c:pt>
                <c:pt idx="10" formatCode="0.00%">
                  <c:v>3.6400000000000016E-2</c:v>
                </c:pt>
                <c:pt idx="11" formatCode="0.00%">
                  <c:v>7.7299999999999994E-2</c:v>
                </c:pt>
                <c:pt idx="12">
                  <c:v>0.21000000000000021</c:v>
                </c:pt>
                <c:pt idx="13">
                  <c:v>0.17</c:v>
                </c:pt>
                <c:pt idx="14">
                  <c:v>0.18000000000000024</c:v>
                </c:pt>
                <c:pt idx="15">
                  <c:v>0.15000000000000024</c:v>
                </c:pt>
                <c:pt idx="16">
                  <c:v>0.15000000000000024</c:v>
                </c:pt>
                <c:pt idx="17">
                  <c:v>0.1</c:v>
                </c:pt>
                <c:pt idx="18">
                  <c:v>0.16</c:v>
                </c:pt>
                <c:pt idx="19">
                  <c:v>0.11</c:v>
                </c:pt>
                <c:pt idx="20" formatCode="0.00%">
                  <c:v>5.3699999999999998E-2</c:v>
                </c:pt>
                <c:pt idx="21" formatCode="0.00%">
                  <c:v>5.3900000000000003E-2</c:v>
                </c:pt>
                <c:pt idx="22" formatCode="0.00%">
                  <c:v>4.5400000000000003E-2</c:v>
                </c:pt>
                <c:pt idx="23" formatCode="0.00%">
                  <c:v>2.4600000000000011E-2</c:v>
                </c:pt>
                <c:pt idx="24" formatCode="0.00%">
                  <c:v>4.9300000000000122E-2</c:v>
                </c:pt>
                <c:pt idx="25" formatCode="0.00%">
                  <c:v>9.0500000000000067E-2</c:v>
                </c:pt>
                <c:pt idx="26" formatCode="0.00%">
                  <c:v>8.9400000000000021E-2</c:v>
                </c:pt>
                <c:pt idx="27">
                  <c:v>0.11</c:v>
                </c:pt>
                <c:pt idx="28">
                  <c:v>0.15000000000000024</c:v>
                </c:pt>
                <c:pt idx="29" formatCode="0.00%">
                  <c:v>9.9400000000000002E-2</c:v>
                </c:pt>
                <c:pt idx="30">
                  <c:v>0.12000000000000002</c:v>
                </c:pt>
                <c:pt idx="31">
                  <c:v>0.14000000000000001</c:v>
                </c:pt>
                <c:pt idx="32" formatCode="0.00%">
                  <c:v>8.2300000000000012E-2</c:v>
                </c:pt>
                <c:pt idx="33" formatCode="0.00%">
                  <c:v>4.3800000000000013E-2</c:v>
                </c:pt>
              </c:numCache>
            </c:numRef>
          </c:val>
        </c:ser>
        <c:ser>
          <c:idx val="3"/>
          <c:order val="3"/>
          <c:tx>
            <c:strRef>
              <c:f>Sheet1!$E$1</c:f>
              <c:strCache>
                <c:ptCount val="1"/>
                <c:pt idx="0">
                  <c:v>Asia\Far East and Australia</c:v>
                </c:pt>
              </c:strCache>
            </c:strRef>
          </c:tx>
          <c:spPr>
            <a:ln w="31738">
              <a:solidFill>
                <a:srgbClr val="003399"/>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Sheet1!$E$2:$E$35</c:f>
              <c:numCache>
                <c:formatCode>0.00%</c:formatCode>
                <c:ptCount val="34"/>
                <c:pt idx="0" formatCode="0%">
                  <c:v>0.14000000000000001</c:v>
                </c:pt>
                <c:pt idx="1">
                  <c:v>7.060000000000001E-2</c:v>
                </c:pt>
                <c:pt idx="2">
                  <c:v>7.51E-2</c:v>
                </c:pt>
                <c:pt idx="3">
                  <c:v>7.2800000000000031E-2</c:v>
                </c:pt>
                <c:pt idx="4">
                  <c:v>2.8199999999999989E-2</c:v>
                </c:pt>
                <c:pt idx="5">
                  <c:v>3.1600000000000052E-2</c:v>
                </c:pt>
                <c:pt idx="6">
                  <c:v>4.6899999999999997E-2</c:v>
                </c:pt>
                <c:pt idx="7">
                  <c:v>1.7899999999999999E-2</c:v>
                </c:pt>
                <c:pt idx="8">
                  <c:v>5.4800000000000126E-2</c:v>
                </c:pt>
                <c:pt idx="9">
                  <c:v>5.6099999999999997E-2</c:v>
                </c:pt>
                <c:pt idx="10">
                  <c:v>5.3999999999999999E-2</c:v>
                </c:pt>
                <c:pt idx="11">
                  <c:v>8.5900000000000004E-2</c:v>
                </c:pt>
                <c:pt idx="12" formatCode="0%">
                  <c:v>0.11</c:v>
                </c:pt>
                <c:pt idx="13" formatCode="0%">
                  <c:v>0.11</c:v>
                </c:pt>
                <c:pt idx="14" formatCode="0%">
                  <c:v>0.17</c:v>
                </c:pt>
                <c:pt idx="15" formatCode="0%">
                  <c:v>0.22</c:v>
                </c:pt>
                <c:pt idx="16" formatCode="0%">
                  <c:v>0.13</c:v>
                </c:pt>
                <c:pt idx="17">
                  <c:v>8.0500000000000224E-2</c:v>
                </c:pt>
                <c:pt idx="18">
                  <c:v>5.4700000000000137E-2</c:v>
                </c:pt>
                <c:pt idx="19">
                  <c:v>3.0700000000000002E-2</c:v>
                </c:pt>
                <c:pt idx="20">
                  <c:v>9.9900000000000044E-2</c:v>
                </c:pt>
                <c:pt idx="21">
                  <c:v>8.5900000000000004E-2</c:v>
                </c:pt>
                <c:pt idx="22">
                  <c:v>3.1199999999999999E-2</c:v>
                </c:pt>
                <c:pt idx="23">
                  <c:v>5.7900000000000014E-2</c:v>
                </c:pt>
                <c:pt idx="24">
                  <c:v>7.4500000000000094E-2</c:v>
                </c:pt>
                <c:pt idx="25">
                  <c:v>9.1300000000000006E-2</c:v>
                </c:pt>
                <c:pt idx="26" formatCode="0%">
                  <c:v>0.11</c:v>
                </c:pt>
                <c:pt idx="27" formatCode="0%">
                  <c:v>0.14000000000000001</c:v>
                </c:pt>
                <c:pt idx="28" formatCode="0%">
                  <c:v>0.15000000000000024</c:v>
                </c:pt>
                <c:pt idx="29" formatCode="0%">
                  <c:v>0.11</c:v>
                </c:pt>
                <c:pt idx="30" formatCode="0%">
                  <c:v>0.16</c:v>
                </c:pt>
                <c:pt idx="31" formatCode="0%">
                  <c:v>0.23</c:v>
                </c:pt>
                <c:pt idx="32" formatCode="0%">
                  <c:v>0.12000000000000002</c:v>
                </c:pt>
                <c:pt idx="33">
                  <c:v>8.0800000000000025E-2</c:v>
                </c:pt>
              </c:numCache>
            </c:numRef>
          </c:val>
        </c:ser>
        <c:marker val="1"/>
        <c:axId val="86554880"/>
        <c:axId val="86560768"/>
      </c:lineChart>
      <c:catAx>
        <c:axId val="86554880"/>
        <c:scaling>
          <c:orientation val="minMax"/>
        </c:scaling>
        <c:axPos val="b"/>
        <c:numFmt formatCode="General" sourceLinked="1"/>
        <c:tickLblPos val="nextTo"/>
        <c:txPr>
          <a:bodyPr rot="-5400000" vert="horz"/>
          <a:lstStyle/>
          <a:p>
            <a:pPr>
              <a:defRPr sz="1000"/>
            </a:pPr>
            <a:endParaRPr lang="en-US"/>
          </a:p>
        </c:txPr>
        <c:crossAx val="86560768"/>
        <c:crosses val="autoZero"/>
        <c:auto val="1"/>
        <c:lblAlgn val="ctr"/>
        <c:lblOffset val="100"/>
      </c:catAx>
      <c:valAx>
        <c:axId val="86560768"/>
        <c:scaling>
          <c:orientation val="minMax"/>
        </c:scaling>
        <c:axPos val="l"/>
        <c:majorGridlines>
          <c:spPr>
            <a:ln>
              <a:solidFill>
                <a:schemeClr val="bg1">
                  <a:lumMod val="75000"/>
                </a:schemeClr>
              </a:solidFill>
            </a:ln>
          </c:spPr>
        </c:majorGridlines>
        <c:numFmt formatCode="0%" sourceLinked="0"/>
        <c:tickLblPos val="nextTo"/>
        <c:crossAx val="86554880"/>
        <c:crosses val="autoZero"/>
        <c:crossBetween val="between"/>
      </c:valAx>
    </c:plotArea>
    <c:legend>
      <c:legendPos val="b"/>
      <c:layout>
        <c:manualLayout>
          <c:xMode val="edge"/>
          <c:yMode val="edge"/>
          <c:x val="8.6842071570322005E-2"/>
          <c:y val="0.87650409668373452"/>
          <c:w val="0.85116957941232951"/>
          <c:h val="0.10979731145774052"/>
        </c:manualLayout>
      </c:layout>
    </c:legend>
    <c:plotVisOnly val="1"/>
    <c:dispBlanksAs val="gap"/>
  </c:chart>
  <c:txPr>
    <a:bodyPr/>
    <a:lstStyle/>
    <a:p>
      <a:pPr>
        <a:defRPr sz="1200">
          <a:latin typeface="Trebuchet MS" pitchFamily="34"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0693120596767507E-2"/>
          <c:y val="2.9810592705762542E-2"/>
          <c:w val="0.92322500805820362"/>
          <c:h val="0.67080214288282469"/>
        </c:manualLayout>
      </c:layout>
      <c:lineChart>
        <c:grouping val="standard"/>
        <c:ser>
          <c:idx val="0"/>
          <c:order val="0"/>
          <c:tx>
            <c:strRef>
              <c:f>Sheet1!$B$1</c:f>
              <c:strCache>
                <c:ptCount val="1"/>
                <c:pt idx="0">
                  <c:v>GCC</c:v>
                </c:pt>
              </c:strCache>
            </c:strRef>
          </c:tx>
          <c:spPr>
            <a:ln w="31738">
              <a:solidFill>
                <a:srgbClr val="008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Sheet1!$B$2:$B$35</c:f>
              <c:numCache>
                <c:formatCode>0%</c:formatCode>
                <c:ptCount val="34"/>
                <c:pt idx="0" formatCode="0.00%">
                  <c:v>5.4800000000000126E-2</c:v>
                </c:pt>
                <c:pt idx="1">
                  <c:v>0.26</c:v>
                </c:pt>
                <c:pt idx="2">
                  <c:v>0.17</c:v>
                </c:pt>
                <c:pt idx="3" formatCode="0.00%">
                  <c:v>7.0400000000000004E-2</c:v>
                </c:pt>
                <c:pt idx="4" formatCode="0.00%">
                  <c:v>4.9700000000000133E-2</c:v>
                </c:pt>
                <c:pt idx="5" formatCode="0.00%">
                  <c:v>2.6200000000000011E-2</c:v>
                </c:pt>
                <c:pt idx="6" formatCode="0.00%">
                  <c:v>1.4500000000000001E-2</c:v>
                </c:pt>
                <c:pt idx="7" formatCode="0.00%">
                  <c:v>0</c:v>
                </c:pt>
                <c:pt idx="8" formatCode="0.00%">
                  <c:v>2.4E-2</c:v>
                </c:pt>
                <c:pt idx="9" formatCode="0.00%">
                  <c:v>2.8400000000000002E-2</c:v>
                </c:pt>
                <c:pt idx="10" formatCode="0.00%">
                  <c:v>2.4900000000000002E-2</c:v>
                </c:pt>
                <c:pt idx="11" formatCode="0.00%">
                  <c:v>8.9300000000000004E-2</c:v>
                </c:pt>
                <c:pt idx="12" formatCode="0.00%">
                  <c:v>5.7700000000000126E-2</c:v>
                </c:pt>
                <c:pt idx="13">
                  <c:v>0.11</c:v>
                </c:pt>
                <c:pt idx="14">
                  <c:v>0.25</c:v>
                </c:pt>
                <c:pt idx="15" formatCode="0.00%">
                  <c:v>9.5200000000000007E-2</c:v>
                </c:pt>
                <c:pt idx="16" formatCode="0.00%">
                  <c:v>5.3999999999999999E-2</c:v>
                </c:pt>
                <c:pt idx="17" formatCode="0.00%">
                  <c:v>8.7000000000000022E-2</c:v>
                </c:pt>
                <c:pt idx="18" formatCode="0.00%">
                  <c:v>7.2700000000000167E-2</c:v>
                </c:pt>
                <c:pt idx="19" formatCode="0.00%">
                  <c:v>7.6100000000000001E-2</c:v>
                </c:pt>
                <c:pt idx="20" formatCode="0.00%">
                  <c:v>5.8100000000000013E-2</c:v>
                </c:pt>
                <c:pt idx="21" formatCode="0.00%">
                  <c:v>9.9200000000000024E-2</c:v>
                </c:pt>
                <c:pt idx="22" formatCode="0.00%">
                  <c:v>8.9400000000000021E-2</c:v>
                </c:pt>
                <c:pt idx="23">
                  <c:v>0.1</c:v>
                </c:pt>
                <c:pt idx="24" formatCode="0.00%">
                  <c:v>9.2800000000000021E-2</c:v>
                </c:pt>
                <c:pt idx="25" formatCode="0.00%">
                  <c:v>7.4200000000000002E-2</c:v>
                </c:pt>
                <c:pt idx="26" formatCode="0.00%">
                  <c:v>7.1199999999999999E-2</c:v>
                </c:pt>
                <c:pt idx="27" formatCode="0.00%">
                  <c:v>3.4000000000000002E-2</c:v>
                </c:pt>
                <c:pt idx="28" formatCode="0.00%">
                  <c:v>5.3499999999999999E-2</c:v>
                </c:pt>
                <c:pt idx="29" formatCode="0.00%">
                  <c:v>7.3700000000000029E-2</c:v>
                </c:pt>
                <c:pt idx="30">
                  <c:v>0.12000000000000002</c:v>
                </c:pt>
                <c:pt idx="31">
                  <c:v>0.11</c:v>
                </c:pt>
                <c:pt idx="32" formatCode="0.00%">
                  <c:v>6.4800000000000024E-2</c:v>
                </c:pt>
                <c:pt idx="33" formatCode="0.00%">
                  <c:v>9.7000000000000003E-3</c:v>
                </c:pt>
              </c:numCache>
            </c:numRef>
          </c:val>
        </c:ser>
        <c:ser>
          <c:idx val="1"/>
          <c:order val="1"/>
          <c:tx>
            <c:strRef>
              <c:f>Sheet1!$C$1</c:f>
              <c:strCache>
                <c:ptCount val="1"/>
                <c:pt idx="0">
                  <c:v>MEA and Africa</c:v>
                </c:pt>
              </c:strCache>
            </c:strRef>
          </c:tx>
          <c:spPr>
            <a:ln w="31738">
              <a:solidFill>
                <a:srgbClr val="FF99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Sheet1!$C$2:$C$35</c:f>
              <c:numCache>
                <c:formatCode>0%</c:formatCode>
                <c:ptCount val="34"/>
                <c:pt idx="0" formatCode="0.00%">
                  <c:v>7.1499999999999994E-2</c:v>
                </c:pt>
                <c:pt idx="1">
                  <c:v>0.16</c:v>
                </c:pt>
                <c:pt idx="2">
                  <c:v>0.12000000000000002</c:v>
                </c:pt>
                <c:pt idx="3">
                  <c:v>0.12000000000000002</c:v>
                </c:pt>
                <c:pt idx="4" formatCode="0.00%">
                  <c:v>7.3300000000000004E-2</c:v>
                </c:pt>
                <c:pt idx="5" formatCode="0.00%">
                  <c:v>5.0900000000000001E-2</c:v>
                </c:pt>
                <c:pt idx="6" formatCode="0.00%">
                  <c:v>2.5399999999999999E-2</c:v>
                </c:pt>
                <c:pt idx="7" formatCode="0.00%">
                  <c:v>2.6700000000000002E-2</c:v>
                </c:pt>
                <c:pt idx="8" formatCode="0.00%">
                  <c:v>2.01E-2</c:v>
                </c:pt>
                <c:pt idx="9" formatCode="0.00%">
                  <c:v>2.0600000000000011E-2</c:v>
                </c:pt>
                <c:pt idx="10" formatCode="0.00%">
                  <c:v>3.960000000000001E-2</c:v>
                </c:pt>
                <c:pt idx="11" formatCode="0.00%">
                  <c:v>5.7000000000000023E-2</c:v>
                </c:pt>
                <c:pt idx="12" formatCode="0.00%">
                  <c:v>6.2000000000000034E-2</c:v>
                </c:pt>
                <c:pt idx="13" formatCode="0.00%">
                  <c:v>7.0800000000000002E-2</c:v>
                </c:pt>
                <c:pt idx="14">
                  <c:v>0.13</c:v>
                </c:pt>
                <c:pt idx="15" formatCode="0.00%">
                  <c:v>8.6400000000000018E-2</c:v>
                </c:pt>
                <c:pt idx="16" formatCode="0.00%">
                  <c:v>7.85E-2</c:v>
                </c:pt>
                <c:pt idx="17">
                  <c:v>0.12000000000000002</c:v>
                </c:pt>
                <c:pt idx="18">
                  <c:v>0.11</c:v>
                </c:pt>
                <c:pt idx="19">
                  <c:v>0.1</c:v>
                </c:pt>
                <c:pt idx="20" formatCode="0.00%">
                  <c:v>6.2100000000000023E-2</c:v>
                </c:pt>
                <c:pt idx="21" formatCode="0.00%">
                  <c:v>6.8400000000000002E-2</c:v>
                </c:pt>
                <c:pt idx="22" formatCode="0.00%">
                  <c:v>7.3200000000000001E-2</c:v>
                </c:pt>
                <c:pt idx="23" formatCode="0.00%">
                  <c:v>6.3299999999999995E-2</c:v>
                </c:pt>
                <c:pt idx="24" formatCode="0.00%">
                  <c:v>7.0400000000000004E-2</c:v>
                </c:pt>
                <c:pt idx="25" formatCode="0.00%">
                  <c:v>7.1599999999999997E-2</c:v>
                </c:pt>
                <c:pt idx="26" formatCode="0.00%">
                  <c:v>7.6499999999999999E-2</c:v>
                </c:pt>
                <c:pt idx="27" formatCode="0.00%">
                  <c:v>6.3600000000000004E-2</c:v>
                </c:pt>
                <c:pt idx="28" formatCode="0.00%">
                  <c:v>6.4400000000000124E-2</c:v>
                </c:pt>
                <c:pt idx="29" formatCode="0.00%">
                  <c:v>5.3800000000000014E-2</c:v>
                </c:pt>
                <c:pt idx="30" formatCode="0.00%">
                  <c:v>3.9000000000000014E-2</c:v>
                </c:pt>
                <c:pt idx="31" formatCode="0.00%">
                  <c:v>2.9000000000000001E-2</c:v>
                </c:pt>
                <c:pt idx="32" formatCode="0.00%">
                  <c:v>2.7200000000000012E-2</c:v>
                </c:pt>
                <c:pt idx="33" formatCode="0.00%">
                  <c:v>1.1900000000000042E-2</c:v>
                </c:pt>
              </c:numCache>
            </c:numRef>
          </c:val>
        </c:ser>
        <c:ser>
          <c:idx val="2"/>
          <c:order val="2"/>
          <c:tx>
            <c:strRef>
              <c:f>Sheet1!$D$1</c:f>
              <c:strCache>
                <c:ptCount val="1"/>
                <c:pt idx="0">
                  <c:v>Europe, America and Elsewhere</c:v>
                </c:pt>
              </c:strCache>
            </c:strRef>
          </c:tx>
          <c:spPr>
            <a:ln w="31738">
              <a:solidFill>
                <a:srgbClr val="FF0000"/>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Sheet1!$D$2:$D$35</c:f>
              <c:numCache>
                <c:formatCode>0%</c:formatCode>
                <c:ptCount val="34"/>
                <c:pt idx="0" formatCode="0.00%">
                  <c:v>5.7800000000000094E-2</c:v>
                </c:pt>
                <c:pt idx="1">
                  <c:v>0.19</c:v>
                </c:pt>
                <c:pt idx="2">
                  <c:v>0.12000000000000002</c:v>
                </c:pt>
                <c:pt idx="3" formatCode="0.00%">
                  <c:v>9.4700000000000048E-2</c:v>
                </c:pt>
                <c:pt idx="4" formatCode="0.00%">
                  <c:v>5.4700000000000137E-2</c:v>
                </c:pt>
                <c:pt idx="5" formatCode="0.00%">
                  <c:v>0</c:v>
                </c:pt>
                <c:pt idx="6" formatCode="0.00%">
                  <c:v>9.2000000000000068E-3</c:v>
                </c:pt>
                <c:pt idx="7" formatCode="0.00%">
                  <c:v>1.0300000000000005E-2</c:v>
                </c:pt>
                <c:pt idx="8" formatCode="0.00%">
                  <c:v>1.8100000000000043E-2</c:v>
                </c:pt>
                <c:pt idx="9" formatCode="0.00%">
                  <c:v>2.6700000000000002E-2</c:v>
                </c:pt>
                <c:pt idx="10" formatCode="0.00%">
                  <c:v>4.9000000000000137E-3</c:v>
                </c:pt>
                <c:pt idx="11" formatCode="0.00%">
                  <c:v>9.7700000000000023E-2</c:v>
                </c:pt>
                <c:pt idx="12" formatCode="0.00%">
                  <c:v>2.2600000000000012E-2</c:v>
                </c:pt>
                <c:pt idx="13" formatCode="0.00%">
                  <c:v>2.9200000000000011E-2</c:v>
                </c:pt>
                <c:pt idx="14">
                  <c:v>0.12000000000000002</c:v>
                </c:pt>
                <c:pt idx="15" formatCode="0.00%">
                  <c:v>4.6100000000000002E-2</c:v>
                </c:pt>
                <c:pt idx="16" formatCode="0.00%">
                  <c:v>4.3500000000000004E-2</c:v>
                </c:pt>
                <c:pt idx="17">
                  <c:v>0.13</c:v>
                </c:pt>
                <c:pt idx="18" formatCode="0.00%">
                  <c:v>8.7100000000000025E-2</c:v>
                </c:pt>
                <c:pt idx="19" formatCode="0.00%">
                  <c:v>4.0400000000000012E-2</c:v>
                </c:pt>
                <c:pt idx="20" formatCode="0.00%">
                  <c:v>1.5699999999999999E-2</c:v>
                </c:pt>
                <c:pt idx="21" formatCode="0.00%">
                  <c:v>2.87E-2</c:v>
                </c:pt>
                <c:pt idx="22" formatCode="0.00%">
                  <c:v>6.3200000000000006E-2</c:v>
                </c:pt>
                <c:pt idx="23" formatCode="0.00%">
                  <c:v>6.2300000000000119E-2</c:v>
                </c:pt>
                <c:pt idx="24" formatCode="0.00%">
                  <c:v>4.1199999999999987E-2</c:v>
                </c:pt>
                <c:pt idx="25" formatCode="0.00%">
                  <c:v>3.210000000000001E-2</c:v>
                </c:pt>
                <c:pt idx="26" formatCode="0.00%">
                  <c:v>4.8300000000000003E-2</c:v>
                </c:pt>
                <c:pt idx="27" formatCode="0.00%">
                  <c:v>5.16E-2</c:v>
                </c:pt>
                <c:pt idx="28" formatCode="0.00%">
                  <c:v>2.86E-2</c:v>
                </c:pt>
                <c:pt idx="29" formatCode="0.00%">
                  <c:v>6.2000000000000034E-2</c:v>
                </c:pt>
                <c:pt idx="30" formatCode="0.00%">
                  <c:v>5.6899999999999999E-2</c:v>
                </c:pt>
                <c:pt idx="31" formatCode="0.00%">
                  <c:v>9.3000000000000287E-3</c:v>
                </c:pt>
                <c:pt idx="32" formatCode="0.00%">
                  <c:v>3.15E-2</c:v>
                </c:pt>
                <c:pt idx="33" formatCode="0.00%">
                  <c:v>0</c:v>
                </c:pt>
              </c:numCache>
            </c:numRef>
          </c:val>
        </c:ser>
        <c:ser>
          <c:idx val="3"/>
          <c:order val="3"/>
          <c:tx>
            <c:strRef>
              <c:f>Sheet1!$E$1</c:f>
              <c:strCache>
                <c:ptCount val="1"/>
                <c:pt idx="0">
                  <c:v>Asia\Far East and Australia</c:v>
                </c:pt>
              </c:strCache>
            </c:strRef>
          </c:tx>
          <c:spPr>
            <a:ln w="31738">
              <a:solidFill>
                <a:srgbClr val="003399"/>
              </a:solidFill>
            </a:ln>
          </c:spPr>
          <c:marker>
            <c:symbol val="none"/>
          </c:marker>
          <c:cat>
            <c:strRef>
              <c:f>Sheet1!$A$2:$A$35</c:f>
              <c:strCache>
                <c:ptCount val="34"/>
                <c:pt idx="0">
                  <c:v> 07:00 - 07:29</c:v>
                </c:pt>
                <c:pt idx="1">
                  <c:v> 07:30 - 07:59</c:v>
                </c:pt>
                <c:pt idx="2">
                  <c:v> 08:00 - 08:29</c:v>
                </c:pt>
                <c:pt idx="3">
                  <c:v> 08:30 - 08:59</c:v>
                </c:pt>
                <c:pt idx="4">
                  <c:v> 09:00 - 09:29</c:v>
                </c:pt>
                <c:pt idx="5">
                  <c:v> 09:30 - 09:59</c:v>
                </c:pt>
                <c:pt idx="6">
                  <c:v> 10:00 - 10:29</c:v>
                </c:pt>
                <c:pt idx="7">
                  <c:v> 10:30 - 10:59</c:v>
                </c:pt>
                <c:pt idx="8">
                  <c:v> 11:00 - 11:29</c:v>
                </c:pt>
                <c:pt idx="9">
                  <c:v> 11:30 - 11:59</c:v>
                </c:pt>
                <c:pt idx="10">
                  <c:v> 12:00 - 12:29</c:v>
                </c:pt>
                <c:pt idx="11">
                  <c:v> 12:30 - 12:59</c:v>
                </c:pt>
                <c:pt idx="12">
                  <c:v> 13:00 - 13:29</c:v>
                </c:pt>
                <c:pt idx="13">
                  <c:v> 13:30 - 13:59</c:v>
                </c:pt>
                <c:pt idx="14">
                  <c:v> 14:00 - 14:29</c:v>
                </c:pt>
                <c:pt idx="15">
                  <c:v> 14:30 - 14:59</c:v>
                </c:pt>
                <c:pt idx="16">
                  <c:v> 15:00 - 15:29</c:v>
                </c:pt>
                <c:pt idx="17">
                  <c:v> 15:30 - 15:59</c:v>
                </c:pt>
                <c:pt idx="18">
                  <c:v> 16:00 - 16:59</c:v>
                </c:pt>
                <c:pt idx="19">
                  <c:v> 17:00 - 17:29</c:v>
                </c:pt>
                <c:pt idx="20">
                  <c:v> 17:30 - 17:59</c:v>
                </c:pt>
                <c:pt idx="21">
                  <c:v> 18:00 - 18:29</c:v>
                </c:pt>
                <c:pt idx="22">
                  <c:v> 18:30 - 18:59</c:v>
                </c:pt>
                <c:pt idx="23">
                  <c:v> 19:00 - 19:29</c:v>
                </c:pt>
                <c:pt idx="24">
                  <c:v> 19:30 - 19:59</c:v>
                </c:pt>
                <c:pt idx="25">
                  <c:v> 20:00 - 20:29</c:v>
                </c:pt>
                <c:pt idx="26">
                  <c:v> 20:30 - 20:59</c:v>
                </c:pt>
                <c:pt idx="27">
                  <c:v> 21:00 - 21:29</c:v>
                </c:pt>
                <c:pt idx="28">
                  <c:v> 21:30 - 21:59</c:v>
                </c:pt>
                <c:pt idx="29">
                  <c:v> 22:00 - 22:29</c:v>
                </c:pt>
                <c:pt idx="30">
                  <c:v> 22:30 - 22:59</c:v>
                </c:pt>
                <c:pt idx="31">
                  <c:v> 23:00 - 23:29</c:v>
                </c:pt>
                <c:pt idx="32">
                  <c:v> 23:30 - 23:59</c:v>
                </c:pt>
                <c:pt idx="33">
                  <c:v> 00:00 - 06:59</c:v>
                </c:pt>
              </c:strCache>
            </c:strRef>
          </c:cat>
          <c:val>
            <c:numRef>
              <c:f>Sheet1!$E$2:$E$35</c:f>
              <c:numCache>
                <c:formatCode>0%</c:formatCode>
                <c:ptCount val="34"/>
                <c:pt idx="0" formatCode="0.00%">
                  <c:v>4.5699999999999998E-2</c:v>
                </c:pt>
                <c:pt idx="1">
                  <c:v>0.14000000000000001</c:v>
                </c:pt>
                <c:pt idx="2" formatCode="0.00%">
                  <c:v>6.2300000000000119E-2</c:v>
                </c:pt>
                <c:pt idx="3" formatCode="0.00%">
                  <c:v>8.8800000000000226E-2</c:v>
                </c:pt>
                <c:pt idx="4" formatCode="0.00%">
                  <c:v>9.6500000000000044E-2</c:v>
                </c:pt>
                <c:pt idx="5" formatCode="0.00%">
                  <c:v>4.1300000000000003E-2</c:v>
                </c:pt>
                <c:pt idx="6" formatCode="0.00%">
                  <c:v>0</c:v>
                </c:pt>
                <c:pt idx="7" formatCode="0.00%">
                  <c:v>2.6100000000000002E-2</c:v>
                </c:pt>
                <c:pt idx="8" formatCode="0.00%">
                  <c:v>1.2800000000000021E-2</c:v>
                </c:pt>
                <c:pt idx="9" formatCode="0.00%">
                  <c:v>2.1100000000000001E-2</c:v>
                </c:pt>
                <c:pt idx="10" formatCode="0.00%">
                  <c:v>1.3400000000000028E-2</c:v>
                </c:pt>
                <c:pt idx="11" formatCode="0.00%">
                  <c:v>2.7900000000000012E-2</c:v>
                </c:pt>
                <c:pt idx="12" formatCode="0.00%">
                  <c:v>6.9600000000000023E-2</c:v>
                </c:pt>
                <c:pt idx="13" formatCode="0.00%">
                  <c:v>4.9100000000000033E-2</c:v>
                </c:pt>
                <c:pt idx="14" formatCode="0.00%">
                  <c:v>7.1700000000000014E-2</c:v>
                </c:pt>
                <c:pt idx="15" formatCode="0.00%">
                  <c:v>2.5600000000000012E-2</c:v>
                </c:pt>
                <c:pt idx="16" formatCode="0.00%">
                  <c:v>4.6800000000000001E-2</c:v>
                </c:pt>
                <c:pt idx="17" formatCode="0.00%">
                  <c:v>6.6699999999999995E-2</c:v>
                </c:pt>
                <c:pt idx="18" formatCode="0.00%">
                  <c:v>9.3700000000000228E-2</c:v>
                </c:pt>
                <c:pt idx="19">
                  <c:v>0.1</c:v>
                </c:pt>
                <c:pt idx="20" formatCode="0.00%">
                  <c:v>4.4299999999999999E-2</c:v>
                </c:pt>
                <c:pt idx="21" formatCode="0.00%">
                  <c:v>7.4500000000000094E-2</c:v>
                </c:pt>
                <c:pt idx="22" formatCode="0.00%">
                  <c:v>6.8099999999999994E-2</c:v>
                </c:pt>
                <c:pt idx="23" formatCode="0.00%">
                  <c:v>5.3800000000000014E-2</c:v>
                </c:pt>
                <c:pt idx="24" formatCode="0.00%">
                  <c:v>4.1500000000000002E-2</c:v>
                </c:pt>
                <c:pt idx="25" formatCode="0.00%">
                  <c:v>6.7599999999999993E-2</c:v>
                </c:pt>
                <c:pt idx="26" formatCode="0.00%">
                  <c:v>9.3500000000000291E-2</c:v>
                </c:pt>
                <c:pt idx="27" formatCode="0.00%">
                  <c:v>5.2600000000000001E-2</c:v>
                </c:pt>
                <c:pt idx="28" formatCode="0.00%">
                  <c:v>2.4799999999999999E-2</c:v>
                </c:pt>
                <c:pt idx="29" formatCode="0.00%">
                  <c:v>3.3500000000000002E-2</c:v>
                </c:pt>
                <c:pt idx="30" formatCode="0.00%">
                  <c:v>3.500000000000001E-2</c:v>
                </c:pt>
                <c:pt idx="31" formatCode="0.00%">
                  <c:v>6.1000000000000004E-3</c:v>
                </c:pt>
                <c:pt idx="32" formatCode="0.00%">
                  <c:v>0</c:v>
                </c:pt>
                <c:pt idx="33" formatCode="0.00%">
                  <c:v>4.2400000000000014E-2</c:v>
                </c:pt>
              </c:numCache>
            </c:numRef>
          </c:val>
        </c:ser>
        <c:marker val="1"/>
        <c:axId val="129680512"/>
        <c:axId val="129682048"/>
      </c:lineChart>
      <c:catAx>
        <c:axId val="129680512"/>
        <c:scaling>
          <c:orientation val="minMax"/>
        </c:scaling>
        <c:axPos val="b"/>
        <c:numFmt formatCode="General" sourceLinked="1"/>
        <c:tickLblPos val="nextTo"/>
        <c:txPr>
          <a:bodyPr rot="-5400000" vert="horz"/>
          <a:lstStyle/>
          <a:p>
            <a:pPr>
              <a:defRPr sz="1000"/>
            </a:pPr>
            <a:endParaRPr lang="en-US"/>
          </a:p>
        </c:txPr>
        <c:crossAx val="129682048"/>
        <c:crosses val="autoZero"/>
        <c:auto val="1"/>
        <c:lblAlgn val="ctr"/>
        <c:lblOffset val="100"/>
      </c:catAx>
      <c:valAx>
        <c:axId val="129682048"/>
        <c:scaling>
          <c:orientation val="minMax"/>
        </c:scaling>
        <c:axPos val="l"/>
        <c:majorGridlines>
          <c:spPr>
            <a:ln>
              <a:solidFill>
                <a:schemeClr val="bg1">
                  <a:lumMod val="75000"/>
                </a:schemeClr>
              </a:solidFill>
            </a:ln>
          </c:spPr>
        </c:majorGridlines>
        <c:numFmt formatCode="0%" sourceLinked="0"/>
        <c:tickLblPos val="nextTo"/>
        <c:crossAx val="129680512"/>
        <c:crosses val="autoZero"/>
        <c:crossBetween val="between"/>
      </c:valAx>
    </c:plotArea>
    <c:legend>
      <c:legendPos val="b"/>
      <c:layout>
        <c:manualLayout>
          <c:xMode val="edge"/>
          <c:yMode val="edge"/>
          <c:x val="8.6842071570322005E-2"/>
          <c:y val="0.87650409668373452"/>
          <c:w val="0.9"/>
          <c:h val="4.9242837040807119E-2"/>
        </c:manualLayout>
      </c:layout>
    </c:legend>
    <c:plotVisOnly val="1"/>
    <c:dispBlanksAs val="gap"/>
  </c:chart>
  <c:txPr>
    <a:bodyPr/>
    <a:lstStyle/>
    <a:p>
      <a:pPr>
        <a:defRPr sz="1200">
          <a:latin typeface="Trebuchet MS" pitchFamily="34" charset="0"/>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0.07143</cdr:x>
      <cdr:y>0.92248</cdr:y>
    </cdr:from>
    <cdr:to>
      <cdr:x>0.55102</cdr:x>
      <cdr:y>0.98857</cdr:y>
    </cdr:to>
    <cdr:sp macro="" textlink="">
      <cdr:nvSpPr>
        <cdr:cNvPr id="2" name="TextBox 7"/>
        <cdr:cNvSpPr txBox="1"/>
      </cdr:nvSpPr>
      <cdr:spPr>
        <a:xfrm xmlns:a="http://schemas.openxmlformats.org/drawingml/2006/main">
          <a:off x="533411" y="3866114"/>
          <a:ext cx="3581386" cy="276999"/>
        </a:xfrm>
        <a:prstGeom xmlns:a="http://schemas.openxmlformats.org/drawingml/2006/main" prst="rect">
          <a:avLst/>
        </a:prstGeom>
        <a:ln xmlns:a="http://schemas.openxmlformats.org/drawingml/2006/main"/>
      </cdr:spPr>
      <cdr:style>
        <a:lnRef xmlns:a="http://schemas.openxmlformats.org/drawingml/2006/main" idx="0">
          <a:schemeClr val="accent4"/>
        </a:lnRef>
        <a:fillRef xmlns:a="http://schemas.openxmlformats.org/drawingml/2006/main" idx="3">
          <a:schemeClr val="accent4"/>
        </a:fillRef>
        <a:effectRef xmlns:a="http://schemas.openxmlformats.org/drawingml/2006/main" idx="3">
          <a:schemeClr val="accent4"/>
        </a:effectRef>
        <a:fontRef xmlns:a="http://schemas.openxmlformats.org/drawingml/2006/main" idx="minor">
          <a:schemeClr val="lt1"/>
        </a:fontRef>
      </cdr:style>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kern="1200">
              <a:solidFill>
                <a:sysClr val="windowText" lastClr="000000"/>
              </a:solidFill>
              <a:latin typeface="Arial" charset="0"/>
              <a:cs typeface="Arial" charset="0"/>
            </a:defRPr>
          </a:lvl1pPr>
          <a:lvl2pPr marL="457200" algn="l" rtl="0" fontAlgn="base">
            <a:spcBef>
              <a:spcPct val="0"/>
            </a:spcBef>
            <a:spcAft>
              <a:spcPct val="0"/>
            </a:spcAft>
            <a:defRPr kern="1200">
              <a:solidFill>
                <a:sysClr val="windowText" lastClr="000000"/>
              </a:solidFill>
              <a:latin typeface="Arial" charset="0"/>
              <a:cs typeface="Arial" charset="0"/>
            </a:defRPr>
          </a:lvl2pPr>
          <a:lvl3pPr marL="914400" algn="l" rtl="0" fontAlgn="base">
            <a:spcBef>
              <a:spcPct val="0"/>
            </a:spcBef>
            <a:spcAft>
              <a:spcPct val="0"/>
            </a:spcAft>
            <a:defRPr kern="1200">
              <a:solidFill>
                <a:sysClr val="windowText" lastClr="000000"/>
              </a:solidFill>
              <a:latin typeface="Arial" charset="0"/>
              <a:cs typeface="Arial" charset="0"/>
            </a:defRPr>
          </a:lvl3pPr>
          <a:lvl4pPr marL="1371600" algn="l" rtl="0" fontAlgn="base">
            <a:spcBef>
              <a:spcPct val="0"/>
            </a:spcBef>
            <a:spcAft>
              <a:spcPct val="0"/>
            </a:spcAft>
            <a:defRPr kern="1200">
              <a:solidFill>
                <a:sysClr val="windowText" lastClr="000000"/>
              </a:solidFill>
              <a:latin typeface="Arial" charset="0"/>
              <a:cs typeface="Arial" charset="0"/>
            </a:defRPr>
          </a:lvl4pPr>
          <a:lvl5pPr marL="1828800" algn="l" rtl="0" fontAlgn="base">
            <a:spcBef>
              <a:spcPct val="0"/>
            </a:spcBef>
            <a:spcAft>
              <a:spcPct val="0"/>
            </a:spcAft>
            <a:defRPr kern="1200">
              <a:solidFill>
                <a:sysClr val="windowText" lastClr="000000"/>
              </a:solidFill>
              <a:latin typeface="Arial" charset="0"/>
              <a:cs typeface="Arial" charset="0"/>
            </a:defRPr>
          </a:lvl5pPr>
          <a:lvl6pPr marL="2286000" algn="l" defTabSz="914400" rtl="0" eaLnBrk="1" latinLnBrk="0" hangingPunct="1">
            <a:defRPr kern="1200">
              <a:solidFill>
                <a:sysClr val="windowText" lastClr="000000"/>
              </a:solidFill>
              <a:latin typeface="Arial" charset="0"/>
              <a:cs typeface="Arial" charset="0"/>
            </a:defRPr>
          </a:lvl6pPr>
          <a:lvl7pPr marL="2743200" algn="l" defTabSz="914400" rtl="0" eaLnBrk="1" latinLnBrk="0" hangingPunct="1">
            <a:defRPr kern="1200">
              <a:solidFill>
                <a:sysClr val="windowText" lastClr="000000"/>
              </a:solidFill>
              <a:latin typeface="Arial" charset="0"/>
              <a:cs typeface="Arial" charset="0"/>
            </a:defRPr>
          </a:lvl7pPr>
          <a:lvl8pPr marL="3200400" algn="l" defTabSz="914400" rtl="0" eaLnBrk="1" latinLnBrk="0" hangingPunct="1">
            <a:defRPr kern="1200">
              <a:solidFill>
                <a:sysClr val="windowText" lastClr="000000"/>
              </a:solidFill>
              <a:latin typeface="Arial" charset="0"/>
              <a:cs typeface="Arial" charset="0"/>
            </a:defRPr>
          </a:lvl8pPr>
          <a:lvl9pPr marL="3657600" algn="l" defTabSz="914400" rtl="0" eaLnBrk="1" latinLnBrk="0" hangingPunct="1">
            <a:defRPr kern="1200">
              <a:solidFill>
                <a:sysClr val="windowText" lastClr="000000"/>
              </a:solidFill>
              <a:latin typeface="Arial" charset="0"/>
              <a:cs typeface="Arial" charset="0"/>
            </a:defRPr>
          </a:lvl9pPr>
        </a:lstStyle>
        <a:p xmlns:a="http://schemas.openxmlformats.org/drawingml/2006/main">
          <a:pPr algn="ctr" fontAlgn="auto">
            <a:spcBef>
              <a:spcPts val="0"/>
            </a:spcBef>
            <a:spcAft>
              <a:spcPts val="0"/>
            </a:spcAft>
            <a:defRPr/>
          </a:pPr>
          <a:r>
            <a:rPr lang="en-US" sz="1200" dirty="0">
              <a:solidFill>
                <a:schemeClr val="bg1"/>
              </a:solidFill>
              <a:latin typeface="Trebuchet MS" pitchFamily="34" charset="0"/>
            </a:rPr>
            <a:t>Base: </a:t>
          </a:r>
          <a:r>
            <a:rPr lang="en-US" sz="1200" dirty="0" smtClean="0">
              <a:solidFill>
                <a:schemeClr val="bg1"/>
              </a:solidFill>
              <a:latin typeface="Trebuchet MS" pitchFamily="34" charset="0"/>
            </a:rPr>
            <a:t>Total Sample (n=6951)</a:t>
          </a:r>
          <a:endParaRPr lang="en-US" sz="1200" dirty="0">
            <a:solidFill>
              <a:schemeClr val="bg1"/>
            </a:solidFill>
            <a:latin typeface="Trebuchet MS"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0.31776</cdr:x>
      <cdr:y>0.04691</cdr:y>
    </cdr:from>
    <cdr:to>
      <cdr:x>0.8785</cdr:x>
      <cdr:y>0.21889</cdr:y>
    </cdr:to>
    <cdr:sp macro="" textlink="">
      <cdr:nvSpPr>
        <cdr:cNvPr id="2" name="Rounded Rectangular Callout 1"/>
        <cdr:cNvSpPr/>
      </cdr:nvSpPr>
      <cdr:spPr>
        <a:xfrm xmlns:a="http://schemas.openxmlformats.org/drawingml/2006/main">
          <a:off x="2590800" y="228600"/>
          <a:ext cx="4571959" cy="838167"/>
        </a:xfrm>
        <a:prstGeom xmlns:a="http://schemas.openxmlformats.org/drawingml/2006/main" prst="wedgeRoundRectCallout">
          <a:avLst>
            <a:gd name="adj1" fmla="val -53690"/>
            <a:gd name="adj2" fmla="val 123658"/>
            <a:gd name="adj3" fmla="val 16667"/>
          </a:avLst>
        </a:prstGeom>
      </cdr:spPr>
      <cdr:style>
        <a:lnRef xmlns:a="http://schemas.openxmlformats.org/drawingml/2006/main" idx="1">
          <a:schemeClr val="accent2"/>
        </a:lnRef>
        <a:fillRef xmlns:a="http://schemas.openxmlformats.org/drawingml/2006/main" idx="3">
          <a:schemeClr val="accent2"/>
        </a:fillRef>
        <a:effectRef xmlns:a="http://schemas.openxmlformats.org/drawingml/2006/main" idx="2">
          <a:schemeClr val="accent2"/>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en-US" sz="1400" b="1" i="1" dirty="0" smtClean="0">
              <a:latin typeface="Calibri" pitchFamily="34" charset="0"/>
            </a:rPr>
            <a:t>Majority take 1-2 flights for holidays in the last twelve months, as a cumulative result for both Personal and Business air travel the number reaches ~83%</a:t>
          </a:r>
          <a:endParaRPr lang="en-US" sz="1400" b="1" i="1" dirty="0">
            <a:latin typeface="Calibri"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0.27103</cdr:x>
      <cdr:y>0</cdr:y>
    </cdr:from>
    <cdr:to>
      <cdr:x>0.85981</cdr:x>
      <cdr:y>0.2658</cdr:y>
    </cdr:to>
    <cdr:sp macro="" textlink="">
      <cdr:nvSpPr>
        <cdr:cNvPr id="2" name="Rounded Rectangular Callout 1"/>
        <cdr:cNvSpPr/>
      </cdr:nvSpPr>
      <cdr:spPr>
        <a:xfrm xmlns:a="http://schemas.openxmlformats.org/drawingml/2006/main">
          <a:off x="2209800" y="-228600"/>
          <a:ext cx="4800559" cy="1295400"/>
        </a:xfrm>
        <a:prstGeom xmlns:a="http://schemas.openxmlformats.org/drawingml/2006/main" prst="wedgeRoundRectCallout">
          <a:avLst>
            <a:gd name="adj1" fmla="val -75090"/>
            <a:gd name="adj2" fmla="val 72320"/>
            <a:gd name="adj3" fmla="val 16667"/>
          </a:avLst>
        </a:prstGeom>
      </cdr:spPr>
      <cdr:style>
        <a:lnRef xmlns:a="http://schemas.openxmlformats.org/drawingml/2006/main" idx="1">
          <a:schemeClr val="accent3"/>
        </a:lnRef>
        <a:fillRef xmlns:a="http://schemas.openxmlformats.org/drawingml/2006/main" idx="3">
          <a:schemeClr val="accent3"/>
        </a:fillRef>
        <a:effectRef xmlns:a="http://schemas.openxmlformats.org/drawingml/2006/main" idx="2">
          <a:schemeClr val="accent3"/>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en-US" sz="1400" b="1" i="1" dirty="0" smtClean="0">
              <a:latin typeface="Calibri" pitchFamily="34" charset="0"/>
            </a:rPr>
            <a:t>Interestingly Saudi Airlines tops the list of Airlines used with a  quite wide gap between the first competitor “Egypt Air”, this reflects the loyalty of Saudis towards their national airways and the fact of being used as an international and local means of transportation .</a:t>
          </a:r>
          <a:endParaRPr lang="en-US" sz="1400" b="1" i="1" dirty="0">
            <a:latin typeface="Calibri"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0.62617</cdr:x>
      <cdr:y>0.62541</cdr:y>
    </cdr:from>
    <cdr:to>
      <cdr:x>0.88785</cdr:x>
      <cdr:y>0.71922</cdr:y>
    </cdr:to>
    <cdr:sp macro="" textlink="">
      <cdr:nvSpPr>
        <cdr:cNvPr id="3" name="Left-Right Arrow 2"/>
        <cdr:cNvSpPr/>
      </cdr:nvSpPr>
      <cdr:spPr>
        <a:xfrm xmlns:a="http://schemas.openxmlformats.org/drawingml/2006/main">
          <a:off x="5105400" y="3048000"/>
          <a:ext cx="2133600" cy="457200"/>
        </a:xfrm>
        <a:prstGeom xmlns:a="http://schemas.openxmlformats.org/drawingml/2006/main" prst="leftRightArrow">
          <a:avLst/>
        </a:prstGeom>
      </cdr:spPr>
      <cdr:style>
        <a:lnRef xmlns:a="http://schemas.openxmlformats.org/drawingml/2006/main" idx="0">
          <a:schemeClr val="accent2"/>
        </a:lnRef>
        <a:fillRef xmlns:a="http://schemas.openxmlformats.org/drawingml/2006/main" idx="3">
          <a:schemeClr val="accent2"/>
        </a:fillRef>
        <a:effectRef xmlns:a="http://schemas.openxmlformats.org/drawingml/2006/main" idx="3">
          <a:schemeClr val="accent2"/>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pPr algn="ctr"/>
          <a:r>
            <a:rPr lang="en-US" b="1" i="1" dirty="0" smtClean="0"/>
            <a:t>19%</a:t>
          </a:r>
          <a:endParaRPr lang="en-US" b="1" i="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196FD0D-CC90-40E6-A514-FBDA429F9B0F}" type="datetimeFigureOut">
              <a:rPr lang="en-US"/>
              <a:pPr>
                <a:defRPr/>
              </a:pPr>
              <a:t>9/14/2011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276BA0D-DCFC-41D0-B0E1-8C21F54812A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F50D01B-6D68-4783-8771-35C62141A7EC}" type="datetimeFigureOut">
              <a:rPr lang="en-US"/>
              <a:pPr>
                <a:defRPr/>
              </a:pPr>
              <a:t>9/14/2011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C8C9EE7-2C8D-4893-9AC0-F2C7B5A2A4D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7B8A43-ADE4-4001-AF0D-8349CE6370AA}"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3CF88C4-5164-4E49-B59C-01CBABCA2B3B}" type="slidenum">
              <a:rPr lang="en-US" smtClean="0"/>
              <a:pPr>
                <a:defRPr/>
              </a:pPr>
              <a:t>55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Pierre is here to verify the explanation…</a:t>
            </a:r>
          </a:p>
        </p:txBody>
      </p:sp>
      <p:sp>
        <p:nvSpPr>
          <p:cNvPr id="4" name="Slide Number Placeholder 3"/>
          <p:cNvSpPr>
            <a:spLocks noGrp="1"/>
          </p:cNvSpPr>
          <p:nvPr>
            <p:ph type="sldNum" sz="quarter" idx="5"/>
          </p:nvPr>
        </p:nvSpPr>
        <p:spPr/>
        <p:txBody>
          <a:bodyPr/>
          <a:lstStyle/>
          <a:p>
            <a:pPr>
              <a:defRPr/>
            </a:pPr>
            <a:fld id="{3BD75E3F-CEDD-48AC-9DFE-DAC1CCDF9E61}" type="slidenum">
              <a:rPr lang="en-US" smtClean="0"/>
              <a:pPr>
                <a:defRPr/>
              </a:pPr>
              <a:t>57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standard deviation is used as a basis for identifying the characteristics of the people in the respective clusters. The attitudes with a standard deviation of more than </a:t>
            </a:r>
            <a:r>
              <a:rPr lang="en-US" smtClean="0">
                <a:solidFill>
                  <a:srgbClr val="FF0000"/>
                </a:solidFill>
              </a:rPr>
              <a:t>0.6</a:t>
            </a:r>
            <a:r>
              <a:rPr lang="en-US" smtClean="0"/>
              <a:t> and less than </a:t>
            </a:r>
            <a:r>
              <a:rPr lang="en-US" smtClean="0">
                <a:solidFill>
                  <a:srgbClr val="00B0F0"/>
                </a:solidFill>
              </a:rPr>
              <a:t>-0.6 </a:t>
            </a:r>
            <a:r>
              <a:rPr lang="en-US" smtClean="0"/>
              <a:t>are significant, i.e., the characteristics/ attributes that are positively or negatively associated with the cluster.</a:t>
            </a:r>
          </a:p>
          <a:p>
            <a:pPr eaLnBrk="1" hangingPunct="1">
              <a:spcBef>
                <a:spcPct val="0"/>
              </a:spcBef>
            </a:pPr>
            <a:endParaRPr lang="en-US" smtClean="0"/>
          </a:p>
          <a:p>
            <a:pPr eaLnBrk="1" hangingPunct="1">
              <a:spcBef>
                <a:spcPct val="0"/>
              </a:spcBef>
            </a:pPr>
            <a:r>
              <a:rPr lang="en-US" smtClean="0"/>
              <a:t>(</a:t>
            </a:r>
            <a:r>
              <a:rPr lang="en-US" i="1" smtClean="0"/>
              <a:t>I have displayed the standard deviations so that you have an overall understanding of the characteristics of each group, and you know where the short write-ups for each group are coming from)</a:t>
            </a:r>
            <a:endParaRPr lang="en-US"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448FFD-4D08-4F01-A7EC-F7515DC6B7A6}" type="slidenum">
              <a:rPr lang="en-US"/>
              <a:pPr fontAlgn="base">
                <a:spcBef>
                  <a:spcPct val="0"/>
                </a:spcBef>
                <a:spcAft>
                  <a:spcPct val="0"/>
                </a:spcAft>
                <a:defRPr/>
              </a:pPr>
              <a:t>58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standard deviation is used as a basis for identifying the characteristics of the people in the respective clusters. The attitudes with a standard deviation of more than </a:t>
            </a:r>
            <a:r>
              <a:rPr lang="en-US" smtClean="0">
                <a:solidFill>
                  <a:srgbClr val="FF0000"/>
                </a:solidFill>
              </a:rPr>
              <a:t>0.6</a:t>
            </a:r>
            <a:r>
              <a:rPr lang="en-US" smtClean="0"/>
              <a:t> and less than </a:t>
            </a:r>
            <a:r>
              <a:rPr lang="en-US" smtClean="0">
                <a:solidFill>
                  <a:srgbClr val="00B0F0"/>
                </a:solidFill>
              </a:rPr>
              <a:t>-0.6 </a:t>
            </a:r>
            <a:r>
              <a:rPr lang="en-US" smtClean="0"/>
              <a:t>are significant, i.e., the characteristics/ attributes that are positively or negatively associated with the cluster.</a:t>
            </a:r>
          </a:p>
          <a:p>
            <a:pPr eaLnBrk="1" hangingPunct="1">
              <a:spcBef>
                <a:spcPct val="0"/>
              </a:spcBef>
            </a:pPr>
            <a:endParaRPr lang="en-US" smtClean="0"/>
          </a:p>
          <a:p>
            <a:pPr eaLnBrk="1" hangingPunct="1">
              <a:spcBef>
                <a:spcPct val="0"/>
              </a:spcBef>
            </a:pPr>
            <a:r>
              <a:rPr lang="en-US" smtClean="0"/>
              <a:t>(</a:t>
            </a:r>
            <a:r>
              <a:rPr lang="en-US" i="1" smtClean="0"/>
              <a:t>I have displayed the standard deviations so that you have an overall understanding of the characteristics of each group, and you know where the short write-ups for each group are coming from)</a:t>
            </a:r>
            <a:endParaRPr lang="en-US"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7ABB53-CEB8-4D58-A9C2-D80E12AB3726}" type="slidenum">
              <a:rPr lang="en-US"/>
              <a:pPr fontAlgn="base">
                <a:spcBef>
                  <a:spcPct val="0"/>
                </a:spcBef>
                <a:spcAft>
                  <a:spcPct val="0"/>
                </a:spcAft>
                <a:defRPr/>
              </a:pPr>
              <a:t>59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standard deviation is used as a basis for identifying the characteristics of the people in the respective clusters. The attitudes with a standard deviation of more than </a:t>
            </a:r>
            <a:r>
              <a:rPr lang="en-US" smtClean="0">
                <a:solidFill>
                  <a:srgbClr val="FF0000"/>
                </a:solidFill>
              </a:rPr>
              <a:t>0.6</a:t>
            </a:r>
            <a:r>
              <a:rPr lang="en-US" smtClean="0"/>
              <a:t> and less than </a:t>
            </a:r>
            <a:r>
              <a:rPr lang="en-US" smtClean="0">
                <a:solidFill>
                  <a:srgbClr val="00B0F0"/>
                </a:solidFill>
              </a:rPr>
              <a:t>-0.6 </a:t>
            </a:r>
            <a:r>
              <a:rPr lang="en-US" smtClean="0"/>
              <a:t>are significant, i.e., the characteristics/ attributes that are positively or negatively associated with the cluster.</a:t>
            </a:r>
          </a:p>
          <a:p>
            <a:pPr eaLnBrk="1" hangingPunct="1">
              <a:spcBef>
                <a:spcPct val="0"/>
              </a:spcBef>
            </a:pPr>
            <a:endParaRPr lang="en-US" smtClean="0"/>
          </a:p>
          <a:p>
            <a:pPr eaLnBrk="1" hangingPunct="1">
              <a:spcBef>
                <a:spcPct val="0"/>
              </a:spcBef>
            </a:pPr>
            <a:r>
              <a:rPr lang="en-US" smtClean="0"/>
              <a:t>(</a:t>
            </a:r>
            <a:r>
              <a:rPr lang="en-US" i="1" smtClean="0"/>
              <a:t>I have displayed the standard deviations so that you have an overall understanding of the characteristics of each group, and you know where the short write-ups for each group are coming from)</a:t>
            </a:r>
            <a:endParaRPr lang="en-US"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21F8C7-176C-426A-AE07-E1F3C69A1470}" type="slidenum">
              <a:rPr lang="en-US"/>
              <a:pPr fontAlgn="base">
                <a:spcBef>
                  <a:spcPct val="0"/>
                </a:spcBef>
                <a:spcAft>
                  <a:spcPct val="0"/>
                </a:spcAft>
                <a:defRPr/>
              </a:pPr>
              <a:t>60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Ask Gerard to verify the explanation…</a:t>
            </a:r>
          </a:p>
        </p:txBody>
      </p:sp>
      <p:sp>
        <p:nvSpPr>
          <p:cNvPr id="4" name="Slide Number Placeholder 3"/>
          <p:cNvSpPr>
            <a:spLocks noGrp="1"/>
          </p:cNvSpPr>
          <p:nvPr>
            <p:ph type="sldNum" sz="quarter" idx="5"/>
          </p:nvPr>
        </p:nvSpPr>
        <p:spPr/>
        <p:txBody>
          <a:bodyPr/>
          <a:lstStyle/>
          <a:p>
            <a:pPr>
              <a:defRPr/>
            </a:pPr>
            <a:fld id="{85B9E43E-A907-48C2-9555-700560B8D6E1}" type="slidenum">
              <a:rPr lang="en-US" smtClean="0"/>
              <a:pPr>
                <a:defRPr/>
              </a:pPr>
              <a:t>61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31EE1D0-8EEA-4B9F-BD03-B7AC808C5A38}" type="slidenum">
              <a:rPr lang="en-US" smtClean="0"/>
              <a:pPr>
                <a:defRPr/>
              </a:pPr>
              <a:t>62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835B60E-6808-4230-925A-1D863A15F9B8}" type="slidenum">
              <a:rPr lang="en-US" smtClean="0"/>
              <a:pPr>
                <a:defRPr/>
              </a:pPr>
              <a:t>64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3DCE1F-1CA5-4FAB-88ED-7A259311168C}" type="slidenum">
              <a:rPr lang="en-US"/>
              <a:pPr fontAlgn="base">
                <a:spcBef>
                  <a:spcPct val="0"/>
                </a:spcBef>
                <a:spcAft>
                  <a:spcPct val="0"/>
                </a:spcAft>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001262-FEBF-4281-AFEB-94BCED094FEA}" type="slidenum">
              <a:rPr lang="ar-SA"/>
              <a:pPr/>
              <a:t>3</a:t>
            </a:fld>
            <a:endParaRPr lang="en-US"/>
          </a:p>
        </p:txBody>
      </p:sp>
      <p:sp>
        <p:nvSpPr>
          <p:cNvPr id="872450" name="Rectangle 2"/>
          <p:cNvSpPr>
            <a:spLocks noGrp="1" noRot="1" noChangeAspect="1" noChangeArrowheads="1" noTextEdit="1"/>
          </p:cNvSpPr>
          <p:nvPr>
            <p:ph type="sldImg"/>
          </p:nvPr>
        </p:nvSpPr>
        <p:spPr>
          <a:ln/>
        </p:spPr>
      </p:sp>
      <p:sp>
        <p:nvSpPr>
          <p:cNvPr id="87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cs typeface="Times New Roman" pitchFamily="18" charset="0"/>
            </a:endParaRPr>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57FF85-AA06-4AA8-9C10-5F92D9C4CB46}" type="slidenum">
              <a:rPr lang="en-US"/>
              <a:pPr fontAlgn="base">
                <a:spcBef>
                  <a:spcPct val="0"/>
                </a:spcBef>
                <a:spcAft>
                  <a:spcPct val="0"/>
                </a:spcAft>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Compare their internet debit card acquisition with online shopping attitudes and behavior…</a:t>
            </a:r>
          </a:p>
        </p:txBody>
      </p:sp>
      <p:sp>
        <p:nvSpPr>
          <p:cNvPr id="4" name="Slide Number Placeholder 3"/>
          <p:cNvSpPr>
            <a:spLocks noGrp="1"/>
          </p:cNvSpPr>
          <p:nvPr>
            <p:ph type="sldNum" sz="quarter" idx="5"/>
          </p:nvPr>
        </p:nvSpPr>
        <p:spPr/>
        <p:txBody>
          <a:bodyPr/>
          <a:lstStyle/>
          <a:p>
            <a:pPr>
              <a:defRPr/>
            </a:pPr>
            <a:fld id="{B084135A-9496-41DC-9984-E388523C17F8}" type="slidenum">
              <a:rPr lang="en-US" smtClean="0"/>
              <a:pPr>
                <a:defRPr/>
              </a:pPr>
              <a:t>33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3E1C673-55E8-45F5-AD73-F7750F4DE28C}" type="slidenum">
              <a:rPr lang="en-US" smtClean="0"/>
              <a:pPr>
                <a:defRPr/>
              </a:pPr>
              <a:t>34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3607856-A1BC-4C09-99A9-62943D188683}" type="slidenum">
              <a:rPr lang="en-US" smtClean="0"/>
              <a:pPr>
                <a:defRPr/>
              </a:pPr>
              <a:t>35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178FAFD-4ACB-4E39-847B-B60BD3678D40}" type="slidenum">
              <a:rPr lang="en-US" smtClean="0"/>
              <a:pPr>
                <a:defRPr/>
              </a:pPr>
              <a:t>46</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9659B1F-D14A-4FFE-95AA-CC203BF9E259}" type="slidenum">
              <a:rPr lang="en-US" smtClean="0"/>
              <a:pPr>
                <a:defRPr/>
              </a:pPr>
              <a:t>53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21" name="Group 36"/>
          <p:cNvGrpSpPr>
            <a:grpSpLocks/>
          </p:cNvGrpSpPr>
          <p:nvPr userDrawn="1"/>
        </p:nvGrpSpPr>
        <p:grpSpPr bwMode="auto">
          <a:xfrm>
            <a:off x="304800" y="2438400"/>
            <a:ext cx="1371600" cy="1371600"/>
            <a:chOff x="0" y="2362200"/>
            <a:chExt cx="1600200" cy="1600200"/>
          </a:xfrm>
        </p:grpSpPr>
        <p:sp>
          <p:nvSpPr>
            <p:cNvPr id="22" name="Oval 21"/>
            <p:cNvSpPr/>
            <p:nvPr/>
          </p:nvSpPr>
          <p:spPr bwMode="auto">
            <a:xfrm>
              <a:off x="0" y="2362200"/>
              <a:ext cx="1600200" cy="1600200"/>
            </a:xfrm>
            <a:prstGeom prst="ellipse">
              <a:avLst/>
            </a:prstGeom>
            <a:solidFill>
              <a:schemeClr val="accent1"/>
            </a:solidFill>
            <a:ln w="38100" cap="rnd" cmpd="sng" algn="ctr">
              <a:noFill/>
              <a:prstDash val="solid"/>
            </a:ln>
            <a:effectLst>
              <a:glow rad="228600">
                <a:schemeClr val="accent1">
                  <a:satMod val="175000"/>
                  <a:alpha val="40000"/>
                </a:schemeClr>
              </a:glow>
              <a:innerShdw blurRad="114300">
                <a:prstClr val="black"/>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3" name="Picture 36" descr="parclogo.jpg"/>
            <p:cNvPicPr>
              <a:picLocks noChangeAspect="1"/>
            </p:cNvPicPr>
            <p:nvPr userDrawn="1"/>
          </p:nvPicPr>
          <p:blipFill>
            <a:blip r:embed="rId2" cstate="print"/>
            <a:srcRect/>
            <a:stretch>
              <a:fillRect/>
            </a:stretch>
          </p:blipFill>
          <p:spPr bwMode="auto">
            <a:xfrm>
              <a:off x="381000" y="2819400"/>
              <a:ext cx="769039" cy="573024"/>
            </a:xfrm>
            <a:prstGeom prst="rect">
              <a:avLst/>
            </a:prstGeom>
            <a:noFill/>
            <a:ln w="9525">
              <a:noFill/>
              <a:miter lim="800000"/>
              <a:headEnd/>
              <a:tailEnd/>
            </a:ln>
          </p:spPr>
        </p:pic>
      </p:grpSp>
      <p:grpSp>
        <p:nvGrpSpPr>
          <p:cNvPr id="24" name="Group 30"/>
          <p:cNvGrpSpPr/>
          <p:nvPr userDrawn="1"/>
        </p:nvGrpSpPr>
        <p:grpSpPr>
          <a:xfrm>
            <a:off x="609600" y="3429000"/>
            <a:ext cx="1295400" cy="1295400"/>
            <a:chOff x="609600" y="3429000"/>
            <a:chExt cx="1295400" cy="1295400"/>
          </a:xfrm>
          <a:effectLst>
            <a:glow rad="228600">
              <a:schemeClr val="accent1">
                <a:satMod val="175000"/>
                <a:alpha val="40000"/>
              </a:schemeClr>
            </a:glow>
          </a:effectLst>
        </p:grpSpPr>
        <p:sp>
          <p:nvSpPr>
            <p:cNvPr id="25" name="Oval 24"/>
            <p:cNvSpPr/>
            <p:nvPr/>
          </p:nvSpPr>
          <p:spPr bwMode="auto">
            <a:xfrm>
              <a:off x="609600" y="3429000"/>
              <a:ext cx="1295400" cy="1295400"/>
            </a:xfrm>
            <a:prstGeom prst="ellipse">
              <a:avLst/>
            </a:prstGeom>
            <a:solidFill>
              <a:schemeClr val="accent1"/>
            </a:solidFill>
            <a:ln w="38100" cap="rnd" cmpd="sng" algn="ctr">
              <a:noFill/>
              <a:prstDash val="solid"/>
            </a:ln>
            <a:effectLst>
              <a:innerShdw blurRad="114300">
                <a:prstClr val="black"/>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6" name="Picture 25" descr="Picture1.png"/>
            <p:cNvPicPr>
              <a:picLocks noChangeAspect="1"/>
            </p:cNvPicPr>
            <p:nvPr/>
          </p:nvPicPr>
          <p:blipFill>
            <a:blip r:embed="rId3" cstate="print"/>
            <a:stretch>
              <a:fillRect/>
            </a:stretch>
          </p:blipFill>
          <p:spPr>
            <a:xfrm>
              <a:off x="990600" y="3810000"/>
              <a:ext cx="545038" cy="527141"/>
            </a:xfrm>
            <a:prstGeom prst="rect">
              <a:avLst/>
            </a:prstGeom>
          </p:spPr>
        </p:pic>
      </p:gr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7"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25455892-C75F-419B-84B9-1A27849BE3AF}" type="datetime1">
              <a:rPr lang="en-US"/>
              <a:pPr>
                <a:defRPr/>
              </a:pPr>
              <a:t>9/14/2011</a:t>
            </a:fld>
            <a:endParaRPr lang="en-US" dirty="0"/>
          </a:p>
        </p:txBody>
      </p:sp>
      <p:sp>
        <p:nvSpPr>
          <p:cNvPr id="28"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9"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84816777-5290-4B7F-AE4F-C6CC81188ABD}"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64A3B16-5DEE-4C94-BEA9-9A3098374036}" type="datetime1">
              <a:rPr lang="en-US"/>
              <a:pPr>
                <a:defRPr/>
              </a:pPr>
              <a:t>9/14/2011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2E70904-6178-4EE7-AB4C-37B901C54C1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F1C5A1A-D9BC-4102-9907-350A44FD5B45}" type="datetime1">
              <a:rPr lang="en-US"/>
              <a:pPr>
                <a:defRPr/>
              </a:pPr>
              <a:t>9/14/2011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000ADAE-A97D-45CF-881E-3297F5B1B93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648200" y="838200"/>
            <a:ext cx="4114800" cy="5257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152400" y="838200"/>
            <a:ext cx="4114800" cy="5257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A93F676A-D6FD-4168-96EA-7D6205680C65}" type="datetime1">
              <a:rPr lang="en-US"/>
              <a:pPr>
                <a:defRPr/>
              </a:pPr>
              <a:t>9/14/2011</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600200"/>
            <a:ext cx="7467600" cy="48737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6"/>
          <p:cNvSpPr>
            <a:spLocks noGrp="1"/>
          </p:cNvSpPr>
          <p:nvPr>
            <p:ph type="dt" sz="half" idx="10"/>
          </p:nvPr>
        </p:nvSpPr>
        <p:spPr/>
        <p:txBody>
          <a:bodyPr rtlCol="0"/>
          <a:lstStyle>
            <a:lvl1pPr>
              <a:defRPr/>
            </a:lvl1pPr>
          </a:lstStyle>
          <a:p>
            <a:pPr>
              <a:defRPr/>
            </a:pPr>
            <a:fld id="{743B8225-A4E5-4D03-A696-65C3C41B8CA5}" type="datetime1">
              <a:rPr lang="en-US"/>
              <a:pPr>
                <a:defRPr/>
              </a:pPr>
              <a:t>9/14/2011</a:t>
            </a:fld>
            <a:endParaRPr lang="en-US" dirty="0"/>
          </a:p>
        </p:txBody>
      </p:sp>
      <p:sp>
        <p:nvSpPr>
          <p:cNvPr id="5" name="Slide Number Placeholder 8"/>
          <p:cNvSpPr>
            <a:spLocks noGrp="1"/>
          </p:cNvSpPr>
          <p:nvPr>
            <p:ph type="sldNum" sz="quarter" idx="11"/>
          </p:nvPr>
        </p:nvSpPr>
        <p:spPr/>
        <p:txBody>
          <a:bodyPr rtlCol="0"/>
          <a:lstStyle>
            <a:lvl1pPr>
              <a:defRPr/>
            </a:lvl1pPr>
          </a:lstStyle>
          <a:p>
            <a:pPr>
              <a:defRPr/>
            </a:pPr>
            <a:fld id="{38C645E5-F94E-4102-84C3-5840D650CF9D}" type="slidenum">
              <a:rPr lang="en-US"/>
              <a:pPr>
                <a:defRPr/>
              </a:pPr>
              <a:t>‹#›</a:t>
            </a:fld>
            <a:endParaRPr lang="en-US" dirty="0"/>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Straight Connector 17"/>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nvGrpSpPr>
          <p:cNvPr id="19" name="Group 23"/>
          <p:cNvGrpSpPr/>
          <p:nvPr userDrawn="1"/>
        </p:nvGrpSpPr>
        <p:grpSpPr>
          <a:xfrm>
            <a:off x="762000" y="3581400"/>
            <a:ext cx="1295400" cy="1295400"/>
            <a:chOff x="609600" y="3429000"/>
            <a:chExt cx="1295400" cy="1295400"/>
          </a:xfrm>
          <a:effectLst>
            <a:glow rad="228600">
              <a:schemeClr val="accent1">
                <a:satMod val="175000"/>
                <a:alpha val="40000"/>
              </a:schemeClr>
            </a:glow>
          </a:effectLst>
        </p:grpSpPr>
        <p:sp>
          <p:nvSpPr>
            <p:cNvPr id="20" name="Oval 19"/>
            <p:cNvSpPr/>
            <p:nvPr/>
          </p:nvSpPr>
          <p:spPr bwMode="auto">
            <a:xfrm>
              <a:off x="609600" y="3429000"/>
              <a:ext cx="1295400" cy="1295400"/>
            </a:xfrm>
            <a:prstGeom prst="ellipse">
              <a:avLst/>
            </a:prstGeom>
            <a:solidFill>
              <a:schemeClr val="accent1"/>
            </a:solidFill>
            <a:ln w="38100" cap="rnd" cmpd="sng" algn="ctr">
              <a:noFill/>
              <a:prstDash val="solid"/>
            </a:ln>
            <a:effectLst>
              <a:innerShdw blurRad="114300">
                <a:prstClr val="black"/>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1" name="Picture 20" descr="Picture1.png"/>
            <p:cNvPicPr>
              <a:picLocks noChangeAspect="1"/>
            </p:cNvPicPr>
            <p:nvPr/>
          </p:nvPicPr>
          <p:blipFill>
            <a:blip r:embed="rId3" cstate="print"/>
            <a:stretch>
              <a:fillRect/>
            </a:stretch>
          </p:blipFill>
          <p:spPr>
            <a:xfrm>
              <a:off x="990600" y="3810000"/>
              <a:ext cx="545038" cy="527141"/>
            </a:xfrm>
            <a:prstGeom prst="rect">
              <a:avLst/>
            </a:prstGeom>
          </p:spPr>
        </p:pic>
      </p:gr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2"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D9C32DBB-2790-413F-8B3B-E4A8AD8E86A1}" type="datetime1">
              <a:rPr lang="en-US"/>
              <a:pPr>
                <a:defRPr/>
              </a:pPr>
              <a:t>9/14/2011</a:t>
            </a:fld>
            <a:endParaRPr lang="en-US" dirty="0"/>
          </a:p>
        </p:txBody>
      </p:sp>
      <p:sp>
        <p:nvSpPr>
          <p:cNvPr id="23"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4"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FAE39548-000C-4D7D-86E7-78A29C92BB7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7ABA14D-382A-4A19-B7C5-71B01331D7F7}" type="datetime1">
              <a:rPr lang="en-US"/>
              <a:pPr>
                <a:defRPr/>
              </a:pPr>
              <a:t>9/14/2011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BE33A78-AE87-4109-8225-4C5006E78A4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A523F561-2CDE-430E-9873-DD71F980C81D}" type="datetime1">
              <a:rPr lang="en-US"/>
              <a:pPr>
                <a:defRPr/>
              </a:pPr>
              <a:t>9/14/2011</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0A587FBB-390C-49F6-973C-3BBCED85716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F2AB46D-3012-41B6-8E46-E7FDA9CD0D6F}" type="datetime1">
              <a:rPr lang="en-US"/>
              <a:pPr>
                <a:defRPr/>
              </a:pPr>
              <a:t>9/14/2011</a:t>
            </a:fld>
            <a:endParaRPr lang="en-US" dirty="0"/>
          </a:p>
        </p:txBody>
      </p:sp>
      <p:sp>
        <p:nvSpPr>
          <p:cNvPr id="4" name="Slide Number Placeholder 6"/>
          <p:cNvSpPr>
            <a:spLocks noGrp="1"/>
          </p:cNvSpPr>
          <p:nvPr>
            <p:ph type="sldNum" sz="quarter" idx="11"/>
          </p:nvPr>
        </p:nvSpPr>
        <p:spPr/>
        <p:txBody>
          <a:bodyPr rtlCol="0"/>
          <a:lstStyle>
            <a:lvl1pPr>
              <a:defRPr/>
            </a:lvl1pPr>
          </a:lstStyle>
          <a:p>
            <a:pPr>
              <a:defRPr/>
            </a:pPr>
            <a:fld id="{05CE6CA2-3134-441D-B39F-426DFA7D7CED}" type="slidenum">
              <a:rPr lang="en-US"/>
              <a:pPr>
                <a:defRPr/>
              </a:pPr>
              <a:t>‹#›</a:t>
            </a:fld>
            <a:endParaRPr lang="en-US" dirty="0"/>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87B271D9-FF44-4FB0-95E3-866A3ADA73D1}" type="datetime1">
              <a:rPr lang="en-US"/>
              <a:pPr>
                <a:defRPr/>
              </a:pPr>
              <a:t>9/14/2011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6FEE12F-B05F-4804-B64D-8844D25E0F9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8BBEFB85-23A2-4685-B563-15EAC45E45F0}" type="datetime1">
              <a:rPr lang="en-US"/>
              <a:pPr>
                <a:defRPr/>
              </a:pPr>
              <a:t>9/14/2011</a:t>
            </a:fld>
            <a:endParaRPr lang="en-US" dirty="0"/>
          </a:p>
        </p:txBody>
      </p:sp>
      <p:sp>
        <p:nvSpPr>
          <p:cNvPr id="13" name="Slide Number Placeholder 21"/>
          <p:cNvSpPr>
            <a:spLocks noGrp="1"/>
          </p:cNvSpPr>
          <p:nvPr>
            <p:ph type="sldNum" sz="quarter" idx="11"/>
          </p:nvPr>
        </p:nvSpPr>
        <p:spPr/>
        <p:txBody>
          <a:bodyPr rtlCol="0"/>
          <a:lstStyle>
            <a:lvl1pPr>
              <a:defRPr/>
            </a:lvl1pPr>
          </a:lstStyle>
          <a:p>
            <a:pPr>
              <a:defRPr/>
            </a:pPr>
            <a:fld id="{65FDF76C-F0E7-4B5E-B9D6-CD7DE297064A}" type="slidenum">
              <a:rPr lang="en-US"/>
              <a:pPr>
                <a:defRPr/>
              </a:pPr>
              <a:t>‹#›</a:t>
            </a:fld>
            <a:endParaRPr lang="en-US" dirty="0"/>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BCB5A2B6-D1DD-46F1-BEC4-4C8F26615F47}" type="datetime1">
              <a:rPr lang="en-US"/>
              <a:pPr>
                <a:defRPr/>
              </a:pPr>
              <a:t>9/14/2011</a:t>
            </a:fld>
            <a:endParaRPr lang="en-US" dirty="0"/>
          </a:p>
        </p:txBody>
      </p:sp>
      <p:sp>
        <p:nvSpPr>
          <p:cNvPr id="13" name="Slide Number Placeholder 17"/>
          <p:cNvSpPr>
            <a:spLocks noGrp="1"/>
          </p:cNvSpPr>
          <p:nvPr>
            <p:ph type="sldNum" sz="quarter" idx="11"/>
          </p:nvPr>
        </p:nvSpPr>
        <p:spPr/>
        <p:txBody>
          <a:bodyPr rtlCol="0"/>
          <a:lstStyle>
            <a:lvl1pPr>
              <a:defRPr/>
            </a:lvl1pPr>
          </a:lstStyle>
          <a:p>
            <a:pPr>
              <a:defRPr/>
            </a:pPr>
            <a:fld id="{DE216234-ADFA-4DEA-A104-9FD3FCE155D1}" type="slidenum">
              <a:rPr lang="en-US"/>
              <a:pPr>
                <a:defRPr/>
              </a:pPr>
              <a:t>‹#›</a:t>
            </a:fld>
            <a:endParaRPr lang="en-US" dirty="0"/>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58DED2EA-65FD-4C42-8183-0A1280594C51}" type="datetime1">
              <a:rPr lang="en-US"/>
              <a:pPr>
                <a:defRPr/>
              </a:pPr>
              <a:t>9/14/2011</a:t>
            </a:fld>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10" name="Rectangle 9"/>
          <p:cNvSpPr/>
          <p:nvPr/>
        </p:nvSpPr>
        <p:spPr bwMode="auto">
          <a:xfrm>
            <a:off x="152400" y="0"/>
            <a:ext cx="1066800" cy="6400800"/>
          </a:xfrm>
          <a:prstGeom prst="rect">
            <a:avLst/>
          </a:prstGeom>
          <a:solidFill>
            <a:schemeClr val="accent1">
              <a:tint val="60000"/>
              <a:alpha val="87000"/>
            </a:schemeClr>
          </a:solidFill>
          <a:ln w="38100" cap="rnd" cmpd="sng" algn="ctr">
            <a:noFill/>
            <a:prstDash val="solid"/>
          </a:ln>
          <a:effectLst/>
          <a:scene3d>
            <a:camera prst="isometricOffAxis1Left"/>
            <a:lightRig rig="threePt" dir="t"/>
          </a:scene3d>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381000" y="5699125"/>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381000" y="572770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002060"/>
                </a:solidFill>
                <a:latin typeface="+mn-lt"/>
                <a:cs typeface="+mn-cs"/>
              </a:defRPr>
            </a:lvl1pPr>
          </a:lstStyle>
          <a:p>
            <a:pPr>
              <a:defRPr/>
            </a:pPr>
            <a:fld id="{5977E5C7-75A4-4D38-90F4-E5514894521F}" type="slidenum">
              <a:rPr lang="en-US"/>
              <a:pPr>
                <a:defRPr/>
              </a:pPr>
              <a:t>‹#›</a:t>
            </a:fld>
            <a:endParaRPr lang="en-US" dirty="0"/>
          </a:p>
        </p:txBody>
      </p:sp>
      <p:pic>
        <p:nvPicPr>
          <p:cNvPr id="15" name="Picture 14" descr="Picture1.png"/>
          <p:cNvPicPr>
            <a:picLocks noChangeAspect="1"/>
          </p:cNvPicPr>
          <p:nvPr/>
        </p:nvPicPr>
        <p:blipFill>
          <a:blip r:embed="rId14" cstate="print"/>
          <a:stretch>
            <a:fillRect/>
          </a:stretch>
        </p:blipFill>
        <p:spPr>
          <a:xfrm>
            <a:off x="258763" y="0"/>
            <a:ext cx="709612" cy="685800"/>
          </a:xfrm>
          <a:prstGeom prst="rect">
            <a:avLst/>
          </a:prstGeom>
          <a:ln>
            <a:noFill/>
          </a:ln>
          <a:effectLst>
            <a:outerShdw blurRad="292100" dist="139700" dir="2700000" algn="tl" rotWithShape="0">
              <a:srgbClr val="333333">
                <a:alpha val="65000"/>
              </a:srgbClr>
            </a:outerShdw>
          </a:effectLst>
        </p:spPr>
      </p:pic>
      <p:pic>
        <p:nvPicPr>
          <p:cNvPr id="1035" name="Picture 36" descr="parclogo.jpg"/>
          <p:cNvPicPr>
            <a:picLocks noChangeAspect="1"/>
          </p:cNvPicPr>
          <p:nvPr userDrawn="1"/>
        </p:nvPicPr>
        <p:blipFill>
          <a:blip r:embed="rId15" cstate="print"/>
          <a:srcRect/>
          <a:stretch>
            <a:fillRect/>
          </a:stretch>
        </p:blipFill>
        <p:spPr bwMode="auto">
          <a:xfrm>
            <a:off x="8534400" y="76200"/>
            <a:ext cx="53975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75" r:id="rId4"/>
    <p:sldLayoutId id="2147483976" r:id="rId5"/>
    <p:sldLayoutId id="2147483983" r:id="rId6"/>
    <p:sldLayoutId id="2147483977" r:id="rId7"/>
    <p:sldLayoutId id="2147483984" r:id="rId8"/>
    <p:sldLayoutId id="2147483985" r:id="rId9"/>
    <p:sldLayoutId id="2147483978" r:id="rId10"/>
    <p:sldLayoutId id="2147483979" r:id="rId11"/>
    <p:sldLayoutId id="2147483986" r:id="rId12"/>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82A0B9"/>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8D7E5"/>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BC0B1"/>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a:spLocks noGrp="1"/>
          </p:cNvSpPr>
          <p:nvPr>
            <p:ph type="subTitle" idx="1"/>
          </p:nvPr>
        </p:nvSpPr>
        <p:spPr>
          <a:xfrm>
            <a:off x="4800600" y="4953000"/>
            <a:ext cx="3429000" cy="1371600"/>
          </a:xfrm>
        </p:spPr>
        <p:txBody>
          <a:bodyPr/>
          <a:lstStyle/>
          <a:p>
            <a:pPr eaLnBrk="1" hangingPunct="1"/>
            <a:r>
              <a:rPr lang="en-US" i="1" dirty="0" smtClean="0">
                <a:solidFill>
                  <a:schemeClr val="accent1">
                    <a:lumMod val="75000"/>
                  </a:schemeClr>
                </a:solidFill>
              </a:rPr>
              <a:t>Air lines &amp; Travel Sector</a:t>
            </a:r>
          </a:p>
          <a:p>
            <a:pPr eaLnBrk="1" hangingPunct="1"/>
            <a:endParaRPr lang="en-US" i="1" dirty="0" smtClean="0">
              <a:solidFill>
                <a:schemeClr val="accent1">
                  <a:lumMod val="75000"/>
                </a:schemeClr>
              </a:solidFill>
            </a:endParaRPr>
          </a:p>
        </p:txBody>
      </p:sp>
      <p:sp>
        <p:nvSpPr>
          <p:cNvPr id="4" name="Title 1"/>
          <p:cNvSpPr>
            <a:spLocks noGrp="1"/>
          </p:cNvSpPr>
          <p:nvPr>
            <p:ph type="ctrTitle"/>
          </p:nvPr>
        </p:nvSpPr>
        <p:spPr>
          <a:xfrm>
            <a:off x="2286000" y="3124200"/>
            <a:ext cx="6172200" cy="1893888"/>
          </a:xfrm>
        </p:spPr>
        <p:txBody>
          <a:bodyPr>
            <a:normAutofit/>
          </a:bodyPr>
          <a:lstStyle/>
          <a:p>
            <a:pPr eaLnBrk="1" fontAlgn="auto" hangingPunct="1">
              <a:spcAft>
                <a:spcPts val="0"/>
              </a:spcAft>
              <a:defRPr/>
            </a:pPr>
            <a:r>
              <a:rPr lang="en-US" sz="4800" dirty="0" smtClean="0">
                <a:solidFill>
                  <a:srgbClr val="C00000"/>
                </a:solidFill>
              </a:rPr>
              <a:t>Analysis Report</a:t>
            </a:r>
            <a:br>
              <a:rPr lang="en-US" sz="4800" dirty="0" smtClean="0">
                <a:solidFill>
                  <a:srgbClr val="C00000"/>
                </a:solidFill>
              </a:rPr>
            </a:br>
            <a:r>
              <a:rPr lang="en-US" sz="3600" dirty="0" smtClean="0">
                <a:solidFill>
                  <a:srgbClr val="C00000"/>
                </a:solidFill>
              </a:rPr>
              <a:t>- Finding from TGI -</a:t>
            </a:r>
          </a:p>
        </p:txBody>
      </p:sp>
      <p:sp>
        <p:nvSpPr>
          <p:cNvPr id="8196" name="Slide Number Placeholder 4"/>
          <p:cNvSpPr>
            <a:spLocks noGrp="1"/>
          </p:cNvSpPr>
          <p:nvPr>
            <p:ph type="sldNum" sz="quarter" idx="12"/>
          </p:nvPr>
        </p:nvSpPr>
        <p:spPr>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8BE54EC-A68E-4C37-9956-67DB69EB1699}" type="slidenum">
              <a:rPr lang="en-US" smtClean="0"/>
              <a:pPr fontAlgn="base">
                <a:spcBef>
                  <a:spcPct val="0"/>
                </a:spcBef>
                <a:spcAft>
                  <a:spcPct val="0"/>
                </a:spcAft>
                <a:defRPr/>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685800"/>
          </a:xfrm>
        </p:spPr>
        <p:txBody>
          <a:bodyPr/>
          <a:lstStyle/>
          <a:p>
            <a:pPr eaLnBrk="1" fontAlgn="auto" hangingPunct="1">
              <a:spcAft>
                <a:spcPts val="0"/>
              </a:spcAft>
              <a:defRPr/>
            </a:pPr>
            <a:r>
              <a:rPr lang="en-US" b="1" dirty="0" smtClean="0"/>
              <a:t>Demographic Profile  </a:t>
            </a:r>
            <a:endParaRPr lang="en-US" b="1" dirty="0"/>
          </a:p>
        </p:txBody>
      </p:sp>
      <p:sp>
        <p:nvSpPr>
          <p:cNvPr id="1229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DF50527-D8D9-4D58-B854-3CE019205BED}" type="slidenum">
              <a:rPr lang="en-US" smtClean="0"/>
              <a:pPr fontAlgn="base">
                <a:spcBef>
                  <a:spcPct val="0"/>
                </a:spcBef>
                <a:spcAft>
                  <a:spcPct val="0"/>
                </a:spcAft>
                <a:defRPr/>
              </a:pPr>
              <a:t>10</a:t>
            </a:fld>
            <a:endParaRPr lang="en-US" dirty="0" smtClean="0"/>
          </a:p>
        </p:txBody>
      </p:sp>
      <p:graphicFrame>
        <p:nvGraphicFramePr>
          <p:cNvPr id="7" name="Table 6"/>
          <p:cNvGraphicFramePr>
            <a:graphicFrameLocks noGrp="1"/>
          </p:cNvGraphicFramePr>
          <p:nvPr/>
        </p:nvGraphicFramePr>
        <p:xfrm>
          <a:off x="1143000" y="914400"/>
          <a:ext cx="7467599" cy="4246140"/>
        </p:xfrm>
        <a:graphic>
          <a:graphicData uri="http://schemas.openxmlformats.org/drawingml/2006/table">
            <a:tbl>
              <a:tblPr/>
              <a:tblGrid>
                <a:gridCol w="2284207"/>
                <a:gridCol w="1295848"/>
                <a:gridCol w="1295848"/>
                <a:gridCol w="1295848"/>
                <a:gridCol w="1295848"/>
              </a:tblGrid>
              <a:tr h="728657">
                <a:tc>
                  <a:txBody>
                    <a:bodyPr/>
                    <a:lstStyle/>
                    <a:p>
                      <a:pPr algn="ctr" fontAlgn="ctr"/>
                      <a:r>
                        <a:rPr lang="en-US" sz="1600" b="1" i="0" u="none" strike="noStrike" dirty="0">
                          <a:solidFill>
                            <a:srgbClr val="FFFFFF"/>
                          </a:solidFill>
                          <a:latin typeface="Calibri"/>
                        </a:rPr>
                        <a:t>Vert%</a:t>
                      </a:r>
                    </a:p>
                  </a:txBody>
                  <a:tcPr marL="6724" marR="6724" marT="6724"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MEA and Africa</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GCC</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Europe, America and Elsewhere</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Asia\Far East and Australia</a:t>
                      </a:r>
                    </a:p>
                  </a:txBody>
                  <a:tcPr marL="6724" marR="6724" marT="6724"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47310">
                <a:tc>
                  <a:txBody>
                    <a:bodyPr/>
                    <a:lstStyle/>
                    <a:p>
                      <a:pPr algn="l" fontAlgn="b"/>
                      <a:endParaRPr lang="en-US" sz="1600" b="0" i="0" u="none" strike="noStrike" dirty="0">
                        <a:solidFill>
                          <a:srgbClr val="000000"/>
                        </a:solidFill>
                        <a:latin typeface="Calibri"/>
                      </a:endParaRPr>
                    </a:p>
                  </a:txBody>
                  <a:tcPr marL="6724" marR="6724" marT="672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n=460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n=350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n=121</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n=103</a:t>
                      </a:r>
                    </a:p>
                  </a:txBody>
                  <a:tcPr marL="6724" marR="6724" marT="6724"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7310">
                <a:tc>
                  <a:txBody>
                    <a:bodyPr/>
                    <a:lstStyle/>
                    <a:p>
                      <a:pPr algn="ctr" fontAlgn="b"/>
                      <a:r>
                        <a:rPr lang="en-US" sz="1600" b="1" i="0" u="none" strike="noStrike" dirty="0">
                          <a:solidFill>
                            <a:srgbClr val="000000"/>
                          </a:solidFill>
                          <a:latin typeface="Calibri"/>
                        </a:rPr>
                        <a:t>Age Groups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47310">
                <a:tc>
                  <a:txBody>
                    <a:bodyPr/>
                    <a:lstStyle/>
                    <a:p>
                      <a:pPr algn="l" fontAlgn="b"/>
                      <a:r>
                        <a:rPr lang="en-US" sz="1600" b="0" i="0" u="none" strike="noStrike" dirty="0">
                          <a:solidFill>
                            <a:srgbClr val="000000"/>
                          </a:solidFill>
                          <a:latin typeface="Calibri"/>
                        </a:rPr>
                        <a:t>15-24 Yrs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26%</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31%</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27%</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20%</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l" fontAlgn="b"/>
                      <a:r>
                        <a:rPr lang="en-US" sz="1600" b="0" i="0" u="none" strike="noStrike" dirty="0">
                          <a:solidFill>
                            <a:srgbClr val="000000"/>
                          </a:solidFill>
                          <a:latin typeface="Calibri"/>
                        </a:rPr>
                        <a:t>25-34 Yrs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29%</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28%</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32%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36%</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l" fontAlgn="b"/>
                      <a:r>
                        <a:rPr lang="en-US" sz="1600" b="0" i="0" u="none" strike="noStrike" dirty="0">
                          <a:solidFill>
                            <a:srgbClr val="000000"/>
                          </a:solidFill>
                          <a:latin typeface="Calibri"/>
                        </a:rPr>
                        <a:t>35-44 Yrs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27%</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29%</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l" fontAlgn="b"/>
                      <a:r>
                        <a:rPr lang="en-US" sz="1600" b="0" i="0" u="none" strike="noStrike" dirty="0">
                          <a:solidFill>
                            <a:srgbClr val="000000"/>
                          </a:solidFill>
                          <a:latin typeface="Calibri"/>
                        </a:rPr>
                        <a:t>45+</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19%</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19%</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19%</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15%</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ctr" fontAlgn="b"/>
                      <a:r>
                        <a:rPr lang="en-US" sz="1600" b="1" i="0" u="none" strike="noStrike" dirty="0">
                          <a:solidFill>
                            <a:srgbClr val="000000"/>
                          </a:solidFill>
                          <a:latin typeface="Calibri"/>
                        </a:rPr>
                        <a:t>Income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r>
              <a:tr h="247310">
                <a:tc>
                  <a:txBody>
                    <a:bodyPr/>
                    <a:lstStyle/>
                    <a:p>
                      <a:pPr algn="l" fontAlgn="b"/>
                      <a:r>
                        <a:rPr lang="en-US" sz="1600" b="0" i="0" u="none" strike="noStrike" dirty="0">
                          <a:solidFill>
                            <a:srgbClr val="000000"/>
                          </a:solidFill>
                          <a:latin typeface="Calibri"/>
                        </a:rPr>
                        <a:t>&lt;3000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9%</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4%</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36%</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l" fontAlgn="b"/>
                      <a:r>
                        <a:rPr lang="en-US" sz="1600" b="0" i="0" u="none" strike="noStrike" dirty="0">
                          <a:solidFill>
                            <a:srgbClr val="000000"/>
                          </a:solidFill>
                          <a:latin typeface="Calibri"/>
                        </a:rPr>
                        <a:t>3001-5000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24%</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21%</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18%</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l" fontAlgn="b"/>
                      <a:r>
                        <a:rPr lang="en-US" sz="1600" b="0" i="0" u="none" strike="noStrike" dirty="0">
                          <a:solidFill>
                            <a:srgbClr val="000000"/>
                          </a:solidFill>
                          <a:latin typeface="Calibri"/>
                        </a:rPr>
                        <a:t>5000-7000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18%</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16%</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l" fontAlgn="b"/>
                      <a:r>
                        <a:rPr lang="en-US" sz="1600" b="0" i="0" u="none" strike="noStrike" dirty="0">
                          <a:solidFill>
                            <a:srgbClr val="000000"/>
                          </a:solidFill>
                          <a:latin typeface="Calibri"/>
                        </a:rPr>
                        <a:t>7000-10000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17%</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32%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27%</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9%</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l" fontAlgn="b"/>
                      <a:r>
                        <a:rPr lang="en-US" sz="1600" b="0" i="0" u="none" strike="noStrike" dirty="0">
                          <a:solidFill>
                            <a:srgbClr val="000000"/>
                          </a:solidFill>
                          <a:latin typeface="Calibri"/>
                        </a:rPr>
                        <a:t>10000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18%</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17%</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15%</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14%</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l" fontAlgn="b"/>
                      <a:r>
                        <a:rPr lang="en-US" sz="1600" b="0" i="0" u="none" strike="noStrike" dirty="0">
                          <a:solidFill>
                            <a:srgbClr val="000000"/>
                          </a:solidFill>
                          <a:latin typeface="Calibri"/>
                        </a:rPr>
                        <a:t>Refused</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15%</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5%</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47310">
                <a:tc>
                  <a:txBody>
                    <a:bodyPr/>
                    <a:lstStyle/>
                    <a:p>
                      <a:pPr algn="l" fontAlgn="b"/>
                      <a:r>
                        <a:rPr lang="en-US" sz="1600" b="0" i="0" u="none" strike="noStrike" dirty="0">
                          <a:solidFill>
                            <a:srgbClr val="000000"/>
                          </a:solidFill>
                          <a:latin typeface="Calibri"/>
                        </a:rPr>
                        <a:t>Don’t know</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4%</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3%</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1%</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r>
            </a:tbl>
          </a:graphicData>
        </a:graphic>
      </p:graphicFrame>
      <p:sp>
        <p:nvSpPr>
          <p:cNvPr id="8" name="TextBox 7"/>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a:t>
            </a:r>
            <a:r>
              <a:rPr lang="en-US" sz="1200" dirty="0" smtClean="0">
                <a:latin typeface="Trebuchet MS" pitchFamily="34" charset="0"/>
              </a:rPr>
              <a:t>n=1022)</a:t>
            </a:r>
            <a:endParaRPr lang="en-US" sz="1200" dirty="0">
              <a:latin typeface="Trebuchet MS" pitchFamily="34" charset="0"/>
            </a:endParaRPr>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9" name="TextBox 8"/>
          <p:cNvSpPr txBox="1"/>
          <p:nvPr/>
        </p:nvSpPr>
        <p:spPr>
          <a:xfrm>
            <a:off x="1143000" y="5181600"/>
            <a:ext cx="7467600" cy="830997"/>
          </a:xfrm>
          <a:prstGeom prst="rect">
            <a:avLst/>
          </a:prstGeom>
          <a:noFill/>
        </p:spPr>
        <p:txBody>
          <a:bodyPr wrap="square" rtlCol="0">
            <a:spAutoFit/>
          </a:bodyPr>
          <a:lstStyle/>
          <a:p>
            <a:r>
              <a:rPr lang="en-GB" sz="1200" dirty="0" smtClean="0">
                <a:solidFill>
                  <a:srgbClr val="FF0000"/>
                </a:solidFill>
              </a:rPr>
              <a:t>31% of All those who travelled within GCC  are young aged between 15-24 YRS ,The Least percentage within this age  category was registered  for Asia/Far East  and Australia segment, this segment is also tagged with low income(&lt;3000SAR)(36%), while we notice that  32% of GCC segment have a monthly household income of (7000SAR-10000SAR).   </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685800"/>
          </a:xfrm>
        </p:spPr>
        <p:txBody>
          <a:bodyPr/>
          <a:lstStyle/>
          <a:p>
            <a:pPr eaLnBrk="1" fontAlgn="auto" hangingPunct="1">
              <a:spcAft>
                <a:spcPts val="0"/>
              </a:spcAft>
              <a:defRPr/>
            </a:pPr>
            <a:r>
              <a:rPr lang="en-US" b="1" dirty="0" smtClean="0"/>
              <a:t>Demographic Profile  </a:t>
            </a:r>
            <a:endParaRPr lang="en-US" b="1" dirty="0"/>
          </a:p>
        </p:txBody>
      </p:sp>
      <p:sp>
        <p:nvSpPr>
          <p:cNvPr id="13315"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C71ED0F-8AD1-4913-A7CB-97266B8BDB8A}" type="slidenum">
              <a:rPr lang="en-US" smtClean="0"/>
              <a:pPr fontAlgn="base">
                <a:spcBef>
                  <a:spcPct val="0"/>
                </a:spcBef>
                <a:spcAft>
                  <a:spcPct val="0"/>
                </a:spcAft>
                <a:defRPr/>
              </a:pPr>
              <a:t>11</a:t>
            </a:fld>
            <a:endParaRPr lang="en-US" dirty="0" smtClean="0"/>
          </a:p>
        </p:txBody>
      </p:sp>
      <p:graphicFrame>
        <p:nvGraphicFramePr>
          <p:cNvPr id="6" name="Table 5"/>
          <p:cNvGraphicFramePr>
            <a:graphicFrameLocks noGrp="1"/>
          </p:cNvGraphicFramePr>
          <p:nvPr/>
        </p:nvGraphicFramePr>
        <p:xfrm>
          <a:off x="685800" y="914400"/>
          <a:ext cx="8265662" cy="4677339"/>
        </p:xfrm>
        <a:graphic>
          <a:graphicData uri="http://schemas.openxmlformats.org/drawingml/2006/table">
            <a:tbl>
              <a:tblPr/>
              <a:tblGrid>
                <a:gridCol w="4116843"/>
                <a:gridCol w="1064757"/>
                <a:gridCol w="577416"/>
                <a:gridCol w="1253323"/>
                <a:gridCol w="1253323"/>
              </a:tblGrid>
              <a:tr h="587472">
                <a:tc>
                  <a:txBody>
                    <a:bodyPr/>
                    <a:lstStyle/>
                    <a:p>
                      <a:pPr algn="ctr" fontAlgn="ctr"/>
                      <a:r>
                        <a:rPr lang="en-US" sz="1600" b="1" i="0" u="none" strike="noStrike" dirty="0" err="1" smtClean="0">
                          <a:solidFill>
                            <a:srgbClr val="FFFFFF"/>
                          </a:solidFill>
                          <a:latin typeface="Calibri"/>
                        </a:rPr>
                        <a:t>Vert</a:t>
                      </a:r>
                      <a:r>
                        <a:rPr lang="en-US" sz="1600" b="1" i="0" u="none" strike="noStrike" dirty="0">
                          <a:solidFill>
                            <a:srgbClr val="FFFFFF"/>
                          </a:solidFill>
                          <a:latin typeface="Calibri"/>
                        </a:rPr>
                        <a:t>%</a:t>
                      </a:r>
                    </a:p>
                  </a:txBody>
                  <a:tcPr marL="6927" marR="6927" marT="6927"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MEA and Africa</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GCC</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Europe, America and Elsewhere</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Asia\Far East and Australia</a:t>
                      </a:r>
                    </a:p>
                  </a:txBody>
                  <a:tcPr marL="6927" marR="6927" marT="6927"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99498">
                <a:tc>
                  <a:txBody>
                    <a:bodyPr/>
                    <a:lstStyle/>
                    <a:p>
                      <a:pPr algn="l" fontAlgn="ctr"/>
                      <a:endParaRPr lang="en-US" sz="1600" b="0" i="0" u="none" strike="noStrike">
                        <a:solidFill>
                          <a:srgbClr val="000000"/>
                        </a:solidFill>
                        <a:latin typeface="Calibri"/>
                      </a:endParaRPr>
                    </a:p>
                  </a:txBody>
                  <a:tcPr marL="6927" marR="6927" marT="6927"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n=460</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n=350</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n=121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n=103</a:t>
                      </a:r>
                    </a:p>
                  </a:txBody>
                  <a:tcPr marL="6927" marR="6927" marT="6927"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9498">
                <a:tc>
                  <a:txBody>
                    <a:bodyPr/>
                    <a:lstStyle/>
                    <a:p>
                      <a:pPr algn="ctr" fontAlgn="ctr"/>
                      <a:r>
                        <a:rPr lang="en-US" sz="1600" b="1" i="0" u="none" strike="noStrike">
                          <a:solidFill>
                            <a:srgbClr val="000000"/>
                          </a:solidFill>
                          <a:latin typeface="Calibri"/>
                        </a:rPr>
                        <a:t>Marital Status </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9498">
                <a:tc>
                  <a:txBody>
                    <a:bodyPr/>
                    <a:lstStyle/>
                    <a:p>
                      <a:pPr algn="l" fontAlgn="ctr"/>
                      <a:r>
                        <a:rPr lang="en-US" sz="1600" b="0" i="0" u="none" strike="noStrike">
                          <a:solidFill>
                            <a:srgbClr val="000000"/>
                          </a:solidFill>
                          <a:latin typeface="Calibri"/>
                        </a:rPr>
                        <a:t>Single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31%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29%</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35%</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33%</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9498">
                <a:tc>
                  <a:txBody>
                    <a:bodyPr/>
                    <a:lstStyle/>
                    <a:p>
                      <a:pPr algn="l" fontAlgn="ctr"/>
                      <a:r>
                        <a:rPr lang="en-US" sz="1600" b="0" i="0" u="none" strike="noStrike">
                          <a:solidFill>
                            <a:srgbClr val="000000"/>
                          </a:solidFill>
                          <a:latin typeface="Calibri"/>
                        </a:rPr>
                        <a:t>Married with children</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59%</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61%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53%</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53%</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9498">
                <a:tc>
                  <a:txBody>
                    <a:bodyPr/>
                    <a:lstStyle/>
                    <a:p>
                      <a:pPr algn="l" fontAlgn="ctr"/>
                      <a:r>
                        <a:rPr lang="en-US" sz="1600" b="0" i="0" u="none" strike="noStrike">
                          <a:solidFill>
                            <a:srgbClr val="000000"/>
                          </a:solidFill>
                          <a:latin typeface="Calibri"/>
                        </a:rPr>
                        <a:t>Married without children</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8%</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12%</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13%</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9498">
                <a:tc>
                  <a:txBody>
                    <a:bodyPr/>
                    <a:lstStyle/>
                    <a:p>
                      <a:pPr algn="l" fontAlgn="ctr"/>
                      <a:r>
                        <a:rPr lang="en-US" sz="1600" b="0" i="0" u="none" strike="noStrike">
                          <a:solidFill>
                            <a:srgbClr val="000000"/>
                          </a:solidFill>
                          <a:latin typeface="Calibri"/>
                        </a:rPr>
                        <a:t>Divorced</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0%</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0%</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9498">
                <a:tc>
                  <a:txBody>
                    <a:bodyPr/>
                    <a:lstStyle/>
                    <a:p>
                      <a:pPr algn="l" fontAlgn="ctr"/>
                      <a:r>
                        <a:rPr lang="en-US" sz="1600" b="0" i="0" u="none" strike="noStrike">
                          <a:solidFill>
                            <a:srgbClr val="000000"/>
                          </a:solidFill>
                          <a:latin typeface="Calibri"/>
                        </a:rPr>
                        <a:t>Widowed</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0%</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9498">
                <a:tc>
                  <a:txBody>
                    <a:bodyPr/>
                    <a:lstStyle/>
                    <a:p>
                      <a:pPr algn="ctr" fontAlgn="ctr"/>
                      <a:r>
                        <a:rPr lang="en-US" sz="1600" b="1" i="0" u="none" strike="noStrike">
                          <a:solidFill>
                            <a:srgbClr val="000000"/>
                          </a:solidFill>
                          <a:latin typeface="Calibri"/>
                        </a:rPr>
                        <a:t>Education </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93485">
                <a:tc>
                  <a:txBody>
                    <a:bodyPr/>
                    <a:lstStyle/>
                    <a:p>
                      <a:pPr algn="l" fontAlgn="ctr"/>
                      <a:r>
                        <a:rPr lang="en-US" sz="1600" b="0" i="0" u="none" strike="noStrike">
                          <a:solidFill>
                            <a:srgbClr val="000000"/>
                          </a:solidFill>
                          <a:latin typeface="Calibri"/>
                        </a:rPr>
                        <a:t>Some elementary education \ Can read and write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9498">
                <a:tc>
                  <a:txBody>
                    <a:bodyPr/>
                    <a:lstStyle/>
                    <a:p>
                      <a:pPr algn="l" fontAlgn="ctr"/>
                      <a:r>
                        <a:rPr lang="en-US" sz="1600" b="0" i="0" u="none" strike="noStrike">
                          <a:solidFill>
                            <a:srgbClr val="000000"/>
                          </a:solidFill>
                          <a:latin typeface="Calibri"/>
                        </a:rPr>
                        <a:t>Completed Elementary</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3%</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2%</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5%</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6%</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9498">
                <a:tc>
                  <a:txBody>
                    <a:bodyPr/>
                    <a:lstStyle/>
                    <a:p>
                      <a:pPr algn="l" fontAlgn="ctr"/>
                      <a:r>
                        <a:rPr lang="en-US" sz="1600" b="0" i="0" u="none" strike="noStrike">
                          <a:solidFill>
                            <a:srgbClr val="000000"/>
                          </a:solidFill>
                          <a:latin typeface="Calibri"/>
                        </a:rPr>
                        <a:t>Completed Intermediate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14%</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11%</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9498">
                <a:tc>
                  <a:txBody>
                    <a:bodyPr/>
                    <a:lstStyle/>
                    <a:p>
                      <a:pPr algn="l" fontAlgn="ctr"/>
                      <a:r>
                        <a:rPr lang="en-US" sz="1600" b="0" i="0" u="none" strike="noStrike">
                          <a:solidFill>
                            <a:srgbClr val="000000"/>
                          </a:solidFill>
                          <a:latin typeface="Calibri"/>
                        </a:rPr>
                        <a:t>Completed Secondary</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38%</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42%</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32%</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24%</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93485">
                <a:tc>
                  <a:txBody>
                    <a:bodyPr/>
                    <a:lstStyle/>
                    <a:p>
                      <a:pPr algn="l" fontAlgn="ctr"/>
                      <a:r>
                        <a:rPr lang="en-US" sz="1600" b="0" i="0" u="none" strike="noStrike">
                          <a:solidFill>
                            <a:srgbClr val="000000"/>
                          </a:solidFill>
                          <a:latin typeface="Calibri"/>
                        </a:rPr>
                        <a:t>Diploma \ Some University education</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18%</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24%</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25%</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32%</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93485">
                <a:tc>
                  <a:txBody>
                    <a:bodyPr/>
                    <a:lstStyle/>
                    <a:p>
                      <a:pPr algn="l" fontAlgn="ctr"/>
                      <a:r>
                        <a:rPr lang="en-US" sz="1600" b="0" i="0" u="none" strike="noStrike" dirty="0">
                          <a:solidFill>
                            <a:srgbClr val="000000"/>
                          </a:solidFill>
                          <a:latin typeface="Calibri"/>
                        </a:rPr>
                        <a:t>Completed University or above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a:solidFill>
                            <a:srgbClr val="000000"/>
                          </a:solidFill>
                          <a:latin typeface="Calibri"/>
                        </a:rPr>
                        <a:t>30%</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a:solidFill>
                            <a:srgbClr val="000000"/>
                          </a:solidFill>
                          <a:latin typeface="Calibri"/>
                        </a:rPr>
                        <a:t>22%</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a:solidFill>
                            <a:srgbClr val="000000"/>
                          </a:solidFill>
                          <a:latin typeface="Calibri"/>
                        </a:rPr>
                        <a:t>23%</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dirty="0">
                          <a:solidFill>
                            <a:srgbClr val="000000"/>
                          </a:solidFill>
                          <a:latin typeface="Calibri"/>
                        </a:rPr>
                        <a:t>25%</a:t>
                      </a: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7" name="TextBox 6"/>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
        <p:nvSpPr>
          <p:cNvPr id="8"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9" name="TextBox 8"/>
          <p:cNvSpPr txBox="1"/>
          <p:nvPr/>
        </p:nvSpPr>
        <p:spPr>
          <a:xfrm>
            <a:off x="1066800" y="5638800"/>
            <a:ext cx="7467600" cy="461665"/>
          </a:xfrm>
          <a:prstGeom prst="rect">
            <a:avLst/>
          </a:prstGeom>
          <a:noFill/>
        </p:spPr>
        <p:txBody>
          <a:bodyPr wrap="square" rtlCol="0">
            <a:spAutoFit/>
          </a:bodyPr>
          <a:lstStyle/>
          <a:p>
            <a:r>
              <a:rPr lang="en-GB" sz="1200" dirty="0" smtClean="0">
                <a:solidFill>
                  <a:srgbClr val="FF0000"/>
                </a:solidFill>
              </a:rPr>
              <a:t>35% of all those who travelled within Europe /America and Elsewhere are Single,, while the highest Married segment  is registered within GCC (65%)</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685800"/>
          </a:xfrm>
        </p:spPr>
        <p:txBody>
          <a:bodyPr/>
          <a:lstStyle/>
          <a:p>
            <a:pPr eaLnBrk="1" fontAlgn="auto" hangingPunct="1">
              <a:spcAft>
                <a:spcPts val="0"/>
              </a:spcAft>
              <a:defRPr/>
            </a:pPr>
            <a:r>
              <a:rPr lang="en-US" b="1" dirty="0" smtClean="0"/>
              <a:t>Demographic Profile  </a:t>
            </a:r>
            <a:endParaRPr lang="en-US" b="1" dirty="0"/>
          </a:p>
        </p:txBody>
      </p:sp>
      <p:sp>
        <p:nvSpPr>
          <p:cNvPr id="11267"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38E03A2-BC06-424E-AC5E-3CF48C4D2D77}" type="slidenum">
              <a:rPr lang="en-US" smtClean="0"/>
              <a:pPr fontAlgn="base">
                <a:spcBef>
                  <a:spcPct val="0"/>
                </a:spcBef>
                <a:spcAft>
                  <a:spcPct val="0"/>
                </a:spcAft>
                <a:defRPr/>
              </a:pPr>
              <a:t>12</a:t>
            </a:fld>
            <a:endParaRPr lang="en-US" dirty="0" smtClean="0"/>
          </a:p>
        </p:txBody>
      </p:sp>
      <p:sp>
        <p:nvSpPr>
          <p:cNvPr id="6" name="TextBox 5"/>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graphicFrame>
        <p:nvGraphicFramePr>
          <p:cNvPr id="10" name="Table 9"/>
          <p:cNvGraphicFramePr>
            <a:graphicFrameLocks noGrp="1"/>
          </p:cNvGraphicFramePr>
          <p:nvPr/>
        </p:nvGraphicFramePr>
        <p:xfrm>
          <a:off x="1143000" y="1066800"/>
          <a:ext cx="6939945" cy="3825589"/>
        </p:xfrm>
        <a:graphic>
          <a:graphicData uri="http://schemas.openxmlformats.org/drawingml/2006/table">
            <a:tbl>
              <a:tblPr/>
              <a:tblGrid>
                <a:gridCol w="1906719"/>
                <a:gridCol w="706438"/>
                <a:gridCol w="1081697"/>
                <a:gridCol w="1081697"/>
                <a:gridCol w="1081697"/>
                <a:gridCol w="1081697"/>
              </a:tblGrid>
              <a:tr h="1196733">
                <a:tc>
                  <a:txBody>
                    <a:bodyPr/>
                    <a:lstStyle/>
                    <a:p>
                      <a:pPr algn="ctr" fontAlgn="ctr"/>
                      <a:r>
                        <a:rPr lang="en-US" sz="1600" b="1" i="0" u="none" strike="noStrike" dirty="0" err="1" smtClean="0">
                          <a:solidFill>
                            <a:srgbClr val="FFFFFF"/>
                          </a:solidFill>
                          <a:latin typeface="Calibri"/>
                        </a:rPr>
                        <a:t>Horz</a:t>
                      </a:r>
                      <a:r>
                        <a:rPr lang="en-US" sz="1600" b="1" i="0" u="none" strike="noStrike" dirty="0" smtClean="0">
                          <a:solidFill>
                            <a:srgbClr val="FFFFFF"/>
                          </a:solidFill>
                          <a:latin typeface="Calibri"/>
                        </a:rPr>
                        <a:t>%</a:t>
                      </a:r>
                      <a:endParaRPr lang="en-US" sz="1600" b="1" i="0" u="none" strike="noStrike" dirty="0">
                        <a:solidFill>
                          <a:srgbClr val="FFFFFF"/>
                        </a:solidFill>
                        <a:latin typeface="Calibri"/>
                      </a:endParaRPr>
                    </a:p>
                  </a:txBody>
                  <a:tcPr marL="6724" marR="6724" marT="6724"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endParaRPr lang="en-US" sz="1600" b="1" i="0" u="none" strike="noStrike" dirty="0">
                        <a:solidFill>
                          <a:srgbClr val="FFFFFF"/>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MEA and Africa</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GCC</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Europe, America and Elsewhere</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Asia\Far East and Australia</a:t>
                      </a:r>
                    </a:p>
                  </a:txBody>
                  <a:tcPr marL="6724" marR="6724" marT="6724"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chemeClr val="accent2">
                        <a:lumMod val="75000"/>
                      </a:schemeClr>
                    </a:solidFill>
                  </a:tcPr>
                </a:tc>
              </a:tr>
              <a:tr h="365411">
                <a:tc>
                  <a:txBody>
                    <a:bodyPr/>
                    <a:lstStyle/>
                    <a:p>
                      <a:pPr algn="ctr" fontAlgn="b"/>
                      <a:r>
                        <a:rPr lang="en-US" sz="1600" b="1" i="0" u="none" strike="noStrike" dirty="0">
                          <a:solidFill>
                            <a:srgbClr val="000000"/>
                          </a:solidFill>
                          <a:latin typeface="Calibri"/>
                        </a:rPr>
                        <a:t>Gender </a:t>
                      </a:r>
                    </a:p>
                  </a:txBody>
                  <a:tcPr marL="6724" marR="6724" marT="672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r>
              <a:tr h="436390">
                <a:tc>
                  <a:txBody>
                    <a:bodyPr/>
                    <a:lstStyle/>
                    <a:p>
                      <a:pPr algn="l" fontAlgn="b"/>
                      <a:r>
                        <a:rPr lang="en-US" sz="1600" b="0" i="0" u="none" strike="noStrike" dirty="0">
                          <a:solidFill>
                            <a:srgbClr val="000000"/>
                          </a:solidFill>
                          <a:latin typeface="Calibri"/>
                        </a:rPr>
                        <a:t>Male</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n=(527)</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365411">
                <a:tc>
                  <a:txBody>
                    <a:bodyPr/>
                    <a:lstStyle/>
                    <a:p>
                      <a:pPr algn="l" fontAlgn="b"/>
                      <a:r>
                        <a:rPr lang="en-US" sz="1600" b="0" i="0" u="none" strike="noStrike" dirty="0">
                          <a:solidFill>
                            <a:srgbClr val="000000"/>
                          </a:solidFill>
                          <a:latin typeface="Calibri"/>
                        </a:rPr>
                        <a:t>Female</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n=(495)</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365411">
                <a:tc>
                  <a:txBody>
                    <a:bodyPr/>
                    <a:lstStyle/>
                    <a:p>
                      <a:pPr algn="ctr" fontAlgn="b"/>
                      <a:r>
                        <a:rPr lang="en-US" sz="1600" b="1" i="0" u="none" strike="noStrike">
                          <a:solidFill>
                            <a:srgbClr val="000000"/>
                          </a:solidFill>
                          <a:latin typeface="Calibri"/>
                        </a:rPr>
                        <a:t>Nationality</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600" b="0" i="0" u="none" strike="noStrike" dirty="0">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600" b="0" i="0" u="none" strike="noStrike">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600" b="0" i="0" u="none" strike="noStrike">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600" b="0" i="0" u="none" strike="noStrike" dirty="0">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r>
              <a:tr h="365411">
                <a:tc>
                  <a:txBody>
                    <a:bodyPr/>
                    <a:lstStyle/>
                    <a:p>
                      <a:pPr algn="l" fontAlgn="b"/>
                      <a:r>
                        <a:rPr lang="en-US" sz="1600" b="0" i="0" u="none" strike="noStrike">
                          <a:solidFill>
                            <a:srgbClr val="000000"/>
                          </a:solidFill>
                          <a:latin typeface="Calibri"/>
                        </a:rPr>
                        <a:t>Nationals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n=(570)</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365411">
                <a:tc>
                  <a:txBody>
                    <a:bodyPr/>
                    <a:lstStyle/>
                    <a:p>
                      <a:pPr algn="l" fontAlgn="b"/>
                      <a:r>
                        <a:rPr lang="en-US" sz="1600" b="0" i="0" u="none" strike="noStrike">
                          <a:solidFill>
                            <a:srgbClr val="000000"/>
                          </a:solidFill>
                          <a:latin typeface="Calibri"/>
                        </a:rPr>
                        <a:t>Arab Expats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n=(326)</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365411">
                <a:tc>
                  <a:txBody>
                    <a:bodyPr/>
                    <a:lstStyle/>
                    <a:p>
                      <a:pPr algn="l" fontAlgn="b"/>
                      <a:r>
                        <a:rPr lang="en-US" sz="1600" b="0" i="0" u="none" strike="noStrike">
                          <a:solidFill>
                            <a:srgbClr val="000000"/>
                          </a:solidFill>
                          <a:latin typeface="Calibri"/>
                        </a:rPr>
                        <a:t>Non-Arab Expats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n=(126)</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61%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r>
            </a:tbl>
          </a:graphicData>
        </a:graphic>
      </p:graphicFrame>
      <p:sp>
        <p:nvSpPr>
          <p:cNvPr id="7"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8" name="TextBox 7"/>
          <p:cNvSpPr txBox="1"/>
          <p:nvPr/>
        </p:nvSpPr>
        <p:spPr>
          <a:xfrm>
            <a:off x="1143000" y="5334000"/>
            <a:ext cx="7467600" cy="646331"/>
          </a:xfrm>
          <a:prstGeom prst="rect">
            <a:avLst/>
          </a:prstGeom>
          <a:noFill/>
        </p:spPr>
        <p:txBody>
          <a:bodyPr wrap="square" rtlCol="0">
            <a:spAutoFit/>
          </a:bodyPr>
          <a:lstStyle/>
          <a:p>
            <a:r>
              <a:rPr lang="en-GB" sz="1200" dirty="0" smtClean="0">
                <a:solidFill>
                  <a:srgbClr val="FF0000"/>
                </a:solidFill>
              </a:rPr>
              <a:t>The percentage  in this table are represented as horizontal percentages or Profile representation  and the figures are read as follows: 48% of all males  travelled by air has travelled within MEA and Africa, also 61% of all Non-Arab-Expats  travelled by air  has  travelled  to Asia/Africa and Australia in the last 12 months    </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685800"/>
          </a:xfrm>
        </p:spPr>
        <p:txBody>
          <a:bodyPr/>
          <a:lstStyle/>
          <a:p>
            <a:pPr eaLnBrk="1" fontAlgn="auto" hangingPunct="1">
              <a:spcAft>
                <a:spcPts val="0"/>
              </a:spcAft>
              <a:defRPr/>
            </a:pPr>
            <a:r>
              <a:rPr lang="en-US" b="1" dirty="0" smtClean="0"/>
              <a:t>Demographic Profile  </a:t>
            </a:r>
            <a:endParaRPr lang="en-US" b="1" dirty="0"/>
          </a:p>
        </p:txBody>
      </p:sp>
      <p:sp>
        <p:nvSpPr>
          <p:cNvPr id="1229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9E5166B-C60B-4D5E-B0B2-7CDFE05EBADD}" type="slidenum">
              <a:rPr lang="en-US" smtClean="0"/>
              <a:pPr fontAlgn="base">
                <a:spcBef>
                  <a:spcPct val="0"/>
                </a:spcBef>
                <a:spcAft>
                  <a:spcPct val="0"/>
                </a:spcAft>
                <a:defRPr/>
              </a:pPr>
              <a:t>13</a:t>
            </a:fld>
            <a:endParaRPr lang="en-US" smtClean="0"/>
          </a:p>
        </p:txBody>
      </p:sp>
      <p:graphicFrame>
        <p:nvGraphicFramePr>
          <p:cNvPr id="7" name="Table 6"/>
          <p:cNvGraphicFramePr>
            <a:graphicFrameLocks noGrp="1"/>
          </p:cNvGraphicFramePr>
          <p:nvPr/>
        </p:nvGraphicFramePr>
        <p:xfrm>
          <a:off x="1143000" y="1066800"/>
          <a:ext cx="7069804" cy="4614700"/>
        </p:xfrm>
        <a:graphic>
          <a:graphicData uri="http://schemas.openxmlformats.org/drawingml/2006/table">
            <a:tbl>
              <a:tblPr/>
              <a:tblGrid>
                <a:gridCol w="1946442"/>
                <a:gridCol w="706438"/>
                <a:gridCol w="1104231"/>
                <a:gridCol w="1104231"/>
                <a:gridCol w="1104231"/>
                <a:gridCol w="1104231"/>
              </a:tblGrid>
              <a:tr h="619342">
                <a:tc>
                  <a:txBody>
                    <a:bodyPr/>
                    <a:lstStyle/>
                    <a:p>
                      <a:pPr algn="ctr" fontAlgn="ctr"/>
                      <a:r>
                        <a:rPr lang="en-US" sz="1600" b="1" i="0" u="none" strike="noStrike" dirty="0" err="1" smtClean="0">
                          <a:solidFill>
                            <a:srgbClr val="FFFFFF"/>
                          </a:solidFill>
                          <a:latin typeface="Calibri"/>
                        </a:rPr>
                        <a:t>Horz</a:t>
                      </a:r>
                      <a:r>
                        <a:rPr lang="en-US" sz="1600" b="1" i="0" u="none" strike="noStrike" dirty="0" smtClean="0">
                          <a:solidFill>
                            <a:srgbClr val="FFFFFF"/>
                          </a:solidFill>
                          <a:latin typeface="Calibri"/>
                        </a:rPr>
                        <a:t>%</a:t>
                      </a:r>
                      <a:endParaRPr lang="en-US" sz="1600" b="1" i="0" u="none" strike="noStrike" dirty="0">
                        <a:solidFill>
                          <a:srgbClr val="FFFFFF"/>
                        </a:solidFill>
                        <a:latin typeface="Calibri"/>
                      </a:endParaRPr>
                    </a:p>
                  </a:txBody>
                  <a:tcPr marL="6724" marR="6724" marT="6724"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endParaRPr lang="en-US" sz="1600" b="1" i="0" u="none" strike="noStrike" dirty="0">
                        <a:solidFill>
                          <a:srgbClr val="FFFFFF"/>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MEA and Africa</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GCC</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Europe, America and Elsewhere</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Asia\Far East and Australia</a:t>
                      </a:r>
                    </a:p>
                  </a:txBody>
                  <a:tcPr marL="6724" marR="6724" marT="6724"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chemeClr val="accent2">
                        <a:lumMod val="75000"/>
                      </a:schemeClr>
                    </a:solidFill>
                  </a:tcPr>
                </a:tc>
              </a:tr>
              <a:tr h="267342">
                <a:tc>
                  <a:txBody>
                    <a:bodyPr/>
                    <a:lstStyle/>
                    <a:p>
                      <a:pPr algn="l" fontAlgn="b"/>
                      <a:endParaRPr lang="en-US" sz="1600" b="0" i="0" u="none" strike="noStrike" dirty="0">
                        <a:solidFill>
                          <a:srgbClr val="000000"/>
                        </a:solidFill>
                        <a:latin typeface="Calibri"/>
                      </a:endParaRPr>
                    </a:p>
                  </a:txBody>
                  <a:tcPr marL="6724" marR="6724" marT="672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n=460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n=350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n=121</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n=103</a:t>
                      </a:r>
                    </a:p>
                  </a:txBody>
                  <a:tcPr marL="6724" marR="6724" marT="6724"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334176">
                <a:tc>
                  <a:txBody>
                    <a:bodyPr/>
                    <a:lstStyle/>
                    <a:p>
                      <a:pPr algn="ctr" fontAlgn="b"/>
                      <a:r>
                        <a:rPr lang="en-US" sz="1600" b="1" i="0" u="none" strike="noStrike">
                          <a:solidFill>
                            <a:srgbClr val="000000"/>
                          </a:solidFill>
                          <a:latin typeface="Calibri"/>
                        </a:rPr>
                        <a:t>Age Groups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r>
              <a:tr h="267342">
                <a:tc>
                  <a:txBody>
                    <a:bodyPr/>
                    <a:lstStyle/>
                    <a:p>
                      <a:pPr algn="l" fontAlgn="b"/>
                      <a:r>
                        <a:rPr lang="en-US" sz="1600" b="0" i="0" u="none" strike="noStrike" dirty="0">
                          <a:solidFill>
                            <a:srgbClr val="000000"/>
                          </a:solidFill>
                          <a:latin typeface="Calibri"/>
                        </a:rPr>
                        <a:t>15-24 Yrs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n=(259)</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67342">
                <a:tc>
                  <a:txBody>
                    <a:bodyPr/>
                    <a:lstStyle/>
                    <a:p>
                      <a:pPr algn="l" fontAlgn="b"/>
                      <a:r>
                        <a:rPr lang="en-US" sz="1600" b="0" i="0" u="none" strike="noStrike" dirty="0">
                          <a:solidFill>
                            <a:srgbClr val="000000"/>
                          </a:solidFill>
                          <a:latin typeface="Calibri"/>
                        </a:rPr>
                        <a:t>25-34 Yrs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n=(319)</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67342">
                <a:tc>
                  <a:txBody>
                    <a:bodyPr/>
                    <a:lstStyle/>
                    <a:p>
                      <a:pPr algn="l" fontAlgn="b"/>
                      <a:r>
                        <a:rPr lang="en-US" sz="1600" b="0" i="0" u="none" strike="noStrike">
                          <a:solidFill>
                            <a:srgbClr val="000000"/>
                          </a:solidFill>
                          <a:latin typeface="Calibri"/>
                        </a:rPr>
                        <a:t>35-44 Yrs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n=(296)</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67342">
                <a:tc>
                  <a:txBody>
                    <a:bodyPr/>
                    <a:lstStyle/>
                    <a:p>
                      <a:pPr algn="l" fontAlgn="b"/>
                      <a:r>
                        <a:rPr lang="en-US" sz="1600" b="0" i="0" u="none" strike="noStrike">
                          <a:solidFill>
                            <a:srgbClr val="000000"/>
                          </a:solidFill>
                          <a:latin typeface="Calibri"/>
                        </a:rPr>
                        <a:t>45+</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n=(148)</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334176">
                <a:tc>
                  <a:txBody>
                    <a:bodyPr/>
                    <a:lstStyle/>
                    <a:p>
                      <a:pPr algn="ctr" fontAlgn="b"/>
                      <a:r>
                        <a:rPr lang="en-US" sz="1600" b="1" i="0" u="none" strike="noStrike" dirty="0">
                          <a:solidFill>
                            <a:srgbClr val="000000"/>
                          </a:solidFill>
                          <a:latin typeface="Calibri"/>
                        </a:rPr>
                        <a:t>Income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r>
              <a:tr h="267342">
                <a:tc>
                  <a:txBody>
                    <a:bodyPr/>
                    <a:lstStyle/>
                    <a:p>
                      <a:pPr algn="l" fontAlgn="b"/>
                      <a:r>
                        <a:rPr lang="en-US" sz="1600" b="0" i="0" u="none" strike="noStrike" dirty="0">
                          <a:solidFill>
                            <a:srgbClr val="000000"/>
                          </a:solidFill>
                          <a:latin typeface="Calibri"/>
                        </a:rPr>
                        <a:t>&lt;3000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n=(125)</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32%</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67342">
                <a:tc>
                  <a:txBody>
                    <a:bodyPr/>
                    <a:lstStyle/>
                    <a:p>
                      <a:pPr algn="l" fontAlgn="b"/>
                      <a:r>
                        <a:rPr lang="en-US" sz="1600" b="0" i="0" u="none" strike="noStrike">
                          <a:solidFill>
                            <a:srgbClr val="000000"/>
                          </a:solidFill>
                          <a:latin typeface="Calibri"/>
                        </a:rPr>
                        <a:t>3001-5000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n=(234)</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67342">
                <a:tc>
                  <a:txBody>
                    <a:bodyPr/>
                    <a:lstStyle/>
                    <a:p>
                      <a:pPr algn="l" fontAlgn="b"/>
                      <a:r>
                        <a:rPr lang="en-US" sz="1600" b="0" i="0" u="none" strike="noStrike">
                          <a:solidFill>
                            <a:srgbClr val="000000"/>
                          </a:solidFill>
                          <a:latin typeface="Calibri"/>
                        </a:rPr>
                        <a:t>5000-7000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n=(186)</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44%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67342">
                <a:tc>
                  <a:txBody>
                    <a:bodyPr/>
                    <a:lstStyle/>
                    <a:p>
                      <a:pPr algn="l" fontAlgn="b"/>
                      <a:r>
                        <a:rPr lang="en-US" sz="1600" b="0" i="0" u="none" strike="noStrike">
                          <a:solidFill>
                            <a:srgbClr val="000000"/>
                          </a:solidFill>
                          <a:latin typeface="Calibri"/>
                        </a:rPr>
                        <a:t>7000-10000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n=(208)</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34%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67342">
                <a:tc>
                  <a:txBody>
                    <a:bodyPr/>
                    <a:lstStyle/>
                    <a:p>
                      <a:pPr algn="l" fontAlgn="b"/>
                      <a:r>
                        <a:rPr lang="en-US" sz="1600" b="0" i="0" u="none" strike="noStrike">
                          <a:solidFill>
                            <a:srgbClr val="000000"/>
                          </a:solidFill>
                          <a:latin typeface="Calibri"/>
                        </a:rPr>
                        <a:t>10000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n=(143)</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67342">
                <a:tc>
                  <a:txBody>
                    <a:bodyPr/>
                    <a:lstStyle/>
                    <a:p>
                      <a:pPr algn="l" fontAlgn="b"/>
                      <a:r>
                        <a:rPr lang="en-US" sz="1600" b="0" i="0" u="none" strike="noStrike">
                          <a:solidFill>
                            <a:srgbClr val="000000"/>
                          </a:solidFill>
                          <a:latin typeface="Calibri"/>
                        </a:rPr>
                        <a:t>Refused</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n=(94)</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67342">
                <a:tc>
                  <a:txBody>
                    <a:bodyPr/>
                    <a:lstStyle/>
                    <a:p>
                      <a:pPr algn="l" fontAlgn="b"/>
                      <a:r>
                        <a:rPr lang="en-US" sz="1600" b="0" i="0" u="none" strike="noStrike">
                          <a:solidFill>
                            <a:srgbClr val="000000"/>
                          </a:solidFill>
                          <a:latin typeface="Calibri"/>
                        </a:rPr>
                        <a:t>Don’t know</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n=(32)</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55%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r>
            </a:tbl>
          </a:graphicData>
        </a:graphic>
      </p:graphicFrame>
      <p:sp>
        <p:nvSpPr>
          <p:cNvPr id="8" name="TextBox 7"/>
          <p:cNvSpPr txBox="1"/>
          <p:nvPr/>
        </p:nvSpPr>
        <p:spPr>
          <a:xfrm>
            <a:off x="990600" y="6124575"/>
            <a:ext cx="3581400" cy="276225"/>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9" name="TextBox 8"/>
          <p:cNvSpPr txBox="1"/>
          <p:nvPr/>
        </p:nvSpPr>
        <p:spPr>
          <a:xfrm>
            <a:off x="1143000" y="5634335"/>
            <a:ext cx="7543800" cy="461665"/>
          </a:xfrm>
          <a:prstGeom prst="rect">
            <a:avLst/>
          </a:prstGeom>
          <a:noFill/>
        </p:spPr>
        <p:txBody>
          <a:bodyPr wrap="square" rtlCol="0">
            <a:spAutoFit/>
          </a:bodyPr>
          <a:lstStyle/>
          <a:p>
            <a:r>
              <a:rPr lang="en-GB" sz="1200" dirty="0" smtClean="0">
                <a:solidFill>
                  <a:srgbClr val="FF0000"/>
                </a:solidFill>
              </a:rPr>
              <a:t>32% of </a:t>
            </a:r>
            <a:r>
              <a:rPr lang="en-GB" sz="1200" dirty="0" err="1" smtClean="0">
                <a:solidFill>
                  <a:srgbClr val="FF0000"/>
                </a:solidFill>
              </a:rPr>
              <a:t>of</a:t>
            </a:r>
            <a:r>
              <a:rPr lang="en-GB" sz="1200" dirty="0" smtClean="0">
                <a:solidFill>
                  <a:srgbClr val="FF0000"/>
                </a:solidFill>
              </a:rPr>
              <a:t> all travelled by air and having  monthly household income &lt;3000SAR has travelled to Asia/Far East and Aus in the last 12 months </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685800"/>
          </a:xfrm>
        </p:spPr>
        <p:txBody>
          <a:bodyPr/>
          <a:lstStyle/>
          <a:p>
            <a:pPr eaLnBrk="1" fontAlgn="auto" hangingPunct="1">
              <a:spcAft>
                <a:spcPts val="0"/>
              </a:spcAft>
              <a:defRPr/>
            </a:pPr>
            <a:r>
              <a:rPr lang="en-US" b="1" dirty="0" smtClean="0"/>
              <a:t>Demographic Profile  </a:t>
            </a:r>
            <a:endParaRPr lang="en-US" b="1" dirty="0"/>
          </a:p>
        </p:txBody>
      </p:sp>
      <p:sp>
        <p:nvSpPr>
          <p:cNvPr id="13315"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D6FC84B-E88F-4F2C-BC6C-3DD5CC354C7A}" type="slidenum">
              <a:rPr lang="en-US" smtClean="0"/>
              <a:pPr fontAlgn="base">
                <a:spcBef>
                  <a:spcPct val="0"/>
                </a:spcBef>
                <a:spcAft>
                  <a:spcPct val="0"/>
                </a:spcAft>
                <a:defRPr/>
              </a:pPr>
              <a:t>14</a:t>
            </a:fld>
            <a:endParaRPr lang="en-US" smtClean="0"/>
          </a:p>
        </p:txBody>
      </p:sp>
      <p:graphicFrame>
        <p:nvGraphicFramePr>
          <p:cNvPr id="6" name="Table 5"/>
          <p:cNvGraphicFramePr>
            <a:graphicFrameLocks noGrp="1"/>
          </p:cNvGraphicFramePr>
          <p:nvPr/>
        </p:nvGraphicFramePr>
        <p:xfrm>
          <a:off x="762000" y="838200"/>
          <a:ext cx="8247973" cy="4837568"/>
        </p:xfrm>
        <a:graphic>
          <a:graphicData uri="http://schemas.openxmlformats.org/drawingml/2006/table">
            <a:tbl>
              <a:tblPr/>
              <a:tblGrid>
                <a:gridCol w="3200400"/>
                <a:gridCol w="706438"/>
                <a:gridCol w="1155801"/>
                <a:gridCol w="1061778"/>
                <a:gridCol w="1061778"/>
                <a:gridCol w="1061778"/>
              </a:tblGrid>
              <a:tr h="891242">
                <a:tc>
                  <a:txBody>
                    <a:bodyPr/>
                    <a:lstStyle/>
                    <a:p>
                      <a:pPr algn="ctr" fontAlgn="ctr"/>
                      <a:r>
                        <a:rPr lang="en-US" sz="1600" b="1" i="0" u="none" strike="noStrike" dirty="0" err="1" smtClean="0">
                          <a:solidFill>
                            <a:srgbClr val="FFFFFF"/>
                          </a:solidFill>
                          <a:latin typeface="Calibri"/>
                        </a:rPr>
                        <a:t>Horz</a:t>
                      </a:r>
                      <a:r>
                        <a:rPr lang="en-US" sz="1600" b="1" i="0" u="none" strike="noStrike" dirty="0" smtClean="0">
                          <a:solidFill>
                            <a:srgbClr val="FFFFFF"/>
                          </a:solidFill>
                          <a:latin typeface="Calibri"/>
                        </a:rPr>
                        <a:t>%</a:t>
                      </a:r>
                      <a:endParaRPr lang="en-US" sz="1600" b="1" i="0" u="none" strike="noStrike" dirty="0">
                        <a:solidFill>
                          <a:srgbClr val="FFFFFF"/>
                        </a:solidFill>
                        <a:latin typeface="Calibri"/>
                      </a:endParaRPr>
                    </a:p>
                  </a:txBody>
                  <a:tcPr marL="6927" marR="6927" marT="6927"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endParaRPr lang="en-US" sz="1600" b="1" i="0" u="none" strike="noStrike" dirty="0">
                        <a:solidFill>
                          <a:srgbClr val="FFFFFF"/>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MEA and Africa</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GCC</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Europe, America and Elsewhere</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1" i="0" u="none" strike="noStrike" dirty="0">
                          <a:solidFill>
                            <a:srgbClr val="FFFFFF"/>
                          </a:solidFill>
                          <a:latin typeface="Calibri"/>
                        </a:rPr>
                        <a:t>Asia\Far East and Australia</a:t>
                      </a:r>
                    </a:p>
                  </a:txBody>
                  <a:tcPr marL="6927" marR="6927" marT="6927"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chemeClr val="accent2">
                        <a:lumMod val="75000"/>
                      </a:schemeClr>
                    </a:solidFill>
                  </a:tcPr>
                </a:tc>
              </a:tr>
              <a:tr h="227524">
                <a:tc>
                  <a:txBody>
                    <a:bodyPr/>
                    <a:lstStyle/>
                    <a:p>
                      <a:pPr algn="l" fontAlgn="ctr"/>
                      <a:endParaRPr lang="en-US" sz="1600" b="0" i="0" u="none" strike="noStrike">
                        <a:solidFill>
                          <a:srgbClr val="000000"/>
                        </a:solidFill>
                        <a:latin typeface="Calibri"/>
                      </a:endParaRPr>
                    </a:p>
                  </a:txBody>
                  <a:tcPr marL="6927" marR="6927" marT="6927"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n=460</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n=350</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n=121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n=103</a:t>
                      </a:r>
                    </a:p>
                  </a:txBody>
                  <a:tcPr marL="6927" marR="6927" marT="6927"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7524">
                <a:tc>
                  <a:txBody>
                    <a:bodyPr/>
                    <a:lstStyle/>
                    <a:p>
                      <a:pPr algn="ctr" fontAlgn="ctr"/>
                      <a:r>
                        <a:rPr lang="en-US" sz="1600" b="1" i="0" u="none" strike="noStrike">
                          <a:solidFill>
                            <a:srgbClr val="000000"/>
                          </a:solidFill>
                          <a:latin typeface="Calibri"/>
                        </a:rPr>
                        <a:t>Marital Status </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r>
              <a:tr h="229881">
                <a:tc>
                  <a:txBody>
                    <a:bodyPr/>
                    <a:lstStyle/>
                    <a:p>
                      <a:pPr algn="l" fontAlgn="ctr"/>
                      <a:r>
                        <a:rPr lang="en-US" sz="1600" b="0" i="0" u="none" strike="noStrike" dirty="0">
                          <a:solidFill>
                            <a:srgbClr val="000000"/>
                          </a:solidFill>
                          <a:latin typeface="Calibri"/>
                        </a:rPr>
                        <a:t>Single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n=(294)</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9881">
                <a:tc>
                  <a:txBody>
                    <a:bodyPr/>
                    <a:lstStyle/>
                    <a:p>
                      <a:pPr algn="l" fontAlgn="ctr"/>
                      <a:r>
                        <a:rPr lang="en-US" sz="1600" b="0" i="0" u="none" strike="noStrike">
                          <a:solidFill>
                            <a:srgbClr val="000000"/>
                          </a:solidFill>
                          <a:latin typeface="Calibri"/>
                        </a:rPr>
                        <a:t>Married with children</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n=(617)</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9881">
                <a:tc>
                  <a:txBody>
                    <a:bodyPr/>
                    <a:lstStyle/>
                    <a:p>
                      <a:pPr algn="l" fontAlgn="ctr"/>
                      <a:r>
                        <a:rPr lang="en-US" sz="1600" b="0" i="0" u="none" strike="noStrike">
                          <a:solidFill>
                            <a:srgbClr val="000000"/>
                          </a:solidFill>
                          <a:latin typeface="Calibri"/>
                        </a:rPr>
                        <a:t>Married without children</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n=(97)</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9881">
                <a:tc>
                  <a:txBody>
                    <a:bodyPr/>
                    <a:lstStyle/>
                    <a:p>
                      <a:pPr algn="l" fontAlgn="ctr"/>
                      <a:r>
                        <a:rPr lang="en-US" sz="1600" b="0" i="0" u="none" strike="noStrike">
                          <a:solidFill>
                            <a:srgbClr val="000000"/>
                          </a:solidFill>
                          <a:latin typeface="Calibri"/>
                        </a:rPr>
                        <a:t>Divorced</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n=(5)</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9881">
                <a:tc>
                  <a:txBody>
                    <a:bodyPr/>
                    <a:lstStyle/>
                    <a:p>
                      <a:pPr algn="l" fontAlgn="ctr"/>
                      <a:r>
                        <a:rPr lang="en-US" sz="1600" b="0" i="0" u="none" strike="noStrike">
                          <a:solidFill>
                            <a:srgbClr val="000000"/>
                          </a:solidFill>
                          <a:latin typeface="Calibri"/>
                        </a:rPr>
                        <a:t>Widowed</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n=(9)</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7524">
                <a:tc>
                  <a:txBody>
                    <a:bodyPr/>
                    <a:lstStyle/>
                    <a:p>
                      <a:pPr algn="ctr" fontAlgn="ctr"/>
                      <a:r>
                        <a:rPr lang="en-US" sz="1600" b="1" i="0" u="none" strike="noStrike">
                          <a:solidFill>
                            <a:srgbClr val="000000"/>
                          </a:solidFill>
                          <a:latin typeface="Calibri"/>
                        </a:rPr>
                        <a:t>Education </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20000"/>
                        <a:lumOff val="80000"/>
                      </a:schemeClr>
                    </a:solidFill>
                  </a:tcPr>
                </a:tc>
              </a:tr>
              <a:tr h="448764">
                <a:tc>
                  <a:txBody>
                    <a:bodyPr/>
                    <a:lstStyle/>
                    <a:p>
                      <a:pPr algn="l" fontAlgn="ctr"/>
                      <a:r>
                        <a:rPr lang="en-US" sz="1600" b="0" i="0" u="none" strike="noStrike">
                          <a:solidFill>
                            <a:srgbClr val="000000"/>
                          </a:solidFill>
                          <a:latin typeface="Calibri"/>
                        </a:rPr>
                        <a:t>Some elementary education \ Can read and write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n=(11)</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12%</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9881">
                <a:tc>
                  <a:txBody>
                    <a:bodyPr/>
                    <a:lstStyle/>
                    <a:p>
                      <a:pPr algn="l" fontAlgn="ctr"/>
                      <a:r>
                        <a:rPr lang="en-US" sz="1600" b="0" i="0" u="none" strike="noStrike">
                          <a:solidFill>
                            <a:srgbClr val="000000"/>
                          </a:solidFill>
                          <a:latin typeface="Calibri"/>
                        </a:rPr>
                        <a:t>Completed Elementary</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n=(27)</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26%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9881">
                <a:tc>
                  <a:txBody>
                    <a:bodyPr/>
                    <a:lstStyle/>
                    <a:p>
                      <a:pPr algn="l" fontAlgn="ctr"/>
                      <a:r>
                        <a:rPr lang="en-US" sz="1600" b="0" i="0" u="none" strike="noStrike">
                          <a:solidFill>
                            <a:srgbClr val="000000"/>
                          </a:solidFill>
                          <a:latin typeface="Calibri"/>
                        </a:rPr>
                        <a:t>Completed Intermediate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n=(107)</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9881">
                <a:tc>
                  <a:txBody>
                    <a:bodyPr/>
                    <a:lstStyle/>
                    <a:p>
                      <a:pPr algn="l" fontAlgn="ctr"/>
                      <a:r>
                        <a:rPr lang="en-US" sz="1600" b="0" i="0" u="none" strike="noStrike">
                          <a:solidFill>
                            <a:srgbClr val="000000"/>
                          </a:solidFill>
                          <a:latin typeface="Calibri"/>
                        </a:rPr>
                        <a:t>Completed Secondary</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n=(366)</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6%</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328088">
                <a:tc>
                  <a:txBody>
                    <a:bodyPr/>
                    <a:lstStyle/>
                    <a:p>
                      <a:pPr algn="l" fontAlgn="ctr"/>
                      <a:r>
                        <a:rPr lang="en-US" sz="1600" b="0" i="0" u="none" strike="noStrike">
                          <a:solidFill>
                            <a:srgbClr val="000000"/>
                          </a:solidFill>
                          <a:latin typeface="Calibri"/>
                        </a:rPr>
                        <a:t>Diploma \ Some University education</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n=(245)</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13%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60000"/>
                        <a:lumOff val="40000"/>
                      </a:schemeClr>
                    </a:solidFill>
                  </a:tcPr>
                </a:tc>
              </a:tr>
              <a:tr h="229881">
                <a:tc>
                  <a:txBody>
                    <a:bodyPr/>
                    <a:lstStyle/>
                    <a:p>
                      <a:pPr algn="l" fontAlgn="ctr"/>
                      <a:r>
                        <a:rPr lang="en-US" sz="1600" b="0" i="0" u="none" strike="noStrike" dirty="0">
                          <a:solidFill>
                            <a:srgbClr val="000000"/>
                          </a:solidFill>
                          <a:latin typeface="Calibri"/>
                        </a:rPr>
                        <a:t>Completed University or above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GB" sz="1600" b="0" i="0" u="none" strike="noStrike" dirty="0" smtClean="0">
                          <a:solidFill>
                            <a:srgbClr val="000000"/>
                          </a:solidFill>
                          <a:latin typeface="Calibri"/>
                        </a:rPr>
                        <a:t>n=(266)</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a:solidFill>
                            <a:srgbClr val="000000"/>
                          </a:solidFill>
                          <a:latin typeface="Calibri"/>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c>
                  <a:txBody>
                    <a:bodyPr/>
                    <a:lstStyle/>
                    <a:p>
                      <a:pPr algn="ctr" fontAlgn="ctr"/>
                      <a:r>
                        <a:rPr lang="en-US" sz="1600" b="0" i="0" u="none" strike="noStrike" dirty="0">
                          <a:solidFill>
                            <a:srgbClr val="000000"/>
                          </a:solidFill>
                          <a:latin typeface="Calibri"/>
                        </a:rPr>
                        <a:t>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chemeClr val="accent2">
                        <a:lumMod val="60000"/>
                        <a:lumOff val="40000"/>
                      </a:schemeClr>
                    </a:solidFill>
                  </a:tcPr>
                </a:tc>
              </a:tr>
            </a:tbl>
          </a:graphicData>
        </a:graphic>
      </p:graphicFrame>
      <p:sp>
        <p:nvSpPr>
          <p:cNvPr id="7" name="TextBox 6"/>
          <p:cNvSpPr txBox="1"/>
          <p:nvPr/>
        </p:nvSpPr>
        <p:spPr>
          <a:xfrm>
            <a:off x="990600" y="6124575"/>
            <a:ext cx="3581400" cy="276225"/>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
        <p:nvSpPr>
          <p:cNvPr id="8"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9" name="TextBox 8"/>
          <p:cNvSpPr txBox="1"/>
          <p:nvPr/>
        </p:nvSpPr>
        <p:spPr>
          <a:xfrm>
            <a:off x="1143000" y="5666601"/>
            <a:ext cx="7543800" cy="276999"/>
          </a:xfrm>
          <a:prstGeom prst="rect">
            <a:avLst/>
          </a:prstGeom>
          <a:noFill/>
        </p:spPr>
        <p:txBody>
          <a:bodyPr wrap="square" rtlCol="0">
            <a:spAutoFit/>
          </a:bodyPr>
          <a:lstStyle/>
          <a:p>
            <a:r>
              <a:rPr lang="en-GB" sz="1200" dirty="0" smtClean="0">
                <a:solidFill>
                  <a:srgbClr val="FF0000"/>
                </a:solidFill>
              </a:rPr>
              <a:t>38% of </a:t>
            </a:r>
            <a:r>
              <a:rPr lang="en-GB" sz="1200" dirty="0" err="1" smtClean="0">
                <a:solidFill>
                  <a:srgbClr val="FF0000"/>
                </a:solidFill>
              </a:rPr>
              <a:t>of</a:t>
            </a:r>
            <a:r>
              <a:rPr lang="en-GB" sz="1200" dirty="0" smtClean="0">
                <a:solidFill>
                  <a:srgbClr val="FF0000"/>
                </a:solidFill>
              </a:rPr>
              <a:t> all travelled by air and  married with children has travelled within  GCC in the last 12 months </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685800"/>
          </a:xfrm>
        </p:spPr>
        <p:txBody>
          <a:bodyPr/>
          <a:lstStyle/>
          <a:p>
            <a:pPr eaLnBrk="1" fontAlgn="auto" hangingPunct="1">
              <a:spcAft>
                <a:spcPts val="0"/>
              </a:spcAft>
              <a:defRPr/>
            </a:pPr>
            <a:r>
              <a:rPr lang="en-US" b="1" dirty="0" smtClean="0"/>
              <a:t>Demographic Profile  </a:t>
            </a:r>
            <a:endParaRPr lang="en-US" b="1" dirty="0"/>
          </a:p>
        </p:txBody>
      </p:sp>
      <p:sp>
        <p:nvSpPr>
          <p:cNvPr id="11267"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0868C50-D4DC-4E98-B6F1-F2665D6BB983}" type="slidenum">
              <a:rPr lang="en-US" smtClean="0"/>
              <a:pPr fontAlgn="base">
                <a:spcBef>
                  <a:spcPct val="0"/>
                </a:spcBef>
                <a:spcAft>
                  <a:spcPct val="0"/>
                </a:spcAft>
                <a:defRPr/>
              </a:pPr>
              <a:t>15</a:t>
            </a:fld>
            <a:endParaRPr lang="en-US" dirty="0" smtClean="0"/>
          </a:p>
        </p:txBody>
      </p:sp>
      <p:sp>
        <p:nvSpPr>
          <p:cNvPr id="6" name="TextBox 5"/>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graphicFrame>
        <p:nvGraphicFramePr>
          <p:cNvPr id="10" name="Table 9"/>
          <p:cNvGraphicFramePr>
            <a:graphicFrameLocks noGrp="1"/>
          </p:cNvGraphicFramePr>
          <p:nvPr/>
        </p:nvGraphicFramePr>
        <p:xfrm>
          <a:off x="1143000" y="990600"/>
          <a:ext cx="7315203" cy="4572002"/>
        </p:xfrm>
        <a:graphic>
          <a:graphicData uri="http://schemas.openxmlformats.org/drawingml/2006/table">
            <a:tbl>
              <a:tblPr/>
              <a:tblGrid>
                <a:gridCol w="2237591"/>
                <a:gridCol w="1269403"/>
                <a:gridCol w="1269403"/>
                <a:gridCol w="1269403"/>
                <a:gridCol w="1269403"/>
              </a:tblGrid>
              <a:tr h="1328018">
                <a:tc>
                  <a:txBody>
                    <a:bodyPr/>
                    <a:lstStyle/>
                    <a:p>
                      <a:pPr algn="ctr" fontAlgn="ctr"/>
                      <a:r>
                        <a:rPr lang="en-US" sz="1600" b="1" i="0" u="none" strike="noStrike" dirty="0" smtClean="0">
                          <a:solidFill>
                            <a:srgbClr val="FFFFFF"/>
                          </a:solidFill>
                          <a:latin typeface="Calibri"/>
                        </a:rPr>
                        <a:t>Index </a:t>
                      </a:r>
                      <a:endParaRPr lang="en-US" sz="1600" b="1" i="0" u="none" strike="noStrike" dirty="0">
                        <a:solidFill>
                          <a:srgbClr val="FFFFFF"/>
                        </a:solidFill>
                        <a:latin typeface="Calibri"/>
                      </a:endParaRPr>
                    </a:p>
                  </a:txBody>
                  <a:tcPr marL="6724" marR="6724" marT="6724"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MEA and Africa</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GCC</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Europe, America and Elsewhere</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Asia\Far East and Australia</a:t>
                      </a:r>
                    </a:p>
                  </a:txBody>
                  <a:tcPr marL="6724" marR="6724" marT="6724"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405498">
                <a:tc>
                  <a:txBody>
                    <a:bodyPr/>
                    <a:lstStyle/>
                    <a:p>
                      <a:pPr algn="l" fontAlgn="b"/>
                      <a:endParaRPr lang="en-US" sz="1600" b="0" i="0" u="none" strike="noStrike">
                        <a:solidFill>
                          <a:srgbClr val="000000"/>
                        </a:solidFill>
                        <a:latin typeface="Calibri"/>
                      </a:endParaRPr>
                    </a:p>
                  </a:txBody>
                  <a:tcPr marL="6724" marR="6724" marT="672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n=460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n=350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n=121</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n=103</a:t>
                      </a:r>
                    </a:p>
                  </a:txBody>
                  <a:tcPr marL="6724" marR="6724" marT="6724"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05498">
                <a:tc>
                  <a:txBody>
                    <a:bodyPr/>
                    <a:lstStyle/>
                    <a:p>
                      <a:pPr algn="ctr" fontAlgn="b"/>
                      <a:r>
                        <a:rPr lang="en-US" sz="1600" b="1" i="0" u="none" strike="noStrike">
                          <a:solidFill>
                            <a:srgbClr val="000000"/>
                          </a:solidFill>
                          <a:latin typeface="Calibri"/>
                        </a:rPr>
                        <a:t>Gender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05498">
                <a:tc>
                  <a:txBody>
                    <a:bodyPr/>
                    <a:lstStyle/>
                    <a:p>
                      <a:pPr algn="l" fontAlgn="b"/>
                      <a:r>
                        <a:rPr lang="en-US" sz="1600" b="0" i="0" u="none" strike="noStrike" dirty="0">
                          <a:solidFill>
                            <a:srgbClr val="000000"/>
                          </a:solidFill>
                          <a:latin typeface="Calibri"/>
                        </a:rPr>
                        <a:t>Male</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112</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05498">
                <a:tc>
                  <a:txBody>
                    <a:bodyPr/>
                    <a:lstStyle/>
                    <a:p>
                      <a:pPr algn="l" fontAlgn="b"/>
                      <a:r>
                        <a:rPr lang="en-US" sz="1600" b="0" i="0" u="none" strike="noStrike">
                          <a:solidFill>
                            <a:srgbClr val="000000"/>
                          </a:solidFill>
                          <a:latin typeface="Calibri"/>
                        </a:rPr>
                        <a:t>Female</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117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83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05498">
                <a:tc>
                  <a:txBody>
                    <a:bodyPr/>
                    <a:lstStyle/>
                    <a:p>
                      <a:pPr algn="ctr" fontAlgn="b"/>
                      <a:r>
                        <a:rPr lang="en-US" sz="1600" b="1" i="0" u="none" strike="noStrike">
                          <a:solidFill>
                            <a:srgbClr val="000000"/>
                          </a:solidFill>
                          <a:latin typeface="Calibri"/>
                        </a:rPr>
                        <a:t>Nationality</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n-US" sz="1600" b="0" i="0" u="none" strike="noStrike">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n-US" sz="1600" b="0" i="0" u="none" strike="noStrike">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n-US" sz="1600" b="0" i="0" u="none" strike="noStrike">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n-US" sz="1600" b="0" i="0" u="none" strike="noStrike" dirty="0">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05498">
                <a:tc>
                  <a:txBody>
                    <a:bodyPr/>
                    <a:lstStyle/>
                    <a:p>
                      <a:pPr algn="l" fontAlgn="b"/>
                      <a:r>
                        <a:rPr lang="en-US" sz="1600" b="0" i="0" u="none" strike="noStrike">
                          <a:solidFill>
                            <a:srgbClr val="000000"/>
                          </a:solidFill>
                          <a:latin typeface="Calibri"/>
                        </a:rPr>
                        <a:t>Nationals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48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05498">
                <a:tc>
                  <a:txBody>
                    <a:bodyPr/>
                    <a:lstStyle/>
                    <a:p>
                      <a:pPr algn="l" fontAlgn="b"/>
                      <a:r>
                        <a:rPr lang="en-US" sz="1600" b="0" i="0" u="none" strike="noStrike">
                          <a:solidFill>
                            <a:srgbClr val="000000"/>
                          </a:solidFill>
                          <a:latin typeface="Calibri"/>
                        </a:rPr>
                        <a:t>Arab Expats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144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05498">
                <a:tc>
                  <a:txBody>
                    <a:bodyPr/>
                    <a:lstStyle/>
                    <a:p>
                      <a:pPr algn="l" fontAlgn="b"/>
                      <a:r>
                        <a:rPr lang="en-US" sz="1600" b="0" i="0" u="none" strike="noStrike">
                          <a:solidFill>
                            <a:srgbClr val="000000"/>
                          </a:solidFill>
                          <a:latin typeface="Calibri"/>
                        </a:rPr>
                        <a:t>Non-Arab Expats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a:solidFill>
                            <a:srgbClr val="000000"/>
                          </a:solidFill>
                          <a:latin typeface="Calibri"/>
                        </a:rPr>
                        <a:t>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a:solidFill>
                            <a:srgbClr val="000000"/>
                          </a:solidFill>
                          <a:latin typeface="Calibri"/>
                        </a:rPr>
                        <a:t>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a:solidFill>
                            <a:srgbClr val="000000"/>
                          </a:solidFill>
                          <a:latin typeface="Calibri"/>
                        </a:rPr>
                        <a:t>192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dirty="0">
                          <a:solidFill>
                            <a:srgbClr val="000000"/>
                          </a:solidFill>
                          <a:latin typeface="Calibri"/>
                        </a:rPr>
                        <a:t>671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7"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8" name="TextBox 7"/>
          <p:cNvSpPr txBox="1"/>
          <p:nvPr/>
        </p:nvSpPr>
        <p:spPr>
          <a:xfrm>
            <a:off x="1143000" y="5634335"/>
            <a:ext cx="7543800" cy="461665"/>
          </a:xfrm>
          <a:prstGeom prst="rect">
            <a:avLst/>
          </a:prstGeom>
          <a:noFill/>
        </p:spPr>
        <p:txBody>
          <a:bodyPr wrap="square" rtlCol="0">
            <a:spAutoFit/>
          </a:bodyPr>
          <a:lstStyle/>
          <a:p>
            <a:r>
              <a:rPr lang="en-GB" sz="1200" dirty="0" smtClean="0">
                <a:solidFill>
                  <a:srgbClr val="FF0000"/>
                </a:solidFill>
              </a:rPr>
              <a:t>Europe America and Elsewhere segment showed higher affinity towards Females, while Asia/Far east and Australia  segment showed higher affinity towards Males.</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685800"/>
          </a:xfrm>
        </p:spPr>
        <p:txBody>
          <a:bodyPr/>
          <a:lstStyle/>
          <a:p>
            <a:pPr eaLnBrk="1" fontAlgn="auto" hangingPunct="1">
              <a:spcAft>
                <a:spcPts val="0"/>
              </a:spcAft>
              <a:defRPr/>
            </a:pPr>
            <a:r>
              <a:rPr lang="en-US" b="1" dirty="0" smtClean="0"/>
              <a:t>Demographic Profile  </a:t>
            </a:r>
            <a:endParaRPr lang="en-US" b="1" dirty="0"/>
          </a:p>
        </p:txBody>
      </p:sp>
      <p:sp>
        <p:nvSpPr>
          <p:cNvPr id="1229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5EA6CB22-5185-4C1F-8698-D6A5D14B319A}" type="slidenum">
              <a:rPr lang="en-US" smtClean="0"/>
              <a:pPr fontAlgn="base">
                <a:spcBef>
                  <a:spcPct val="0"/>
                </a:spcBef>
                <a:spcAft>
                  <a:spcPct val="0"/>
                </a:spcAft>
                <a:defRPr/>
              </a:pPr>
              <a:t>16</a:t>
            </a:fld>
            <a:endParaRPr lang="en-US" smtClean="0"/>
          </a:p>
        </p:txBody>
      </p:sp>
      <p:graphicFrame>
        <p:nvGraphicFramePr>
          <p:cNvPr id="7" name="Table 6"/>
          <p:cNvGraphicFramePr>
            <a:graphicFrameLocks noGrp="1"/>
          </p:cNvGraphicFramePr>
          <p:nvPr/>
        </p:nvGraphicFramePr>
        <p:xfrm>
          <a:off x="1143000" y="1066800"/>
          <a:ext cx="7467599" cy="4614700"/>
        </p:xfrm>
        <a:graphic>
          <a:graphicData uri="http://schemas.openxmlformats.org/drawingml/2006/table">
            <a:tbl>
              <a:tblPr/>
              <a:tblGrid>
                <a:gridCol w="2284207"/>
                <a:gridCol w="1295848"/>
                <a:gridCol w="1295848"/>
                <a:gridCol w="1295848"/>
                <a:gridCol w="1295848"/>
              </a:tblGrid>
              <a:tr h="619342">
                <a:tc>
                  <a:txBody>
                    <a:bodyPr/>
                    <a:lstStyle/>
                    <a:p>
                      <a:pPr algn="ctr" fontAlgn="ctr"/>
                      <a:r>
                        <a:rPr lang="en-US" sz="1600" b="1" i="0" u="none" strike="noStrike" dirty="0" smtClean="0">
                          <a:solidFill>
                            <a:srgbClr val="FFFFFF"/>
                          </a:solidFill>
                          <a:latin typeface="Calibri"/>
                        </a:rPr>
                        <a:t>Index </a:t>
                      </a:r>
                      <a:endParaRPr lang="en-US" sz="1600" b="1" i="0" u="none" strike="noStrike" dirty="0">
                        <a:solidFill>
                          <a:srgbClr val="FFFFFF"/>
                        </a:solidFill>
                        <a:latin typeface="Calibri"/>
                      </a:endParaRPr>
                    </a:p>
                  </a:txBody>
                  <a:tcPr marL="6724" marR="6724" marT="6724"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MEA and Africa</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GCC</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Europe, America and Elsewhere</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Asia\Far East and Australia</a:t>
                      </a:r>
                    </a:p>
                  </a:txBody>
                  <a:tcPr marL="6724" marR="6724" marT="6724"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67342">
                <a:tc>
                  <a:txBody>
                    <a:bodyPr/>
                    <a:lstStyle/>
                    <a:p>
                      <a:pPr algn="l" fontAlgn="b"/>
                      <a:endParaRPr lang="en-US" sz="1600" b="0" i="0" u="none" strike="noStrike">
                        <a:solidFill>
                          <a:srgbClr val="000000"/>
                        </a:solidFill>
                        <a:latin typeface="Calibri"/>
                      </a:endParaRPr>
                    </a:p>
                  </a:txBody>
                  <a:tcPr marL="6724" marR="6724" marT="672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n=460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n=350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n=121</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n=103</a:t>
                      </a:r>
                    </a:p>
                  </a:txBody>
                  <a:tcPr marL="6724" marR="6724" marT="6724"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4176">
                <a:tc>
                  <a:txBody>
                    <a:bodyPr/>
                    <a:lstStyle/>
                    <a:p>
                      <a:pPr algn="ctr" fontAlgn="b"/>
                      <a:r>
                        <a:rPr lang="en-US" sz="1600" b="1" i="0" u="none" strike="noStrike">
                          <a:solidFill>
                            <a:srgbClr val="000000"/>
                          </a:solidFill>
                          <a:latin typeface="Calibri"/>
                        </a:rPr>
                        <a:t>Age Groups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67342">
                <a:tc>
                  <a:txBody>
                    <a:bodyPr/>
                    <a:lstStyle/>
                    <a:p>
                      <a:pPr algn="l" fontAlgn="b"/>
                      <a:r>
                        <a:rPr lang="en-US" sz="1600" b="0" i="0" u="none" strike="noStrike" dirty="0">
                          <a:solidFill>
                            <a:srgbClr val="000000"/>
                          </a:solidFill>
                          <a:latin typeface="Calibri"/>
                        </a:rPr>
                        <a:t>15-24 Yrs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94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72</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67342">
                <a:tc>
                  <a:txBody>
                    <a:bodyPr/>
                    <a:lstStyle/>
                    <a:p>
                      <a:pPr algn="l" fontAlgn="b"/>
                      <a:r>
                        <a:rPr lang="en-US" sz="1600" b="0" i="0" u="none" strike="noStrike" dirty="0">
                          <a:solidFill>
                            <a:srgbClr val="000000"/>
                          </a:solidFill>
                          <a:latin typeface="Calibri"/>
                        </a:rPr>
                        <a:t>25-34 Yrs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97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96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123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67342">
                <a:tc>
                  <a:txBody>
                    <a:bodyPr/>
                    <a:lstStyle/>
                    <a:p>
                      <a:pPr algn="l" fontAlgn="b"/>
                      <a:r>
                        <a:rPr lang="en-US" sz="1600" b="0" i="0" u="none" strike="noStrike">
                          <a:solidFill>
                            <a:srgbClr val="000000"/>
                          </a:solidFill>
                          <a:latin typeface="Calibri"/>
                        </a:rPr>
                        <a:t>35-44 Yrs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111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67342">
                <a:tc>
                  <a:txBody>
                    <a:bodyPr/>
                    <a:lstStyle/>
                    <a:p>
                      <a:pPr algn="l" fontAlgn="b"/>
                      <a:r>
                        <a:rPr lang="en-US" sz="1600" b="0" i="0" u="none" strike="noStrike">
                          <a:solidFill>
                            <a:srgbClr val="000000"/>
                          </a:solidFill>
                          <a:latin typeface="Calibri"/>
                        </a:rPr>
                        <a:t>45+</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88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334176">
                <a:tc>
                  <a:txBody>
                    <a:bodyPr/>
                    <a:lstStyle/>
                    <a:p>
                      <a:pPr algn="ctr" fontAlgn="b"/>
                      <a:r>
                        <a:rPr lang="en-US" sz="1600" b="1" i="0" u="none" strike="noStrike" dirty="0">
                          <a:solidFill>
                            <a:srgbClr val="000000"/>
                          </a:solidFill>
                          <a:latin typeface="Calibri"/>
                        </a:rPr>
                        <a:t>Income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r>
              <a:tr h="267342">
                <a:tc>
                  <a:txBody>
                    <a:bodyPr/>
                    <a:lstStyle/>
                    <a:p>
                      <a:pPr algn="l" fontAlgn="b"/>
                      <a:r>
                        <a:rPr lang="en-US" sz="1600" b="0" i="0" u="none" strike="noStrike" dirty="0">
                          <a:solidFill>
                            <a:srgbClr val="000000"/>
                          </a:solidFill>
                          <a:latin typeface="Calibri"/>
                        </a:rPr>
                        <a:t>&lt;3000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84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349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67342">
                <a:tc>
                  <a:txBody>
                    <a:bodyPr/>
                    <a:lstStyle/>
                    <a:p>
                      <a:pPr algn="l" fontAlgn="b"/>
                      <a:r>
                        <a:rPr lang="en-US" sz="1600" b="0" i="0" u="none" strike="noStrike">
                          <a:solidFill>
                            <a:srgbClr val="000000"/>
                          </a:solidFill>
                          <a:latin typeface="Calibri"/>
                        </a:rPr>
                        <a:t>3001-5000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88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67342">
                <a:tc>
                  <a:txBody>
                    <a:bodyPr/>
                    <a:lstStyle/>
                    <a:p>
                      <a:pPr algn="l" fontAlgn="b"/>
                      <a:r>
                        <a:rPr lang="en-US" sz="1600" b="0" i="0" u="none" strike="noStrike">
                          <a:solidFill>
                            <a:srgbClr val="000000"/>
                          </a:solidFill>
                          <a:latin typeface="Calibri"/>
                        </a:rPr>
                        <a:t>5000-7000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120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55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89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67342">
                <a:tc>
                  <a:txBody>
                    <a:bodyPr/>
                    <a:lstStyle/>
                    <a:p>
                      <a:pPr algn="l" fontAlgn="b"/>
                      <a:r>
                        <a:rPr lang="en-US" sz="1600" b="0" i="0" u="none" strike="noStrike">
                          <a:solidFill>
                            <a:srgbClr val="000000"/>
                          </a:solidFill>
                          <a:latin typeface="Calibri"/>
                        </a:rPr>
                        <a:t>7000-10000 SAR</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43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67342">
                <a:tc>
                  <a:txBody>
                    <a:bodyPr/>
                    <a:lstStyle/>
                    <a:p>
                      <a:pPr algn="l" fontAlgn="b"/>
                      <a:r>
                        <a:rPr lang="en-US" sz="1600" b="0" i="0" u="none" strike="noStrike">
                          <a:solidFill>
                            <a:srgbClr val="000000"/>
                          </a:solidFill>
                          <a:latin typeface="Calibri"/>
                        </a:rPr>
                        <a:t>10000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94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89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67342">
                <a:tc>
                  <a:txBody>
                    <a:bodyPr/>
                    <a:lstStyle/>
                    <a:p>
                      <a:pPr algn="l" fontAlgn="b"/>
                      <a:r>
                        <a:rPr lang="en-US" sz="1600" b="0" i="0" u="none" strike="noStrike">
                          <a:solidFill>
                            <a:srgbClr val="000000"/>
                          </a:solidFill>
                          <a:latin typeface="Calibri"/>
                        </a:rPr>
                        <a:t>Refused</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160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46</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60000"/>
                        <a:lumOff val="40000"/>
                      </a:schemeClr>
                    </a:solidFill>
                  </a:tcPr>
                </a:tc>
              </a:tr>
              <a:tr h="267342">
                <a:tc>
                  <a:txBody>
                    <a:bodyPr/>
                    <a:lstStyle/>
                    <a:p>
                      <a:pPr algn="l" fontAlgn="b"/>
                      <a:r>
                        <a:rPr lang="en-US" sz="1600" b="0" i="0" u="none" strike="noStrike">
                          <a:solidFill>
                            <a:srgbClr val="000000"/>
                          </a:solidFill>
                          <a:latin typeface="Calibri"/>
                        </a:rPr>
                        <a:t>Don’t know</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123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94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c>
                  <a:txBody>
                    <a:bodyPr/>
                    <a:lstStyle/>
                    <a:p>
                      <a:pPr algn="ctr" fontAlgn="ctr"/>
                      <a:r>
                        <a:rPr lang="en-US" sz="1600" b="0" i="0" u="none" strike="noStrike">
                          <a:solidFill>
                            <a:srgbClr val="000000"/>
                          </a:solidFill>
                          <a:latin typeface="Calibri"/>
                        </a:rPr>
                        <a:t>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c>
                  <a:txBody>
                    <a:bodyPr/>
                    <a:lstStyle/>
                    <a:p>
                      <a:pPr algn="ctr" fontAlgn="ctr"/>
                      <a:r>
                        <a:rPr lang="en-US" sz="1600" b="0" i="0" u="none" strike="noStrike" dirty="0">
                          <a:solidFill>
                            <a:srgbClr val="000000"/>
                          </a:solidFill>
                          <a:latin typeface="Calibri"/>
                        </a:rPr>
                        <a:t>37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chemeClr val="accent1">
                        <a:lumMod val="60000"/>
                        <a:lumOff val="40000"/>
                      </a:schemeClr>
                    </a:solidFill>
                  </a:tcPr>
                </a:tc>
              </a:tr>
            </a:tbl>
          </a:graphicData>
        </a:graphic>
      </p:graphicFrame>
      <p:sp>
        <p:nvSpPr>
          <p:cNvPr id="8" name="TextBox 7"/>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
        <p:nvSpPr>
          <p:cNvPr id="9"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10" name="TextBox 9"/>
          <p:cNvSpPr txBox="1"/>
          <p:nvPr/>
        </p:nvSpPr>
        <p:spPr>
          <a:xfrm>
            <a:off x="1143000" y="5742801"/>
            <a:ext cx="7543800" cy="276999"/>
          </a:xfrm>
          <a:prstGeom prst="rect">
            <a:avLst/>
          </a:prstGeom>
          <a:noFill/>
        </p:spPr>
        <p:txBody>
          <a:bodyPr wrap="square" rtlCol="0">
            <a:spAutoFit/>
          </a:bodyPr>
          <a:lstStyle/>
          <a:p>
            <a:r>
              <a:rPr lang="en-GB" sz="1200" dirty="0" smtClean="0">
                <a:solidFill>
                  <a:srgbClr val="FF0000"/>
                </a:solidFill>
              </a:rPr>
              <a:t>GCC  are more likely to be aged 15-24 YRS with 15% above average.</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685800"/>
          </a:xfrm>
        </p:spPr>
        <p:txBody>
          <a:bodyPr/>
          <a:lstStyle/>
          <a:p>
            <a:pPr eaLnBrk="1" fontAlgn="auto" hangingPunct="1">
              <a:spcAft>
                <a:spcPts val="0"/>
              </a:spcAft>
              <a:defRPr/>
            </a:pPr>
            <a:r>
              <a:rPr lang="en-US" b="1" dirty="0" smtClean="0"/>
              <a:t>Demographic Profile  </a:t>
            </a:r>
            <a:endParaRPr lang="en-US" b="1" dirty="0"/>
          </a:p>
        </p:txBody>
      </p:sp>
      <p:sp>
        <p:nvSpPr>
          <p:cNvPr id="13315"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88DBCEB-08CF-44FF-8D8C-4E46DF4559AD}" type="slidenum">
              <a:rPr lang="en-US" smtClean="0"/>
              <a:pPr fontAlgn="base">
                <a:spcBef>
                  <a:spcPct val="0"/>
                </a:spcBef>
                <a:spcAft>
                  <a:spcPct val="0"/>
                </a:spcAft>
                <a:defRPr/>
              </a:pPr>
              <a:t>17</a:t>
            </a:fld>
            <a:endParaRPr lang="en-US" smtClean="0"/>
          </a:p>
        </p:txBody>
      </p:sp>
      <p:graphicFrame>
        <p:nvGraphicFramePr>
          <p:cNvPr id="6" name="Table 5"/>
          <p:cNvGraphicFramePr>
            <a:graphicFrameLocks noGrp="1"/>
          </p:cNvGraphicFramePr>
          <p:nvPr/>
        </p:nvGraphicFramePr>
        <p:xfrm>
          <a:off x="990601" y="762000"/>
          <a:ext cx="7715076" cy="4981623"/>
        </p:xfrm>
        <a:graphic>
          <a:graphicData uri="http://schemas.openxmlformats.org/drawingml/2006/table">
            <a:tbl>
              <a:tblPr/>
              <a:tblGrid>
                <a:gridCol w="2743199"/>
                <a:gridCol w="1136140"/>
                <a:gridCol w="1278579"/>
                <a:gridCol w="1278579"/>
                <a:gridCol w="1278579"/>
              </a:tblGrid>
              <a:tr h="708787">
                <a:tc>
                  <a:txBody>
                    <a:bodyPr/>
                    <a:lstStyle/>
                    <a:p>
                      <a:pPr algn="ctr" fontAlgn="ctr"/>
                      <a:r>
                        <a:rPr lang="en-US" sz="1600" b="1" i="0" u="none" strike="noStrike" dirty="0" smtClean="0">
                          <a:solidFill>
                            <a:srgbClr val="FFFFFF"/>
                          </a:solidFill>
                          <a:latin typeface="Calibri"/>
                        </a:rPr>
                        <a:t>Index </a:t>
                      </a:r>
                      <a:endParaRPr lang="en-US" sz="1600" b="1" i="0" u="none" strike="noStrike" dirty="0">
                        <a:solidFill>
                          <a:srgbClr val="FFFFFF"/>
                        </a:solidFill>
                        <a:latin typeface="Calibri"/>
                      </a:endParaRPr>
                    </a:p>
                  </a:txBody>
                  <a:tcPr marL="6927" marR="6927" marT="6927"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MEA and Africa</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GCC</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Europe, America and Elsewhere</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a:solidFill>
                            <a:srgbClr val="FFFFFF"/>
                          </a:solidFill>
                          <a:latin typeface="Calibri"/>
                        </a:rPr>
                        <a:t>Asia\Far East and Australia</a:t>
                      </a:r>
                    </a:p>
                  </a:txBody>
                  <a:tcPr marL="6927" marR="6927" marT="6927"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40695">
                <a:tc>
                  <a:txBody>
                    <a:bodyPr/>
                    <a:lstStyle/>
                    <a:p>
                      <a:pPr algn="l" fontAlgn="ctr"/>
                      <a:endParaRPr lang="en-US" sz="1600" b="0" i="0" u="none" strike="noStrike">
                        <a:solidFill>
                          <a:srgbClr val="000000"/>
                        </a:solidFill>
                        <a:latin typeface="Calibri"/>
                      </a:endParaRPr>
                    </a:p>
                  </a:txBody>
                  <a:tcPr marL="6927" marR="6927" marT="6927"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n=460</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n=350</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n=121</a:t>
                      </a: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n=103</a:t>
                      </a:r>
                    </a:p>
                  </a:txBody>
                  <a:tcPr marL="6927" marR="6927" marT="6927"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0695">
                <a:tc>
                  <a:txBody>
                    <a:bodyPr/>
                    <a:lstStyle/>
                    <a:p>
                      <a:pPr algn="ctr" fontAlgn="ctr"/>
                      <a:r>
                        <a:rPr lang="en-US" sz="1600" b="1" i="0" u="none" strike="noStrike">
                          <a:solidFill>
                            <a:srgbClr val="000000"/>
                          </a:solidFill>
                          <a:latin typeface="Calibri"/>
                        </a:rPr>
                        <a:t>Marital Status </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43188">
                <a:tc>
                  <a:txBody>
                    <a:bodyPr/>
                    <a:lstStyle/>
                    <a:p>
                      <a:pPr algn="l" fontAlgn="ctr"/>
                      <a:r>
                        <a:rPr lang="en-US" sz="1600" b="0" i="0" u="none" strike="noStrike">
                          <a:solidFill>
                            <a:srgbClr val="000000"/>
                          </a:solidFill>
                          <a:latin typeface="Calibri"/>
                        </a:rPr>
                        <a:t>Single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101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107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3188">
                <a:tc>
                  <a:txBody>
                    <a:bodyPr/>
                    <a:lstStyle/>
                    <a:p>
                      <a:pPr algn="l" fontAlgn="ctr"/>
                      <a:r>
                        <a:rPr lang="en-US" sz="1600" b="0" i="0" u="none" strike="noStrike">
                          <a:solidFill>
                            <a:srgbClr val="000000"/>
                          </a:solidFill>
                          <a:latin typeface="Calibri"/>
                        </a:rPr>
                        <a:t>Married with children</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103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90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3188">
                <a:tc>
                  <a:txBody>
                    <a:bodyPr/>
                    <a:lstStyle/>
                    <a:p>
                      <a:pPr algn="l" fontAlgn="ctr"/>
                      <a:r>
                        <a:rPr lang="en-US" sz="1600" b="0" i="0" u="none" strike="noStrike">
                          <a:solidFill>
                            <a:srgbClr val="000000"/>
                          </a:solidFill>
                          <a:latin typeface="Calibri"/>
                        </a:rPr>
                        <a:t>Married without children</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126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147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3188">
                <a:tc>
                  <a:txBody>
                    <a:bodyPr/>
                    <a:lstStyle/>
                    <a:p>
                      <a:pPr algn="l" fontAlgn="ctr"/>
                      <a:r>
                        <a:rPr lang="en-US" sz="1600" b="0" i="0" u="none" strike="noStrike" dirty="0">
                          <a:solidFill>
                            <a:srgbClr val="000000"/>
                          </a:solidFill>
                          <a:latin typeface="Calibri"/>
                        </a:rPr>
                        <a:t>Divorced</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126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smtClean="0">
                          <a:solidFill>
                            <a:srgbClr val="000000"/>
                          </a:solidFill>
                          <a:latin typeface="Calibri"/>
                        </a:rPr>
                        <a:t>*</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smtClean="0">
                          <a:solidFill>
                            <a:srgbClr val="000000"/>
                          </a:solidFill>
                          <a:latin typeface="Calibri"/>
                        </a:rPr>
                        <a:t>*</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3188">
                <a:tc>
                  <a:txBody>
                    <a:bodyPr/>
                    <a:lstStyle/>
                    <a:p>
                      <a:pPr algn="l" fontAlgn="ctr"/>
                      <a:r>
                        <a:rPr lang="en-US" sz="1600" b="0" i="0" u="none" strike="noStrike">
                          <a:solidFill>
                            <a:srgbClr val="000000"/>
                          </a:solidFill>
                          <a:latin typeface="Calibri"/>
                        </a:rPr>
                        <a:t>Widowed</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smtClean="0">
                          <a:solidFill>
                            <a:srgbClr val="000000"/>
                          </a:solidFill>
                          <a:latin typeface="Calibri"/>
                        </a:rPr>
                        <a:t>*</a:t>
                      </a:r>
                      <a:endParaRPr lang="en-US" sz="1600" b="0" i="0" u="none" strike="noStrike" dirty="0">
                        <a:solidFill>
                          <a:srgbClr val="000000"/>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84</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0695">
                <a:tc>
                  <a:txBody>
                    <a:bodyPr/>
                    <a:lstStyle/>
                    <a:p>
                      <a:pPr algn="ctr" fontAlgn="ctr"/>
                      <a:r>
                        <a:rPr lang="en-US" sz="1600" b="1" i="0" u="none" strike="noStrike">
                          <a:solidFill>
                            <a:srgbClr val="000000"/>
                          </a:solidFill>
                          <a:latin typeface="Calibri"/>
                        </a:rPr>
                        <a:t>Education </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a:solidFill>
                          <a:srgbClr val="000000"/>
                        </a:solidFill>
                        <a:latin typeface="Calibri"/>
                      </a:endParaRPr>
                    </a:p>
                  </a:txBody>
                  <a:tcPr marL="6927" marR="6927" marT="69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474741">
                <a:tc>
                  <a:txBody>
                    <a:bodyPr/>
                    <a:lstStyle/>
                    <a:p>
                      <a:pPr algn="l" fontAlgn="ctr"/>
                      <a:r>
                        <a:rPr lang="en-US" sz="1600" b="0" i="0" u="none" strike="noStrike">
                          <a:solidFill>
                            <a:srgbClr val="000000"/>
                          </a:solidFill>
                          <a:latin typeface="Calibri"/>
                        </a:rPr>
                        <a:t>Some elementary education \ Can read and write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131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3188">
                <a:tc>
                  <a:txBody>
                    <a:bodyPr/>
                    <a:lstStyle/>
                    <a:p>
                      <a:pPr algn="l" fontAlgn="ctr"/>
                      <a:r>
                        <a:rPr lang="en-US" sz="1600" b="0" i="0" u="none" strike="noStrike">
                          <a:solidFill>
                            <a:srgbClr val="000000"/>
                          </a:solidFill>
                          <a:latin typeface="Calibri"/>
                        </a:rPr>
                        <a:t>Completed Elementary</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88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171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189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3188">
                <a:tc>
                  <a:txBody>
                    <a:bodyPr/>
                    <a:lstStyle/>
                    <a:p>
                      <a:pPr algn="l" fontAlgn="ctr"/>
                      <a:r>
                        <a:rPr lang="en-US" sz="1600" b="0" i="0" u="none" strike="noStrike">
                          <a:solidFill>
                            <a:srgbClr val="000000"/>
                          </a:solidFill>
                          <a:latin typeface="Calibri"/>
                        </a:rPr>
                        <a:t>Completed Intermediate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130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99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43188">
                <a:tc>
                  <a:txBody>
                    <a:bodyPr/>
                    <a:lstStyle/>
                    <a:p>
                      <a:pPr algn="l" fontAlgn="ctr"/>
                      <a:r>
                        <a:rPr lang="en-US" sz="1600" b="0" i="0" u="none" strike="noStrike">
                          <a:solidFill>
                            <a:srgbClr val="000000"/>
                          </a:solidFill>
                          <a:latin typeface="Calibri"/>
                        </a:rPr>
                        <a:t>Completed Secondary</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86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66</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74741">
                <a:tc>
                  <a:txBody>
                    <a:bodyPr/>
                    <a:lstStyle/>
                    <a:p>
                      <a:pPr algn="l" fontAlgn="ctr"/>
                      <a:r>
                        <a:rPr lang="en-US" sz="1600" b="0" i="0" u="none" strike="noStrike">
                          <a:solidFill>
                            <a:srgbClr val="000000"/>
                          </a:solidFill>
                          <a:latin typeface="Calibri"/>
                        </a:rPr>
                        <a:t>Diploma \ Some University education</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78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FF0000"/>
                          </a:solidFill>
                          <a:latin typeface="Calibri"/>
                        </a:rPr>
                        <a:t>109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a:solidFill>
                            <a:srgbClr val="000000"/>
                          </a:solidFill>
                          <a:latin typeface="Calibri"/>
                        </a:rPr>
                        <a:t>142</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74741">
                <a:tc>
                  <a:txBody>
                    <a:bodyPr/>
                    <a:lstStyle/>
                    <a:p>
                      <a:pPr algn="l" fontAlgn="ctr"/>
                      <a:r>
                        <a:rPr lang="en-US" sz="1600" b="0" i="0" u="none" strike="noStrike" dirty="0">
                          <a:solidFill>
                            <a:srgbClr val="000000"/>
                          </a:solidFill>
                          <a:latin typeface="Calibri"/>
                        </a:rPr>
                        <a:t>Completed University or above</a:t>
                      </a:r>
                    </a:p>
                  </a:txBody>
                  <a:tcPr marL="6927" marR="6927" marT="69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dirty="0">
                          <a:solidFill>
                            <a:srgbClr val="FF0000"/>
                          </a:solidFill>
                          <a:latin typeface="Calibri"/>
                        </a:rPr>
                        <a:t>119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a:solidFill>
                            <a:srgbClr val="000000"/>
                          </a:solidFill>
                          <a:latin typeface="Calibri"/>
                        </a:rPr>
                        <a:t>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a:solidFill>
                            <a:srgbClr val="000000"/>
                          </a:solidFill>
                          <a:latin typeface="Calibri"/>
                        </a:rPr>
                        <a:t>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dirty="0">
                          <a:solidFill>
                            <a:srgbClr val="000000"/>
                          </a:solidFill>
                          <a:latin typeface="Calibri"/>
                        </a:rPr>
                        <a:t>101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7" name="TextBox 6"/>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
        <p:nvSpPr>
          <p:cNvPr id="22629" name="TextBox 7"/>
          <p:cNvSpPr txBox="1">
            <a:spLocks noChangeArrowheads="1"/>
          </p:cNvSpPr>
          <p:nvPr/>
        </p:nvSpPr>
        <p:spPr bwMode="auto">
          <a:xfrm>
            <a:off x="5029200" y="6154738"/>
            <a:ext cx="3352800" cy="246062"/>
          </a:xfrm>
          <a:prstGeom prst="rect">
            <a:avLst/>
          </a:prstGeom>
          <a:noFill/>
          <a:ln w="9525">
            <a:noFill/>
            <a:miter lim="800000"/>
            <a:headEnd/>
            <a:tailEnd/>
          </a:ln>
        </p:spPr>
        <p:txBody>
          <a:bodyPr>
            <a:spAutoFit/>
          </a:bodyPr>
          <a:lstStyle/>
          <a:p>
            <a:r>
              <a:rPr lang="en-US" sz="1000"/>
              <a:t>*sample size very small figures are not indicative</a:t>
            </a:r>
          </a:p>
        </p:txBody>
      </p:sp>
      <p:sp>
        <p:nvSpPr>
          <p:cNvPr id="9"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8" name="TextBox 7"/>
          <p:cNvSpPr txBox="1"/>
          <p:nvPr/>
        </p:nvSpPr>
        <p:spPr>
          <a:xfrm>
            <a:off x="1143000" y="5715000"/>
            <a:ext cx="7543800" cy="461665"/>
          </a:xfrm>
          <a:prstGeom prst="rect">
            <a:avLst/>
          </a:prstGeom>
          <a:noFill/>
        </p:spPr>
        <p:txBody>
          <a:bodyPr wrap="square" rtlCol="0">
            <a:spAutoFit/>
          </a:bodyPr>
          <a:lstStyle/>
          <a:p>
            <a:r>
              <a:rPr lang="en-GB" sz="1200" dirty="0" smtClean="0">
                <a:solidFill>
                  <a:srgbClr val="FF0000"/>
                </a:solidFill>
              </a:rPr>
              <a:t>MEA and Africa segment showed high affinity with high educational level , while the Asia ...category showed affinity with low educational levels .</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solidFill>
                  <a:srgbClr val="C00000"/>
                </a:solidFill>
              </a:rPr>
              <a:t>Sum-Up</a:t>
            </a:r>
            <a:r>
              <a:rPr lang="en-GB" dirty="0" smtClean="0"/>
              <a:t> </a:t>
            </a:r>
            <a:endParaRPr lang="en-US" dirty="0"/>
          </a:p>
        </p:txBody>
      </p:sp>
      <p:sp>
        <p:nvSpPr>
          <p:cNvPr id="23555" name="Content Placeholder 2"/>
          <p:cNvSpPr>
            <a:spLocks noGrp="1"/>
          </p:cNvSpPr>
          <p:nvPr>
            <p:ph sz="quarter" idx="1"/>
          </p:nvPr>
        </p:nvSpPr>
        <p:spPr>
          <a:xfrm>
            <a:off x="914400" y="1524000"/>
            <a:ext cx="7467600" cy="4873625"/>
          </a:xfrm>
        </p:spPr>
        <p:txBody>
          <a:bodyPr/>
          <a:lstStyle/>
          <a:p>
            <a:r>
              <a:rPr lang="en-GB" dirty="0" smtClean="0">
                <a:latin typeface="Calibri" pitchFamily="34" charset="0"/>
              </a:rPr>
              <a:t>Understanding the demographic profile of the group segments:</a:t>
            </a:r>
          </a:p>
          <a:p>
            <a:r>
              <a:rPr lang="en-GB" dirty="0" smtClean="0">
                <a:latin typeface="Calibri" pitchFamily="34" charset="0"/>
              </a:rPr>
              <a:t>Males are the main component of the 4 groups, and the highest percentage was registered for Asia/Far east group(65%).</a:t>
            </a:r>
          </a:p>
          <a:p>
            <a:r>
              <a:rPr lang="en-GB" dirty="0" smtClean="0">
                <a:latin typeface="Calibri" pitchFamily="34" charset="0"/>
              </a:rPr>
              <a:t>Nationals are the main component of GCC group (78%), while Non Arab expats represent (66%) of Asia/Far east group.</a:t>
            </a:r>
          </a:p>
          <a:p>
            <a:r>
              <a:rPr lang="en-GB" dirty="0" smtClean="0">
                <a:latin typeface="Calibri" pitchFamily="34" charset="0"/>
              </a:rPr>
              <a:t>(35%) of Europe/America and Elsewhere are singles.</a:t>
            </a:r>
          </a:p>
          <a:p>
            <a:r>
              <a:rPr lang="en-GB" dirty="0" smtClean="0">
                <a:latin typeface="Calibri" pitchFamily="34" charset="0"/>
              </a:rPr>
              <a:t>(36%) of those who travelled to Asia/Far east region have a monthly income less than 300 SAR.</a:t>
            </a:r>
          </a:p>
          <a:p>
            <a:endParaRPr lang="en-GB" dirty="0" smtClean="0">
              <a:latin typeface="Calibri" pitchFamily="34" charset="0"/>
            </a:endParaRPr>
          </a:p>
          <a:p>
            <a:endParaRPr lang="en-GB" dirty="0" smtClean="0">
              <a:latin typeface="Calibri" pitchFamily="34" charset="0"/>
            </a:endParaRPr>
          </a:p>
          <a:p>
            <a:endParaRPr lang="en-US" dirty="0" smtClean="0">
              <a:latin typeface="Calibri" pitchFamily="34" charset="0"/>
            </a:endParaRPr>
          </a:p>
        </p:txBody>
      </p:sp>
      <p:sp>
        <p:nvSpPr>
          <p:cNvPr id="4" name="Slide Number Placeholder 3"/>
          <p:cNvSpPr>
            <a:spLocks noGrp="1"/>
          </p:cNvSpPr>
          <p:nvPr>
            <p:ph type="sldNum" sz="quarter" idx="11"/>
          </p:nvPr>
        </p:nvSpPr>
        <p:spPr/>
        <p:txBody>
          <a:bodyPr/>
          <a:lstStyle/>
          <a:p>
            <a:pPr>
              <a:defRPr/>
            </a:pPr>
            <a:fld id="{F84D44FB-D345-4EC7-8C6E-32A2F1DAE66D}"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amond 2"/>
          <p:cNvSpPr/>
          <p:nvPr/>
        </p:nvSpPr>
        <p:spPr>
          <a:xfrm>
            <a:off x="1981200" y="762000"/>
            <a:ext cx="4953000" cy="5181600"/>
          </a:xfrm>
          <a:prstGeom prst="diamond">
            <a:avLst/>
          </a:prstGeom>
        </p:spPr>
        <p:style>
          <a:lnRef idx="0">
            <a:schemeClr val="accent1"/>
          </a:lnRef>
          <a:fillRef idx="3">
            <a:schemeClr val="accent1"/>
          </a:fillRef>
          <a:effectRef idx="3">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GB"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General section and Decision process</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762000"/>
          </a:xfrm>
        </p:spPr>
        <p:txBody>
          <a:bodyPr rtlCol="0"/>
          <a:lstStyle/>
          <a:p>
            <a:pPr algn="ctr" eaLnBrk="1" fontAlgn="auto" hangingPunct="1">
              <a:spcAft>
                <a:spcPts val="0"/>
              </a:spcAft>
              <a:defRPr/>
            </a:pPr>
            <a:r>
              <a:rPr lang="en-US" dirty="0" smtClean="0"/>
              <a:t>Overview</a:t>
            </a:r>
            <a:endParaRPr lang="en-US" dirty="0"/>
          </a:p>
        </p:txBody>
      </p:sp>
      <p:sp>
        <p:nvSpPr>
          <p:cNvPr id="10243" name="Content Placeholder 2"/>
          <p:cNvSpPr>
            <a:spLocks noGrp="1"/>
          </p:cNvSpPr>
          <p:nvPr>
            <p:ph idx="1"/>
          </p:nvPr>
        </p:nvSpPr>
        <p:spPr>
          <a:xfrm>
            <a:off x="838200" y="990600"/>
            <a:ext cx="7467600" cy="5410200"/>
          </a:xfrm>
        </p:spPr>
        <p:txBody>
          <a:bodyPr/>
          <a:lstStyle/>
          <a:p>
            <a:pPr eaLnBrk="1" hangingPunct="1"/>
            <a:r>
              <a:rPr lang="en-US" sz="1600" dirty="0" smtClean="0">
                <a:latin typeface="Calibri" pitchFamily="34" charset="0"/>
              </a:rPr>
              <a:t>In-depth analysis of the Air travel and Holiday sector in KSA, with particular focus on the following four segments: </a:t>
            </a:r>
          </a:p>
          <a:p>
            <a:pPr lvl="1" eaLnBrk="1" hangingPunct="1"/>
            <a:r>
              <a:rPr lang="en-US" sz="1600" dirty="0" smtClean="0">
                <a:latin typeface="Calibri" pitchFamily="34" charset="0"/>
              </a:rPr>
              <a:t>Travelled within GCC</a:t>
            </a:r>
          </a:p>
          <a:p>
            <a:pPr lvl="1" eaLnBrk="1" hangingPunct="1"/>
            <a:r>
              <a:rPr lang="en-US" sz="1600" dirty="0" smtClean="0">
                <a:latin typeface="Calibri" pitchFamily="34" charset="0"/>
              </a:rPr>
              <a:t>Travelled within MEA and Africa</a:t>
            </a:r>
          </a:p>
          <a:p>
            <a:pPr lvl="1" eaLnBrk="1" hangingPunct="1"/>
            <a:r>
              <a:rPr lang="en-US" sz="1600" dirty="0" smtClean="0">
                <a:latin typeface="Calibri" pitchFamily="34" charset="0"/>
              </a:rPr>
              <a:t>Travelled within Europe/America and Elsewhere </a:t>
            </a:r>
          </a:p>
          <a:p>
            <a:pPr lvl="1" eaLnBrk="1" hangingPunct="1"/>
            <a:r>
              <a:rPr lang="en-US" sz="1600" dirty="0" smtClean="0">
                <a:latin typeface="Calibri" pitchFamily="34" charset="0"/>
              </a:rPr>
              <a:t>Travelled within Asia/Far east and Australia </a:t>
            </a:r>
          </a:p>
          <a:p>
            <a:pPr eaLnBrk="1" hangingPunct="1"/>
            <a:r>
              <a:rPr lang="en-GB" sz="1600" dirty="0" smtClean="0">
                <a:latin typeface="Calibri" pitchFamily="34" charset="0"/>
              </a:rPr>
              <a:t>Financial services related to these groups  </a:t>
            </a:r>
            <a:endParaRPr lang="en-US" sz="1600" dirty="0" smtClean="0">
              <a:latin typeface="Calibri" pitchFamily="34" charset="0"/>
            </a:endParaRPr>
          </a:p>
          <a:p>
            <a:pPr eaLnBrk="1" hangingPunct="1"/>
            <a:r>
              <a:rPr lang="en-US" sz="1600" dirty="0" smtClean="0">
                <a:latin typeface="Calibri" pitchFamily="34" charset="0"/>
              </a:rPr>
              <a:t>Study the psychographics of the four segments</a:t>
            </a:r>
          </a:p>
          <a:p>
            <a:pPr lvl="1" eaLnBrk="1" hangingPunct="1"/>
            <a:r>
              <a:rPr lang="en-US" sz="1600" dirty="0" smtClean="0">
                <a:latin typeface="Calibri" pitchFamily="34" charset="0"/>
              </a:rPr>
              <a:t>Tool: Correspondence Map</a:t>
            </a:r>
          </a:p>
          <a:p>
            <a:pPr eaLnBrk="1" hangingPunct="1"/>
            <a:r>
              <a:rPr lang="en-US" sz="1600" dirty="0" smtClean="0">
                <a:latin typeface="Calibri" pitchFamily="34" charset="0"/>
              </a:rPr>
              <a:t>Segment the universe of all travelled by air based on their attitudes</a:t>
            </a:r>
          </a:p>
          <a:p>
            <a:pPr lvl="1" eaLnBrk="1" hangingPunct="1"/>
            <a:r>
              <a:rPr lang="en-US" sz="1600" dirty="0" smtClean="0">
                <a:latin typeface="Calibri" pitchFamily="34" charset="0"/>
              </a:rPr>
              <a:t>Attitudes towards: Travel and Holidays, Motivations, Luxury , and Interests  </a:t>
            </a:r>
          </a:p>
          <a:p>
            <a:pPr eaLnBrk="1" hangingPunct="1"/>
            <a:r>
              <a:rPr lang="en-US" sz="1600" dirty="0" smtClean="0">
                <a:latin typeface="Calibri" pitchFamily="34" charset="0"/>
              </a:rPr>
              <a:t>Understanding the Segmented Groups:</a:t>
            </a:r>
          </a:p>
          <a:p>
            <a:pPr lvl="1" eaLnBrk="1" hangingPunct="1"/>
            <a:r>
              <a:rPr lang="en-US" sz="1600" dirty="0" smtClean="0">
                <a:latin typeface="Calibri" pitchFamily="34" charset="0"/>
              </a:rPr>
              <a:t>Demographics</a:t>
            </a:r>
          </a:p>
          <a:p>
            <a:pPr lvl="1" eaLnBrk="1" hangingPunct="1"/>
            <a:r>
              <a:rPr lang="en-US" sz="1600" dirty="0" smtClean="0">
                <a:latin typeface="Calibri" pitchFamily="34" charset="0"/>
              </a:rPr>
              <a:t>Product Consumption</a:t>
            </a:r>
          </a:p>
          <a:p>
            <a:pPr lvl="1" eaLnBrk="1" hangingPunct="1"/>
            <a:r>
              <a:rPr lang="en-US" sz="1600" dirty="0" smtClean="0">
                <a:latin typeface="Calibri" pitchFamily="34" charset="0"/>
              </a:rPr>
              <a:t>Shopping &amp; Leisure</a:t>
            </a:r>
          </a:p>
          <a:p>
            <a:pPr lvl="1" eaLnBrk="1" hangingPunct="1"/>
            <a:r>
              <a:rPr lang="en-US" sz="1600" dirty="0" smtClean="0">
                <a:latin typeface="Calibri" pitchFamily="34" charset="0"/>
              </a:rPr>
              <a:t>Media</a:t>
            </a:r>
          </a:p>
          <a:p>
            <a:pPr lvl="1" eaLnBrk="1" hangingPunct="1"/>
            <a:r>
              <a:rPr lang="en-US" sz="1600" dirty="0" smtClean="0">
                <a:latin typeface="Calibri" pitchFamily="34" charset="0"/>
              </a:rPr>
              <a:t>Daily Activity</a:t>
            </a:r>
          </a:p>
          <a:p>
            <a:pPr eaLnBrk="1" hangingPunct="1"/>
            <a:r>
              <a:rPr lang="en-GB" sz="1600" dirty="0" smtClean="0">
                <a:latin typeface="Calibri" pitchFamily="34" charset="0"/>
              </a:rPr>
              <a:t>Summary </a:t>
            </a:r>
            <a:endParaRPr lang="en-US" sz="1600" dirty="0" smtClean="0">
              <a:latin typeface="Calibri" pitchFamily="34" charset="0"/>
            </a:endParaRPr>
          </a:p>
          <a:p>
            <a:pPr lvl="1" eaLnBrk="1" hangingPunct="1"/>
            <a:endParaRPr lang="en-US" sz="1600" dirty="0" smtClean="0">
              <a:latin typeface="Calibri" pitchFamily="34" charset="0"/>
            </a:endParaRPr>
          </a:p>
          <a:p>
            <a:pPr eaLnBrk="1" hangingPunct="1">
              <a:buNone/>
            </a:pPr>
            <a:endParaRPr lang="en-US" sz="1600" dirty="0" smtClean="0">
              <a:solidFill>
                <a:srgbClr val="FF0000"/>
              </a:solidFill>
              <a:latin typeface="Calibri" pitchFamily="34" charset="0"/>
            </a:endParaRPr>
          </a:p>
        </p:txBody>
      </p:sp>
      <p:sp>
        <p:nvSpPr>
          <p:cNvPr id="4" name="Slide Number Placeholder 3"/>
          <p:cNvSpPr>
            <a:spLocks noGrp="1"/>
          </p:cNvSpPr>
          <p:nvPr>
            <p:ph type="sldNum" sz="quarter" idx="11"/>
          </p:nvPr>
        </p:nvSpPr>
        <p:spPr/>
        <p:txBody>
          <a:bodyPr/>
          <a:lstStyle/>
          <a:p>
            <a:pPr>
              <a:defRPr/>
            </a:pPr>
            <a:fld id="{F89E2FA6-AAFD-4654-9FA5-C5DE44F86C8B}"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2590800" cy="1143000"/>
          </a:xfrm>
        </p:spPr>
        <p:txBody>
          <a:bodyPr/>
          <a:lstStyle/>
          <a:p>
            <a:pPr eaLnBrk="1" hangingPunct="1">
              <a:defRPr/>
            </a:pPr>
            <a:r>
              <a:rPr lang="en-US" b="1" dirty="0" smtClean="0"/>
              <a:t>Travelers Overlap </a:t>
            </a:r>
            <a:endParaRPr lang="en-US" b="1" dirty="0"/>
          </a:p>
        </p:txBody>
      </p:sp>
      <p:sp>
        <p:nvSpPr>
          <p:cNvPr id="4" name="Slide Number Placeholder 3"/>
          <p:cNvSpPr>
            <a:spLocks noGrp="1"/>
          </p:cNvSpPr>
          <p:nvPr>
            <p:ph type="sldNum" sz="quarter" idx="11"/>
          </p:nvPr>
        </p:nvSpPr>
        <p:spPr/>
        <p:txBody>
          <a:bodyPr/>
          <a:lstStyle/>
          <a:p>
            <a:pPr>
              <a:defRPr/>
            </a:pPr>
            <a:fld id="{6D12DF6D-76BE-4464-8484-7BFF99993440}" type="slidenum">
              <a:rPr lang="en-US" smtClean="0"/>
              <a:pPr>
                <a:defRPr/>
              </a:pPr>
              <a:t>20</a:t>
            </a:fld>
            <a:endParaRPr lang="en-US"/>
          </a:p>
        </p:txBody>
      </p:sp>
      <p:sp>
        <p:nvSpPr>
          <p:cNvPr id="5" name="Oval 4"/>
          <p:cNvSpPr/>
          <p:nvPr/>
        </p:nvSpPr>
        <p:spPr>
          <a:xfrm>
            <a:off x="914400" y="1066800"/>
            <a:ext cx="3200400" cy="3581400"/>
          </a:xfrm>
          <a:prstGeom prst="ellipse">
            <a:avLst/>
          </a:prstGeom>
          <a:solidFill>
            <a:schemeClr val="accent1">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2514600" y="3429000"/>
            <a:ext cx="2209800" cy="2514600"/>
          </a:xfrm>
          <a:prstGeom prst="ellipse">
            <a:avLst/>
          </a:prstGeom>
          <a:solidFill>
            <a:srgbClr val="92D05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3200400" y="304800"/>
            <a:ext cx="4191000" cy="4267200"/>
          </a:xfrm>
          <a:prstGeom prst="ellipse">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8"/>
          <p:cNvSpPr txBox="1">
            <a:spLocks noChangeArrowheads="1"/>
          </p:cNvSpPr>
          <p:nvPr/>
        </p:nvSpPr>
        <p:spPr bwMode="auto">
          <a:xfrm>
            <a:off x="1371600" y="2590800"/>
            <a:ext cx="838200" cy="369888"/>
          </a:xfrm>
          <a:prstGeom prst="rect">
            <a:avLst/>
          </a:prstGeom>
          <a:noFill/>
          <a:ln w="9525">
            <a:noFill/>
            <a:miter lim="800000"/>
            <a:headEnd/>
            <a:tailEnd/>
          </a:ln>
        </p:spPr>
        <p:txBody>
          <a:bodyPr>
            <a:spAutoFit/>
          </a:bodyPr>
          <a:lstStyle/>
          <a:p>
            <a:r>
              <a:rPr lang="en-US" b="1">
                <a:solidFill>
                  <a:srgbClr val="002060"/>
                </a:solidFill>
              </a:rPr>
              <a:t>GCC</a:t>
            </a:r>
          </a:p>
        </p:txBody>
      </p:sp>
      <p:sp>
        <p:nvSpPr>
          <p:cNvPr id="24584" name="TextBox 9"/>
          <p:cNvSpPr txBox="1">
            <a:spLocks noChangeArrowheads="1"/>
          </p:cNvSpPr>
          <p:nvPr/>
        </p:nvSpPr>
        <p:spPr bwMode="auto">
          <a:xfrm>
            <a:off x="4419600" y="1828800"/>
            <a:ext cx="1752600" cy="369888"/>
          </a:xfrm>
          <a:prstGeom prst="rect">
            <a:avLst/>
          </a:prstGeom>
          <a:noFill/>
          <a:ln w="9525">
            <a:noFill/>
            <a:miter lim="800000"/>
            <a:headEnd/>
            <a:tailEnd/>
          </a:ln>
        </p:spPr>
        <p:txBody>
          <a:bodyPr>
            <a:spAutoFit/>
          </a:bodyPr>
          <a:lstStyle/>
          <a:p>
            <a:r>
              <a:rPr lang="en-US" b="1">
                <a:solidFill>
                  <a:srgbClr val="C00000"/>
                </a:solidFill>
              </a:rPr>
              <a:t>MEA/AFRICA</a:t>
            </a:r>
          </a:p>
        </p:txBody>
      </p:sp>
      <p:sp>
        <p:nvSpPr>
          <p:cNvPr id="24585" name="TextBox 10"/>
          <p:cNvSpPr txBox="1">
            <a:spLocks noChangeArrowheads="1"/>
          </p:cNvSpPr>
          <p:nvPr/>
        </p:nvSpPr>
        <p:spPr bwMode="auto">
          <a:xfrm>
            <a:off x="2743200" y="4724400"/>
            <a:ext cx="1905000" cy="646113"/>
          </a:xfrm>
          <a:prstGeom prst="rect">
            <a:avLst/>
          </a:prstGeom>
          <a:noFill/>
          <a:ln w="9525">
            <a:noFill/>
            <a:miter lim="800000"/>
            <a:headEnd/>
            <a:tailEnd/>
          </a:ln>
        </p:spPr>
        <p:txBody>
          <a:bodyPr wrap="square">
            <a:spAutoFit/>
          </a:bodyPr>
          <a:lstStyle/>
          <a:p>
            <a:r>
              <a:rPr lang="en-US" b="1" dirty="0">
                <a:solidFill>
                  <a:srgbClr val="008000"/>
                </a:solidFill>
              </a:rPr>
              <a:t>EUR/AMERICA/ELSE</a:t>
            </a:r>
          </a:p>
        </p:txBody>
      </p:sp>
      <p:sp>
        <p:nvSpPr>
          <p:cNvPr id="24586" name="TextBox 11"/>
          <p:cNvSpPr txBox="1">
            <a:spLocks noChangeArrowheads="1"/>
          </p:cNvSpPr>
          <p:nvPr/>
        </p:nvSpPr>
        <p:spPr bwMode="auto">
          <a:xfrm>
            <a:off x="3276600" y="2133600"/>
            <a:ext cx="533400" cy="338138"/>
          </a:xfrm>
          <a:prstGeom prst="rect">
            <a:avLst/>
          </a:prstGeom>
          <a:noFill/>
          <a:ln w="9525">
            <a:noFill/>
            <a:miter lim="800000"/>
            <a:headEnd/>
            <a:tailEnd/>
          </a:ln>
        </p:spPr>
        <p:txBody>
          <a:bodyPr>
            <a:spAutoFit/>
          </a:bodyPr>
          <a:lstStyle/>
          <a:p>
            <a:r>
              <a:rPr lang="en-US" sz="1600"/>
              <a:t>5%</a:t>
            </a:r>
          </a:p>
        </p:txBody>
      </p:sp>
      <p:sp>
        <p:nvSpPr>
          <p:cNvPr id="24587" name="TextBox 12"/>
          <p:cNvSpPr txBox="1">
            <a:spLocks noChangeArrowheads="1"/>
          </p:cNvSpPr>
          <p:nvPr/>
        </p:nvSpPr>
        <p:spPr bwMode="auto">
          <a:xfrm>
            <a:off x="3505200" y="3429000"/>
            <a:ext cx="533400" cy="338138"/>
          </a:xfrm>
          <a:prstGeom prst="rect">
            <a:avLst/>
          </a:prstGeom>
          <a:noFill/>
          <a:ln w="9525">
            <a:noFill/>
            <a:miter lim="800000"/>
            <a:headEnd/>
            <a:tailEnd/>
          </a:ln>
        </p:spPr>
        <p:txBody>
          <a:bodyPr>
            <a:spAutoFit/>
          </a:bodyPr>
          <a:lstStyle/>
          <a:p>
            <a:r>
              <a:rPr lang="en-US" sz="1600"/>
              <a:t>1%</a:t>
            </a:r>
          </a:p>
        </p:txBody>
      </p:sp>
      <p:sp>
        <p:nvSpPr>
          <p:cNvPr id="24588" name="TextBox 13"/>
          <p:cNvSpPr txBox="1">
            <a:spLocks noChangeArrowheads="1"/>
          </p:cNvSpPr>
          <p:nvPr/>
        </p:nvSpPr>
        <p:spPr bwMode="auto">
          <a:xfrm>
            <a:off x="4038600" y="3852863"/>
            <a:ext cx="533400" cy="338137"/>
          </a:xfrm>
          <a:prstGeom prst="rect">
            <a:avLst/>
          </a:prstGeom>
          <a:noFill/>
          <a:ln w="9525">
            <a:noFill/>
            <a:miter lim="800000"/>
            <a:headEnd/>
            <a:tailEnd/>
          </a:ln>
        </p:spPr>
        <p:txBody>
          <a:bodyPr>
            <a:spAutoFit/>
          </a:bodyPr>
          <a:lstStyle/>
          <a:p>
            <a:r>
              <a:rPr lang="en-US" sz="1600"/>
              <a:t>2%</a:t>
            </a:r>
          </a:p>
        </p:txBody>
      </p:sp>
      <p:sp>
        <p:nvSpPr>
          <p:cNvPr id="24589" name="TextBox 14"/>
          <p:cNvSpPr txBox="1">
            <a:spLocks noChangeArrowheads="1"/>
          </p:cNvSpPr>
          <p:nvPr/>
        </p:nvSpPr>
        <p:spPr bwMode="auto">
          <a:xfrm>
            <a:off x="2819400" y="4005263"/>
            <a:ext cx="533400" cy="338137"/>
          </a:xfrm>
          <a:prstGeom prst="rect">
            <a:avLst/>
          </a:prstGeom>
          <a:noFill/>
          <a:ln w="9525">
            <a:noFill/>
            <a:miter lim="800000"/>
            <a:headEnd/>
            <a:tailEnd/>
          </a:ln>
        </p:spPr>
        <p:txBody>
          <a:bodyPr>
            <a:spAutoFit/>
          </a:bodyPr>
          <a:lstStyle/>
          <a:p>
            <a:r>
              <a:rPr lang="en-US" sz="1600"/>
              <a:t>3%</a:t>
            </a:r>
          </a:p>
        </p:txBody>
      </p:sp>
      <p:sp>
        <p:nvSpPr>
          <p:cNvPr id="23566" name="TextBox 15"/>
          <p:cNvSpPr txBox="1">
            <a:spLocks noChangeArrowheads="1"/>
          </p:cNvSpPr>
          <p:nvPr/>
        </p:nvSpPr>
        <p:spPr bwMode="auto">
          <a:xfrm>
            <a:off x="4724400" y="5048071"/>
            <a:ext cx="4038600" cy="120032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a:buClr>
                <a:srgbClr val="002060"/>
              </a:buClr>
              <a:defRPr/>
            </a:pPr>
            <a:r>
              <a:rPr lang="en-US" dirty="0">
                <a:solidFill>
                  <a:srgbClr val="002060"/>
                </a:solidFill>
                <a:latin typeface="Calibri" pitchFamily="34" charset="0"/>
              </a:rPr>
              <a:t>5% travelled by air to GCC AND MEA/AFRICA in the last 12 months, while 1% of travelers by air has travelled to the up mentioned 3 group areas. </a:t>
            </a:r>
          </a:p>
        </p:txBody>
      </p:sp>
      <p:sp>
        <p:nvSpPr>
          <p:cNvPr id="17" name="TextBox 16"/>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
        <p:nvSpPr>
          <p:cNvPr id="1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18" name="TextBox 17"/>
          <p:cNvSpPr txBox="1"/>
          <p:nvPr/>
        </p:nvSpPr>
        <p:spPr>
          <a:xfrm>
            <a:off x="1447800" y="2895600"/>
            <a:ext cx="609600" cy="276999"/>
          </a:xfrm>
          <a:prstGeom prst="rect">
            <a:avLst/>
          </a:prstGeom>
          <a:noFill/>
        </p:spPr>
        <p:txBody>
          <a:bodyPr wrap="square" rtlCol="0">
            <a:spAutoFit/>
          </a:bodyPr>
          <a:lstStyle/>
          <a:p>
            <a:pPr algn="ctr"/>
            <a:r>
              <a:rPr lang="en-GB" sz="1200" dirty="0" smtClean="0">
                <a:solidFill>
                  <a:srgbClr val="002060"/>
                </a:solidFill>
              </a:rPr>
              <a:t>37%</a:t>
            </a:r>
            <a:endParaRPr lang="en-US" sz="1200" dirty="0">
              <a:solidFill>
                <a:srgbClr val="002060"/>
              </a:solidFill>
            </a:endParaRPr>
          </a:p>
        </p:txBody>
      </p:sp>
      <p:sp>
        <p:nvSpPr>
          <p:cNvPr id="19" name="TextBox 18"/>
          <p:cNvSpPr txBox="1"/>
          <p:nvPr/>
        </p:nvSpPr>
        <p:spPr>
          <a:xfrm>
            <a:off x="4953000" y="2133600"/>
            <a:ext cx="609600" cy="276999"/>
          </a:xfrm>
          <a:prstGeom prst="rect">
            <a:avLst/>
          </a:prstGeom>
          <a:noFill/>
        </p:spPr>
        <p:txBody>
          <a:bodyPr wrap="square" rtlCol="0">
            <a:spAutoFit/>
          </a:bodyPr>
          <a:lstStyle/>
          <a:p>
            <a:pPr algn="ctr"/>
            <a:r>
              <a:rPr lang="en-GB" sz="1200" dirty="0" smtClean="0">
                <a:solidFill>
                  <a:srgbClr val="C00000"/>
                </a:solidFill>
              </a:rPr>
              <a:t>44%</a:t>
            </a:r>
            <a:endParaRPr lang="en-US" sz="1200" dirty="0">
              <a:solidFill>
                <a:srgbClr val="C00000"/>
              </a:solidFill>
            </a:endParaRPr>
          </a:p>
        </p:txBody>
      </p:sp>
      <p:sp>
        <p:nvSpPr>
          <p:cNvPr id="20" name="TextBox 19"/>
          <p:cNvSpPr txBox="1"/>
          <p:nvPr/>
        </p:nvSpPr>
        <p:spPr>
          <a:xfrm>
            <a:off x="3352800" y="5257800"/>
            <a:ext cx="609600" cy="276999"/>
          </a:xfrm>
          <a:prstGeom prst="rect">
            <a:avLst/>
          </a:prstGeom>
          <a:noFill/>
        </p:spPr>
        <p:txBody>
          <a:bodyPr wrap="square" rtlCol="0">
            <a:spAutoFit/>
          </a:bodyPr>
          <a:lstStyle/>
          <a:p>
            <a:pPr algn="ctr"/>
            <a:r>
              <a:rPr lang="en-GB" sz="1200" dirty="0" smtClean="0">
                <a:solidFill>
                  <a:srgbClr val="008000"/>
                </a:solidFill>
              </a:rPr>
              <a:t>10%</a:t>
            </a:r>
            <a:endParaRPr lang="en-US" sz="1200" dirty="0">
              <a:solidFill>
                <a:srgbClr val="008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295400" y="457200"/>
            <a:ext cx="7467600" cy="457200"/>
          </a:xfrm>
        </p:spPr>
        <p:txBody>
          <a:bodyPr>
            <a:noAutofit/>
          </a:bodyPr>
          <a:lstStyle/>
          <a:p>
            <a:pPr eaLnBrk="1" fontAlgn="auto" hangingPunct="1">
              <a:spcAft>
                <a:spcPts val="0"/>
              </a:spcAft>
              <a:defRPr/>
            </a:pPr>
            <a:r>
              <a:rPr lang="en-US" sz="3200" dirty="0" smtClean="0"/>
              <a:t>Duplication Analysis </a:t>
            </a:r>
          </a:p>
        </p:txBody>
      </p:sp>
      <p:graphicFrame>
        <p:nvGraphicFramePr>
          <p:cNvPr id="7" name="Content Placeholder 6"/>
          <p:cNvGraphicFramePr>
            <a:graphicFrameLocks noGrp="1"/>
          </p:cNvGraphicFramePr>
          <p:nvPr>
            <p:ph sz="quarter" idx="1"/>
          </p:nvPr>
        </p:nvGraphicFramePr>
        <p:xfrm>
          <a:off x="990600" y="1066800"/>
          <a:ext cx="7696200" cy="4571999"/>
        </p:xfrm>
        <a:graphic>
          <a:graphicData uri="http://schemas.openxmlformats.org/drawingml/2006/table">
            <a:tbl>
              <a:tblPr/>
              <a:tblGrid>
                <a:gridCol w="1539240"/>
                <a:gridCol w="1539240"/>
                <a:gridCol w="1539240"/>
                <a:gridCol w="1539240"/>
                <a:gridCol w="1539240"/>
              </a:tblGrid>
              <a:tr h="845688">
                <a:tc>
                  <a:txBody>
                    <a:bodyPr/>
                    <a:lstStyle/>
                    <a:p>
                      <a:pPr algn="ctr" fontAlgn="ctr"/>
                      <a:r>
                        <a:rPr lang="en-US" sz="1800" b="1" i="0" u="none" strike="noStrike" dirty="0" err="1">
                          <a:solidFill>
                            <a:schemeClr val="bg1"/>
                          </a:solidFill>
                          <a:latin typeface="Calibri"/>
                        </a:rPr>
                        <a:t>Vert</a:t>
                      </a:r>
                      <a:r>
                        <a:rPr lang="en-US" sz="1800" b="1" i="0" u="none" strike="noStrike" dirty="0">
                          <a:solidFill>
                            <a:schemeClr val="bg1"/>
                          </a:solidFill>
                          <a:latin typeface="Calibri"/>
                        </a:rPr>
                        <a:t>%</a:t>
                      </a:r>
                    </a:p>
                  </a:txBody>
                  <a:tcPr marL="9525" marR="9525" marT="9525" marB="0" anchor="ctr">
                    <a:lnL w="12700" cap="flat" cmpd="sng" algn="ctr">
                      <a:solidFill>
                        <a:srgbClr val="953735"/>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953735"/>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accent2">
                        <a:lumMod val="75000"/>
                      </a:schemeClr>
                    </a:solidFill>
                  </a:tcPr>
                </a:tc>
                <a:tc>
                  <a:txBody>
                    <a:bodyPr/>
                    <a:lstStyle/>
                    <a:p>
                      <a:pPr algn="ctr" fontAlgn="ctr"/>
                      <a:r>
                        <a:rPr lang="en-US" sz="1800" b="1" i="0" u="none" strike="noStrike" dirty="0" smtClean="0">
                          <a:solidFill>
                            <a:schemeClr val="bg1"/>
                          </a:solidFill>
                          <a:latin typeface="Calibri"/>
                        </a:rPr>
                        <a:t>GCC</a:t>
                      </a:r>
                      <a:endParaRPr lang="en-US" sz="1800" b="1" i="0" u="none" strike="noStrike" dirty="0">
                        <a:solidFill>
                          <a:schemeClr val="bg1"/>
                        </a:solidFill>
                        <a:latin typeface="Calibri"/>
                      </a:endParaRPr>
                    </a:p>
                  </a:txBody>
                  <a:tcPr marL="9525" marR="9525" marT="9525" marB="0" anchor="ctr">
                    <a:lnL w="12700" cap="flat" cmpd="sng" algn="ctr">
                      <a:solidFill>
                        <a:srgbClr val="C00000"/>
                      </a:solidFill>
                      <a:prstDash val="solid"/>
                      <a:round/>
                      <a:headEnd type="none" w="med" len="med"/>
                      <a:tailEnd type="none" w="med" len="med"/>
                    </a:lnL>
                    <a:lnR w="6350" cap="flat" cmpd="sng" algn="ctr">
                      <a:solidFill>
                        <a:srgbClr val="C0504D"/>
                      </a:solidFill>
                      <a:prstDash val="solid"/>
                      <a:round/>
                      <a:headEnd type="none" w="med" len="med"/>
                      <a:tailEnd type="none" w="med" len="med"/>
                    </a:lnR>
                    <a:lnT w="12700" cap="flat" cmpd="sng" algn="ctr">
                      <a:solidFill>
                        <a:srgbClr val="953735"/>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accent2">
                        <a:lumMod val="75000"/>
                      </a:schemeClr>
                    </a:solidFill>
                  </a:tcPr>
                </a:tc>
                <a:tc>
                  <a:txBody>
                    <a:bodyPr/>
                    <a:lstStyle/>
                    <a:p>
                      <a:pPr algn="ctr" fontAlgn="ctr"/>
                      <a:r>
                        <a:rPr lang="en-US" sz="1800" b="1" i="0" u="none" strike="noStrike" dirty="0">
                          <a:solidFill>
                            <a:schemeClr val="bg1"/>
                          </a:solidFill>
                          <a:latin typeface="Calibri"/>
                        </a:rPr>
                        <a:t>MEA and </a:t>
                      </a:r>
                      <a:r>
                        <a:rPr lang="en-US" sz="1800" b="1" i="0" u="none" strike="noStrike" dirty="0" smtClean="0">
                          <a:solidFill>
                            <a:schemeClr val="bg1"/>
                          </a:solidFill>
                          <a:latin typeface="Calibri"/>
                        </a:rPr>
                        <a:t>Africa</a:t>
                      </a:r>
                      <a:endParaRPr lang="en-US" sz="1800" b="1" i="0" u="none" strike="noStrike" dirty="0">
                        <a:solidFill>
                          <a:schemeClr val="bg1"/>
                        </a:solidFill>
                        <a:latin typeface="Calibri"/>
                      </a:endParaRP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12700" cap="flat" cmpd="sng" algn="ctr">
                      <a:solidFill>
                        <a:srgbClr val="953735"/>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accent2">
                        <a:lumMod val="75000"/>
                      </a:schemeClr>
                    </a:solidFill>
                  </a:tcPr>
                </a:tc>
                <a:tc>
                  <a:txBody>
                    <a:bodyPr/>
                    <a:lstStyle/>
                    <a:p>
                      <a:pPr algn="ctr" fontAlgn="ctr"/>
                      <a:r>
                        <a:rPr lang="en-US" sz="1800" b="1" i="0" u="none" strike="noStrike" dirty="0">
                          <a:solidFill>
                            <a:schemeClr val="bg1"/>
                          </a:solidFill>
                          <a:latin typeface="Calibri"/>
                        </a:rPr>
                        <a:t>Europe, America and Elsewhere</a:t>
                      </a: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12700" cap="flat" cmpd="sng" algn="ctr">
                      <a:solidFill>
                        <a:srgbClr val="953735"/>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accent2">
                        <a:lumMod val="75000"/>
                      </a:schemeClr>
                    </a:solidFill>
                  </a:tcPr>
                </a:tc>
                <a:tc>
                  <a:txBody>
                    <a:bodyPr/>
                    <a:lstStyle/>
                    <a:p>
                      <a:pPr algn="ctr" fontAlgn="ctr"/>
                      <a:r>
                        <a:rPr lang="en-US" sz="1800" b="1" i="0" u="none" strike="noStrike" dirty="0">
                          <a:solidFill>
                            <a:schemeClr val="bg1"/>
                          </a:solidFill>
                          <a:latin typeface="Calibri"/>
                        </a:rPr>
                        <a:t>Asia\Far East and Australia</a:t>
                      </a:r>
                    </a:p>
                  </a:txBody>
                  <a:tcPr marL="9525" marR="9525" marT="9525" marB="0" anchor="ctr">
                    <a:lnL w="6350" cap="flat" cmpd="sng" algn="ctr">
                      <a:solidFill>
                        <a:srgbClr val="C0504D"/>
                      </a:solidFill>
                      <a:prstDash val="solid"/>
                      <a:round/>
                      <a:headEnd type="none" w="med" len="med"/>
                      <a:tailEnd type="none" w="med" len="med"/>
                    </a:lnL>
                    <a:lnR w="12700" cap="flat" cmpd="sng" algn="ctr">
                      <a:solidFill>
                        <a:srgbClr val="953735"/>
                      </a:solidFill>
                      <a:prstDash val="solid"/>
                      <a:round/>
                      <a:headEnd type="none" w="med" len="med"/>
                      <a:tailEnd type="none" w="med" len="med"/>
                    </a:lnR>
                    <a:lnT w="12700" cap="flat" cmpd="sng" algn="ctr">
                      <a:solidFill>
                        <a:srgbClr val="953735"/>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accent2">
                        <a:lumMod val="75000"/>
                      </a:schemeClr>
                    </a:solidFill>
                  </a:tcPr>
                </a:tc>
              </a:tr>
              <a:tr h="343559">
                <a:tc>
                  <a:txBody>
                    <a:bodyPr/>
                    <a:lstStyle/>
                    <a:p>
                      <a:pPr algn="ctr" fontAlgn="ctr"/>
                      <a:endParaRPr lang="en-US" sz="1800" b="1" i="0" u="none" strike="noStrike" dirty="0">
                        <a:solidFill>
                          <a:schemeClr val="bg1"/>
                        </a:solidFill>
                        <a:latin typeface="Calibri"/>
                      </a:endParaRPr>
                    </a:p>
                  </a:txBody>
                  <a:tcPr marL="9525" marR="9525" marT="9525" marB="0" anchor="ctr">
                    <a:lnL w="12700" cap="flat" cmpd="sng" algn="ctr">
                      <a:solidFill>
                        <a:srgbClr val="953735"/>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chemeClr val="accent2">
                        <a:lumMod val="75000"/>
                      </a:schemeClr>
                    </a:solidFill>
                  </a:tcPr>
                </a:tc>
                <a:tc>
                  <a:txBody>
                    <a:bodyPr/>
                    <a:lstStyle/>
                    <a:p>
                      <a:pPr algn="ctr" fontAlgn="ctr"/>
                      <a:r>
                        <a:rPr lang="en-US" sz="1600" b="0" i="0" u="none" strike="noStrike" dirty="0" smtClean="0">
                          <a:solidFill>
                            <a:srgbClr val="000000"/>
                          </a:solidFill>
                          <a:latin typeface="Calibri"/>
                        </a:rPr>
                        <a:t>n=350</a:t>
                      </a:r>
                      <a:endParaRPr lang="en-US" sz="1600" b="0" i="0" u="none" strike="noStrike" dirty="0">
                        <a:solidFill>
                          <a:srgbClr val="000000"/>
                        </a:solidFill>
                        <a:latin typeface="Calibri"/>
                      </a:endParaRPr>
                    </a:p>
                  </a:txBody>
                  <a:tcPr marL="6927" marR="6927" marT="6927" marB="0" anchor="ctr">
                    <a:lnL w="12700" cap="flat" cmpd="sng" algn="ctr">
                      <a:solidFill>
                        <a:srgbClr val="C00000"/>
                      </a:solidFill>
                      <a:prstDash val="solid"/>
                      <a:round/>
                      <a:headEnd type="none" w="med" len="med"/>
                      <a:tailEnd type="none" w="med" len="med"/>
                    </a:lnL>
                    <a:lnR w="635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algn="ctr" fontAlgn="ctr"/>
                      <a:r>
                        <a:rPr lang="en-US" sz="1600" b="0" i="0" u="none" strike="noStrike" dirty="0" smtClean="0">
                          <a:solidFill>
                            <a:srgbClr val="000000"/>
                          </a:solidFill>
                          <a:latin typeface="Calibri"/>
                        </a:rPr>
                        <a:t>n=460</a:t>
                      </a:r>
                      <a:endParaRPr lang="en-US" sz="1600" b="0" i="0" u="none" strike="noStrike" dirty="0">
                        <a:solidFill>
                          <a:srgbClr val="000000"/>
                        </a:solidFill>
                        <a:latin typeface="Calibri"/>
                      </a:endParaRPr>
                    </a:p>
                  </a:txBody>
                  <a:tcPr marL="6927" marR="6927" marT="6927"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algn="ctr" fontAlgn="ctr"/>
                      <a:r>
                        <a:rPr lang="en-US" sz="1600" b="0" i="0" u="none" strike="noStrike" dirty="0">
                          <a:solidFill>
                            <a:srgbClr val="000000"/>
                          </a:solidFill>
                          <a:latin typeface="Calibri"/>
                        </a:rPr>
                        <a:t>n=121</a:t>
                      </a:r>
                    </a:p>
                  </a:txBody>
                  <a:tcPr marL="6927" marR="6927" marT="6927"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c>
                  <a:txBody>
                    <a:bodyPr/>
                    <a:lstStyle/>
                    <a:p>
                      <a:pPr algn="ctr" fontAlgn="ctr"/>
                      <a:r>
                        <a:rPr lang="en-US" sz="1600" b="0" i="0" u="none" strike="noStrike" dirty="0">
                          <a:solidFill>
                            <a:srgbClr val="000000"/>
                          </a:solidFill>
                          <a:latin typeface="Calibri"/>
                        </a:rPr>
                        <a:t>n=103</a:t>
                      </a:r>
                    </a:p>
                  </a:txBody>
                  <a:tcPr marL="6927" marR="6927" marT="6927" marB="0" anchor="ctr">
                    <a:lnL w="6350" cap="flat" cmpd="sng" algn="ctr">
                      <a:solidFill>
                        <a:srgbClr val="C0504D"/>
                      </a:solidFill>
                      <a:prstDash val="solid"/>
                      <a:round/>
                      <a:headEnd type="none" w="med" len="med"/>
                      <a:tailEnd type="none" w="med" len="med"/>
                    </a:lnL>
                    <a:lnR w="12700" cap="flat" cmpd="sng" algn="ctr">
                      <a:solidFill>
                        <a:srgbClr val="953735"/>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2DDDC"/>
                    </a:solidFill>
                  </a:tcPr>
                </a:tc>
              </a:tr>
              <a:tr h="845688">
                <a:tc>
                  <a:txBody>
                    <a:bodyPr/>
                    <a:lstStyle/>
                    <a:p>
                      <a:pPr algn="ctr" fontAlgn="ctr"/>
                      <a:r>
                        <a:rPr lang="en-US" sz="1800" b="1" i="0" u="none" strike="noStrike" dirty="0">
                          <a:solidFill>
                            <a:schemeClr val="bg1"/>
                          </a:solidFill>
                          <a:latin typeface="Calibri"/>
                        </a:rPr>
                        <a:t>GCC</a:t>
                      </a:r>
                    </a:p>
                  </a:txBody>
                  <a:tcPr marL="9525" marR="9525" marT="9525" marB="0" anchor="ctr">
                    <a:lnL w="12700" cap="flat" cmpd="sng" algn="ctr">
                      <a:solidFill>
                        <a:srgbClr val="953735"/>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75000"/>
                      </a:schemeClr>
                    </a:solidFill>
                  </a:tcPr>
                </a:tc>
                <a:tc>
                  <a:txBody>
                    <a:bodyPr/>
                    <a:lstStyle/>
                    <a:p>
                      <a:pPr algn="ctr" fontAlgn="ctr"/>
                      <a:r>
                        <a:rPr lang="en-US" sz="1800" b="1" i="0" u="none" strike="noStrike" dirty="0">
                          <a:solidFill>
                            <a:srgbClr val="000000"/>
                          </a:solidFill>
                          <a:latin typeface="Calibri"/>
                        </a:rPr>
                        <a:t>100%</a:t>
                      </a:r>
                    </a:p>
                  </a:txBody>
                  <a:tcPr marL="9525" marR="9525" marT="9525" marB="0" anchor="ctr">
                    <a:lnL w="12700" cap="flat" cmpd="sng" algn="ctr">
                      <a:solidFill>
                        <a:srgbClr val="C00000"/>
                      </a:solidFill>
                      <a:prstDash val="solid"/>
                      <a:round/>
                      <a:headEnd type="none" w="med" len="med"/>
                      <a:tailEnd type="none" w="med" len="med"/>
                    </a:lnL>
                    <a:lnR w="635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rgbClr val="000000"/>
                          </a:solidFill>
                          <a:latin typeface="Calibri"/>
                        </a:rPr>
                        <a:t>11%</a:t>
                      </a: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rgbClr val="000000"/>
                          </a:solidFill>
                          <a:latin typeface="Calibri"/>
                        </a:rPr>
                        <a:t>30%</a:t>
                      </a: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rgbClr val="000000"/>
                          </a:solidFill>
                          <a:latin typeface="Calibri"/>
                        </a:rPr>
                        <a:t>14%</a:t>
                      </a:r>
                    </a:p>
                  </a:txBody>
                  <a:tcPr marL="9525" marR="9525" marT="9525" marB="0" anchor="ctr">
                    <a:lnL w="6350" cap="flat" cmpd="sng" algn="ctr">
                      <a:solidFill>
                        <a:srgbClr val="C0504D"/>
                      </a:solidFill>
                      <a:prstDash val="solid"/>
                      <a:round/>
                      <a:headEnd type="none" w="med" len="med"/>
                      <a:tailEnd type="none" w="med" len="med"/>
                    </a:lnL>
                    <a:lnR w="12700" cap="flat" cmpd="sng" algn="ctr">
                      <a:solidFill>
                        <a:srgbClr val="953735"/>
                      </a:solidFill>
                      <a:prstDash val="solid"/>
                      <a:round/>
                      <a:headEnd type="none" w="med" len="med"/>
                      <a:tailEnd type="none" w="med" len="med"/>
                    </a:lnR>
                    <a:lnT w="1270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r>
              <a:tr h="845688">
                <a:tc>
                  <a:txBody>
                    <a:bodyPr/>
                    <a:lstStyle/>
                    <a:p>
                      <a:pPr algn="ctr" fontAlgn="ctr"/>
                      <a:r>
                        <a:rPr lang="en-US" sz="1800" b="1" i="0" u="none" strike="noStrike" dirty="0">
                          <a:solidFill>
                            <a:schemeClr val="bg1"/>
                          </a:solidFill>
                          <a:latin typeface="Calibri"/>
                        </a:rPr>
                        <a:t>MEA and Africa</a:t>
                      </a:r>
                    </a:p>
                  </a:txBody>
                  <a:tcPr marL="9525" marR="9525" marT="9525" marB="0" anchor="ctr">
                    <a:lnL w="12700" cap="flat" cmpd="sng" algn="ctr">
                      <a:solidFill>
                        <a:srgbClr val="953735"/>
                      </a:solidFill>
                      <a:prstDash val="solid"/>
                      <a:round/>
                      <a:headEnd type="none" w="med" len="med"/>
                      <a:tailEnd type="none" w="med" len="med"/>
                    </a:lnL>
                    <a:lnR w="12700" cap="flat" cmpd="sng" algn="ctr">
                      <a:solidFill>
                        <a:srgbClr val="C00000"/>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75000"/>
                      </a:schemeClr>
                    </a:solidFill>
                  </a:tcPr>
                </a:tc>
                <a:tc>
                  <a:txBody>
                    <a:bodyPr/>
                    <a:lstStyle/>
                    <a:p>
                      <a:pPr algn="ctr" fontAlgn="ctr"/>
                      <a:r>
                        <a:rPr lang="en-US" sz="1800" b="1" i="0" u="none" strike="noStrike" dirty="0">
                          <a:solidFill>
                            <a:srgbClr val="000000"/>
                          </a:solidFill>
                          <a:latin typeface="Calibri"/>
                        </a:rPr>
                        <a:t>13%</a:t>
                      </a:r>
                    </a:p>
                  </a:txBody>
                  <a:tcPr marL="9525" marR="9525" marT="9525" marB="0" anchor="ctr">
                    <a:lnL w="12700" cap="flat" cmpd="sng" algn="ctr">
                      <a:solidFill>
                        <a:srgbClr val="C00000"/>
                      </a:solidFill>
                      <a:prstDash val="solid"/>
                      <a:round/>
                      <a:headEnd type="none" w="med" len="med"/>
                      <a:tailEnd type="none" w="med" len="med"/>
                    </a:lnL>
                    <a:lnR w="6350" cap="flat" cmpd="sng" algn="ctr">
                      <a:solidFill>
                        <a:srgbClr val="C0504D"/>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rgbClr val="000000"/>
                          </a:solidFill>
                          <a:latin typeface="Calibri"/>
                        </a:rPr>
                        <a:t>100%</a:t>
                      </a: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rgbClr val="000000"/>
                          </a:solidFill>
                          <a:latin typeface="Calibri"/>
                        </a:rPr>
                        <a:t>17%</a:t>
                      </a: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rgbClr val="000000"/>
                          </a:solidFill>
                          <a:latin typeface="Calibri"/>
                        </a:rPr>
                        <a:t>14%</a:t>
                      </a:r>
                    </a:p>
                  </a:txBody>
                  <a:tcPr marL="9525" marR="9525" marT="9525" marB="0" anchor="ctr">
                    <a:lnL w="6350" cap="flat" cmpd="sng" algn="ctr">
                      <a:solidFill>
                        <a:srgbClr val="C0504D"/>
                      </a:solidFill>
                      <a:prstDash val="solid"/>
                      <a:round/>
                      <a:headEnd type="none" w="med" len="med"/>
                      <a:tailEnd type="none" w="med" len="med"/>
                    </a:lnL>
                    <a:lnR w="12700" cap="flat" cmpd="sng" algn="ctr">
                      <a:solidFill>
                        <a:srgbClr val="953735"/>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r>
              <a:tr h="845688">
                <a:tc>
                  <a:txBody>
                    <a:bodyPr/>
                    <a:lstStyle/>
                    <a:p>
                      <a:pPr algn="ctr" fontAlgn="ctr"/>
                      <a:r>
                        <a:rPr lang="en-US" sz="1800" b="1" i="0" u="none" strike="noStrike" dirty="0">
                          <a:solidFill>
                            <a:schemeClr val="bg1"/>
                          </a:solidFill>
                          <a:latin typeface="Calibri"/>
                        </a:rPr>
                        <a:t>Europe, America and Elsewhere</a:t>
                      </a:r>
                    </a:p>
                  </a:txBody>
                  <a:tcPr marL="9525" marR="9525" marT="9525" marB="0" anchor="ctr">
                    <a:lnL w="12700" cap="flat" cmpd="sng" algn="ctr">
                      <a:solidFill>
                        <a:srgbClr val="953735"/>
                      </a:solidFill>
                      <a:prstDash val="solid"/>
                      <a:round/>
                      <a:headEnd type="none" w="med" len="med"/>
                      <a:tailEnd type="none" w="med" len="med"/>
                    </a:lnL>
                    <a:lnR w="12700" cap="flat" cmpd="sng" algn="ctr">
                      <a:solidFill>
                        <a:srgbClr val="C00000"/>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75000"/>
                      </a:schemeClr>
                    </a:solidFill>
                  </a:tcPr>
                </a:tc>
                <a:tc>
                  <a:txBody>
                    <a:bodyPr/>
                    <a:lstStyle/>
                    <a:p>
                      <a:pPr algn="ctr" fontAlgn="ctr"/>
                      <a:r>
                        <a:rPr lang="en-US" sz="1800" b="1" i="0" u="none" strike="noStrike" dirty="0">
                          <a:solidFill>
                            <a:srgbClr val="000000"/>
                          </a:solidFill>
                          <a:latin typeface="Calibri"/>
                        </a:rPr>
                        <a:t>9.06%</a:t>
                      </a:r>
                    </a:p>
                  </a:txBody>
                  <a:tcPr marL="9525" marR="9525" marT="9525" marB="0" anchor="ctr">
                    <a:lnL w="12700" cap="flat" cmpd="sng" algn="ctr">
                      <a:solidFill>
                        <a:srgbClr val="C00000"/>
                      </a:solidFill>
                      <a:prstDash val="solid"/>
                      <a:round/>
                      <a:headEnd type="none" w="med" len="med"/>
                      <a:tailEnd type="none" w="med" len="med"/>
                    </a:lnL>
                    <a:lnR w="6350" cap="flat" cmpd="sng" algn="ctr">
                      <a:solidFill>
                        <a:srgbClr val="C0504D"/>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rgbClr val="000000"/>
                          </a:solidFill>
                          <a:latin typeface="Calibri"/>
                        </a:rPr>
                        <a:t>4.33%</a:t>
                      </a: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a:solidFill>
                            <a:srgbClr val="000000"/>
                          </a:solidFill>
                          <a:latin typeface="Calibri"/>
                        </a:rPr>
                        <a:t>100%</a:t>
                      </a: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rgbClr val="000000"/>
                          </a:solidFill>
                          <a:latin typeface="Calibri"/>
                        </a:rPr>
                        <a:t>11%</a:t>
                      </a:r>
                    </a:p>
                  </a:txBody>
                  <a:tcPr marL="9525" marR="9525" marT="9525" marB="0" anchor="ctr">
                    <a:lnL w="6350" cap="flat" cmpd="sng" algn="ctr">
                      <a:solidFill>
                        <a:srgbClr val="C0504D"/>
                      </a:solidFill>
                      <a:prstDash val="solid"/>
                      <a:round/>
                      <a:headEnd type="none" w="med" len="med"/>
                      <a:tailEnd type="none" w="med" len="med"/>
                    </a:lnL>
                    <a:lnR w="12700" cap="flat" cmpd="sng" algn="ctr">
                      <a:solidFill>
                        <a:srgbClr val="953735"/>
                      </a:solidFill>
                      <a:prstDash val="solid"/>
                      <a:round/>
                      <a:headEnd type="none" w="med" len="med"/>
                      <a:tailEnd type="none" w="med" len="med"/>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chemeClr val="accent2">
                        <a:lumMod val="40000"/>
                        <a:lumOff val="60000"/>
                      </a:schemeClr>
                    </a:solidFill>
                  </a:tcPr>
                </a:tc>
              </a:tr>
              <a:tr h="845688">
                <a:tc>
                  <a:txBody>
                    <a:bodyPr/>
                    <a:lstStyle/>
                    <a:p>
                      <a:pPr algn="ctr" fontAlgn="ctr"/>
                      <a:r>
                        <a:rPr lang="en-US" sz="1800" b="1" i="0" u="none" strike="noStrike" dirty="0">
                          <a:solidFill>
                            <a:schemeClr val="bg1"/>
                          </a:solidFill>
                          <a:latin typeface="Calibri"/>
                        </a:rPr>
                        <a:t>Asia\Far East and Australia</a:t>
                      </a:r>
                    </a:p>
                  </a:txBody>
                  <a:tcPr marL="9525" marR="9525" marT="9525" marB="0" anchor="ctr">
                    <a:lnL w="12700" cap="flat" cmpd="sng" algn="ctr">
                      <a:solidFill>
                        <a:srgbClr val="953735"/>
                      </a:solidFill>
                      <a:prstDash val="solid"/>
                      <a:round/>
                      <a:headEnd type="none" w="med" len="med"/>
                      <a:tailEnd type="none" w="med" len="med"/>
                    </a:lnL>
                    <a:lnR w="12700" cap="flat" cmpd="sng" algn="ctr">
                      <a:solidFill>
                        <a:srgbClr val="C00000"/>
                      </a:solidFill>
                      <a:prstDash val="solid"/>
                      <a:round/>
                      <a:headEnd type="none" w="med" len="med"/>
                      <a:tailEnd type="none" w="med" len="med"/>
                    </a:lnR>
                    <a:lnT w="6350" cap="flat" cmpd="sng" algn="ctr">
                      <a:solidFill>
                        <a:srgbClr val="C0504D"/>
                      </a:solidFill>
                      <a:prstDash val="solid"/>
                      <a:round/>
                      <a:headEnd type="none" w="med" len="med"/>
                      <a:tailEnd type="none" w="med" len="med"/>
                    </a:lnT>
                    <a:lnB w="12700" cap="flat" cmpd="sng" algn="ctr">
                      <a:solidFill>
                        <a:srgbClr val="953735"/>
                      </a:solidFill>
                      <a:prstDash val="solid"/>
                      <a:round/>
                      <a:headEnd type="none" w="med" len="med"/>
                      <a:tailEnd type="none" w="med" len="med"/>
                    </a:lnB>
                    <a:solidFill>
                      <a:schemeClr val="accent2">
                        <a:lumMod val="75000"/>
                      </a:schemeClr>
                    </a:solidFill>
                  </a:tcPr>
                </a:tc>
                <a:tc>
                  <a:txBody>
                    <a:bodyPr/>
                    <a:lstStyle/>
                    <a:p>
                      <a:pPr algn="ctr" fontAlgn="ctr"/>
                      <a:r>
                        <a:rPr lang="en-US" sz="1800" b="1" i="0" u="none" strike="noStrike" dirty="0">
                          <a:solidFill>
                            <a:srgbClr val="000000"/>
                          </a:solidFill>
                          <a:latin typeface="Calibri"/>
                        </a:rPr>
                        <a:t>3.45%</a:t>
                      </a:r>
                    </a:p>
                  </a:txBody>
                  <a:tcPr marL="9525" marR="9525" marT="9525" marB="0" anchor="ctr">
                    <a:lnL w="12700" cap="flat" cmpd="sng" algn="ctr">
                      <a:solidFill>
                        <a:srgbClr val="C00000"/>
                      </a:solidFill>
                      <a:prstDash val="solid"/>
                      <a:round/>
                      <a:headEnd type="none" w="med" len="med"/>
                      <a:tailEnd type="none" w="med" len="med"/>
                    </a:lnL>
                    <a:lnR w="6350" cap="flat" cmpd="sng" algn="ctr">
                      <a:solidFill>
                        <a:srgbClr val="C0504D"/>
                      </a:solidFill>
                      <a:prstDash val="solid"/>
                      <a:round/>
                      <a:headEnd type="none" w="med" len="med"/>
                      <a:tailEnd type="none" w="med" len="med"/>
                    </a:lnR>
                    <a:lnT w="6350" cap="flat" cmpd="sng" algn="ctr">
                      <a:solidFill>
                        <a:srgbClr val="C0504D"/>
                      </a:solidFill>
                      <a:prstDash val="solid"/>
                      <a:round/>
                      <a:headEnd type="none" w="med" len="med"/>
                      <a:tailEnd type="none" w="med" len="med"/>
                    </a:lnT>
                    <a:lnB w="12700" cap="flat" cmpd="sng" algn="ctr">
                      <a:solidFill>
                        <a:srgbClr val="953735"/>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a:solidFill>
                            <a:srgbClr val="000000"/>
                          </a:solidFill>
                          <a:latin typeface="Calibri"/>
                        </a:rPr>
                        <a:t>2.82%</a:t>
                      </a: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6350" cap="flat" cmpd="sng" algn="ctr">
                      <a:solidFill>
                        <a:srgbClr val="C0504D"/>
                      </a:solidFill>
                      <a:prstDash val="solid"/>
                      <a:round/>
                      <a:headEnd type="none" w="med" len="med"/>
                      <a:tailEnd type="none" w="med" len="med"/>
                    </a:lnT>
                    <a:lnB w="12700" cap="flat" cmpd="sng" algn="ctr">
                      <a:solidFill>
                        <a:srgbClr val="953735"/>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a:solidFill>
                            <a:srgbClr val="000000"/>
                          </a:solidFill>
                          <a:latin typeface="Calibri"/>
                        </a:rPr>
                        <a:t>8.94%</a:t>
                      </a:r>
                    </a:p>
                  </a:txBody>
                  <a:tcPr marL="9525" marR="9525" marT="9525" marB="0" anchor="ctr">
                    <a:lnL w="6350" cap="flat" cmpd="sng" algn="ctr">
                      <a:solidFill>
                        <a:srgbClr val="C0504D"/>
                      </a:solidFill>
                      <a:prstDash val="solid"/>
                      <a:round/>
                      <a:headEnd type="none" w="med" len="med"/>
                      <a:tailEnd type="none" w="med" len="med"/>
                    </a:lnL>
                    <a:lnR w="6350" cap="flat" cmpd="sng" algn="ctr">
                      <a:solidFill>
                        <a:srgbClr val="C0504D"/>
                      </a:solidFill>
                      <a:prstDash val="solid"/>
                      <a:round/>
                      <a:headEnd type="none" w="med" len="med"/>
                      <a:tailEnd type="none" w="med" len="med"/>
                    </a:lnR>
                    <a:lnT w="6350" cap="flat" cmpd="sng" algn="ctr">
                      <a:solidFill>
                        <a:srgbClr val="C0504D"/>
                      </a:solidFill>
                      <a:prstDash val="solid"/>
                      <a:round/>
                      <a:headEnd type="none" w="med" len="med"/>
                      <a:tailEnd type="none" w="med" len="med"/>
                    </a:lnT>
                    <a:lnB w="12700" cap="flat" cmpd="sng" algn="ctr">
                      <a:solidFill>
                        <a:srgbClr val="953735"/>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rgbClr val="000000"/>
                          </a:solidFill>
                          <a:latin typeface="Calibri"/>
                        </a:rPr>
                        <a:t>100%</a:t>
                      </a:r>
                    </a:p>
                  </a:txBody>
                  <a:tcPr marL="9525" marR="9525" marT="9525" marB="0" anchor="ctr">
                    <a:lnL w="6350" cap="flat" cmpd="sng" algn="ctr">
                      <a:solidFill>
                        <a:srgbClr val="C0504D"/>
                      </a:solidFill>
                      <a:prstDash val="solid"/>
                      <a:round/>
                      <a:headEnd type="none" w="med" len="med"/>
                      <a:tailEnd type="none" w="med" len="med"/>
                    </a:lnL>
                    <a:lnR w="12700" cap="flat" cmpd="sng" algn="ctr">
                      <a:solidFill>
                        <a:srgbClr val="953735"/>
                      </a:solidFill>
                      <a:prstDash val="solid"/>
                      <a:round/>
                      <a:headEnd type="none" w="med" len="med"/>
                      <a:tailEnd type="none" w="med" len="med"/>
                    </a:lnR>
                    <a:lnT w="6350" cap="flat" cmpd="sng" algn="ctr">
                      <a:solidFill>
                        <a:srgbClr val="C0504D"/>
                      </a:solidFill>
                      <a:prstDash val="solid"/>
                      <a:round/>
                      <a:headEnd type="none" w="med" len="med"/>
                      <a:tailEnd type="none" w="med" len="med"/>
                    </a:lnT>
                    <a:lnB w="12700" cap="flat" cmpd="sng" algn="ctr">
                      <a:solidFill>
                        <a:srgbClr val="953735"/>
                      </a:solidFill>
                      <a:prstDash val="solid"/>
                      <a:round/>
                      <a:headEnd type="none" w="med" len="med"/>
                      <a:tailEnd type="none" w="med" len="med"/>
                    </a:lnB>
                    <a:solidFill>
                      <a:schemeClr val="accent2">
                        <a:lumMod val="40000"/>
                        <a:lumOff val="60000"/>
                      </a:schemeClr>
                    </a:solidFill>
                  </a:tcPr>
                </a:tc>
              </a:tr>
            </a:tbl>
          </a:graphicData>
        </a:graphic>
      </p:graphicFrame>
      <p:sp>
        <p:nvSpPr>
          <p:cNvPr id="4" name="Slide Number Placeholder 3"/>
          <p:cNvSpPr>
            <a:spLocks noGrp="1"/>
          </p:cNvSpPr>
          <p:nvPr>
            <p:ph type="sldNum" sz="quarter" idx="11"/>
          </p:nvPr>
        </p:nvSpPr>
        <p:spPr/>
        <p:txBody>
          <a:bodyPr/>
          <a:lstStyle/>
          <a:p>
            <a:pPr>
              <a:defRPr/>
            </a:pPr>
            <a:fld id="{C6D5AA2C-0AED-4F0B-88D3-ECC8877864C4}" type="slidenum">
              <a:rPr lang="en-US" smtClean="0"/>
              <a:pPr>
                <a:defRPr/>
              </a:pPr>
              <a:t>21</a:t>
            </a:fld>
            <a:endParaRPr lang="en-US" dirty="0"/>
          </a:p>
        </p:txBody>
      </p:sp>
      <p:sp>
        <p:nvSpPr>
          <p:cNvPr id="5"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6" name="TextBox 5"/>
          <p:cNvSpPr txBox="1"/>
          <p:nvPr/>
        </p:nvSpPr>
        <p:spPr>
          <a:xfrm>
            <a:off x="990600" y="5791200"/>
            <a:ext cx="7696200"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GB" sz="1200" b="1" dirty="0" smtClean="0">
                <a:solidFill>
                  <a:schemeClr val="bg1"/>
                </a:solidFill>
              </a:rPr>
              <a:t>The figures in the table represent  vertical % and are read as follows: 11% of all those who travelled to MEA and Africa has travelled to GCC in the last twelve months, while 4.33% has travelled to Europe /America and only 2.82% travelled to Asia/Far East and Australia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Number of flights taken </a:t>
            </a:r>
            <a:endParaRPr lang="en-US" dirty="0"/>
          </a:p>
        </p:txBody>
      </p:sp>
      <p:graphicFrame>
        <p:nvGraphicFramePr>
          <p:cNvPr id="8" name="Content Placeholder 4"/>
          <p:cNvGraphicFramePr>
            <a:graphicFrameLocks noGrp="1"/>
          </p:cNvGraphicFramePr>
          <p:nvPr>
            <p:ph sz="quarter" idx="1"/>
          </p:nvPr>
        </p:nvGraphicFramePr>
        <p:xfrm>
          <a:off x="457200" y="1600200"/>
          <a:ext cx="81534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pPr>
              <a:defRPr/>
            </a:pPr>
            <a:fld id="{1104741B-7D26-4455-A8E1-260B9CB75816}" type="slidenum">
              <a:rPr lang="en-US" smtClean="0"/>
              <a:pPr>
                <a:defRPr/>
              </a:pPr>
              <a:t>22</a:t>
            </a:fld>
            <a:endParaRPr lang="en-US"/>
          </a:p>
        </p:txBody>
      </p:sp>
      <p:sp>
        <p:nvSpPr>
          <p:cNvPr id="6" name="Oval 5"/>
          <p:cNvSpPr/>
          <p:nvPr/>
        </p:nvSpPr>
        <p:spPr>
          <a:xfrm>
            <a:off x="1295400" y="1524000"/>
            <a:ext cx="1676400" cy="419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Airlines used for air travel </a:t>
            </a:r>
            <a:endParaRPr lang="en-US" dirty="0"/>
          </a:p>
        </p:txBody>
      </p:sp>
      <p:graphicFrame>
        <p:nvGraphicFramePr>
          <p:cNvPr id="6" name="Content Placeholder 4"/>
          <p:cNvGraphicFramePr>
            <a:graphicFrameLocks noGrp="1"/>
          </p:cNvGraphicFramePr>
          <p:nvPr>
            <p:ph sz="quarter" idx="1"/>
          </p:nvPr>
        </p:nvGraphicFramePr>
        <p:xfrm>
          <a:off x="457200" y="1600200"/>
          <a:ext cx="81534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pPr>
              <a:defRPr/>
            </a:pPr>
            <a:fld id="{6F8935AD-9FB0-4EFD-A36D-94E8EF3AEDAE}" type="slidenum">
              <a:rPr lang="en-US" smtClean="0"/>
              <a:pPr>
                <a:defRPr/>
              </a:pPr>
              <a:t>23</a:t>
            </a:fld>
            <a:endParaRPr lang="en-US"/>
          </a:p>
        </p:txBody>
      </p:sp>
      <p:sp>
        <p:nvSpPr>
          <p:cNvPr id="7" name="TextBox 6"/>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pPr eaLnBrk="1" hangingPunct="1">
              <a:defRPr/>
            </a:pPr>
            <a:r>
              <a:rPr lang="en-US" dirty="0" smtClean="0"/>
              <a:t>Decision Process</a:t>
            </a:r>
            <a:br>
              <a:rPr lang="en-US" dirty="0" smtClean="0"/>
            </a:br>
            <a:r>
              <a:rPr lang="en-US" sz="2000" i="1" dirty="0" smtClean="0"/>
              <a:t>Factors taken into consideration: </a:t>
            </a:r>
            <a:r>
              <a:rPr lang="en-US" sz="2000" b="1" i="1" dirty="0" smtClean="0">
                <a:solidFill>
                  <a:schemeClr val="accent2">
                    <a:lumMod val="75000"/>
                  </a:schemeClr>
                </a:solidFill>
              </a:rPr>
              <a:t>Personal</a:t>
            </a:r>
            <a:r>
              <a:rPr lang="en-US" sz="2000" i="1" dirty="0" smtClean="0"/>
              <a:t> </a:t>
            </a:r>
            <a:endParaRPr lang="en-US" sz="2000" i="1" dirty="0"/>
          </a:p>
        </p:txBody>
      </p:sp>
      <p:graphicFrame>
        <p:nvGraphicFramePr>
          <p:cNvPr id="8" name="Content Placeholder 4"/>
          <p:cNvGraphicFramePr>
            <a:graphicFrameLocks noGrp="1"/>
          </p:cNvGraphicFramePr>
          <p:nvPr>
            <p:ph sz="quarter" idx="1"/>
          </p:nvPr>
        </p:nvGraphicFramePr>
        <p:xfrm>
          <a:off x="457200" y="1600200"/>
          <a:ext cx="81534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pPr>
              <a:defRPr/>
            </a:pPr>
            <a:fld id="{42ED19E5-FABB-41DB-97FD-7A2F9FDC4827}" type="slidenum">
              <a:rPr lang="en-US" smtClean="0"/>
              <a:pPr>
                <a:defRPr/>
              </a:pPr>
              <a:t>24</a:t>
            </a:fld>
            <a:endParaRPr lang="en-US"/>
          </a:p>
        </p:txBody>
      </p:sp>
      <p:sp>
        <p:nvSpPr>
          <p:cNvPr id="7" name="TextBox 6"/>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“Personal”  </a:t>
            </a:r>
          </a:p>
        </p:txBody>
      </p:sp>
      <p:sp>
        <p:nvSpPr>
          <p:cNvPr id="9" name="Rounded Rectangle 8"/>
          <p:cNvSpPr/>
          <p:nvPr/>
        </p:nvSpPr>
        <p:spPr>
          <a:xfrm>
            <a:off x="5105400" y="1981200"/>
            <a:ext cx="3124200" cy="1600200"/>
          </a:xfrm>
          <a:prstGeom prst="roundRect">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r>
              <a:rPr lang="en-US" sz="1600" dirty="0">
                <a:latin typeface="Calibri" pitchFamily="34" charset="0"/>
              </a:rPr>
              <a:t>The most important  factors for using airline services for a personal trip were mentioned as follows: “Price” “35%” followed with “Company image” “16%”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noGrp="1"/>
          </p:cNvGraphicFramePr>
          <p:nvPr>
            <p:ph sz="quarter" idx="1"/>
          </p:nvPr>
        </p:nvGraphicFramePr>
        <p:xfrm>
          <a:off x="228600" y="1600200"/>
          <a:ext cx="85344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pPr>
              <a:defRPr/>
            </a:pPr>
            <a:fld id="{138EF129-E3CF-42B5-BD85-B082547EFD0B}" type="slidenum">
              <a:rPr lang="en-US" smtClean="0"/>
              <a:pPr>
                <a:defRPr/>
              </a:pPr>
              <a:t>25</a:t>
            </a:fld>
            <a:endParaRPr lang="en-US" dirty="0"/>
          </a:p>
        </p:txBody>
      </p:sp>
      <p:sp>
        <p:nvSpPr>
          <p:cNvPr id="7" name="TextBox 6"/>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“Business”  </a:t>
            </a:r>
          </a:p>
        </p:txBody>
      </p:sp>
      <p:sp>
        <p:nvSpPr>
          <p:cNvPr id="6" name="Rounded Rectangle 5"/>
          <p:cNvSpPr/>
          <p:nvPr/>
        </p:nvSpPr>
        <p:spPr>
          <a:xfrm>
            <a:off x="6400800" y="1371600"/>
            <a:ext cx="2133600" cy="2819400"/>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600" dirty="0">
                <a:latin typeface="Calibri" pitchFamily="34" charset="0"/>
              </a:rPr>
              <a:t>The picture is totally different when it comes to business air travel and we can clearly see that most important factors are “Company Image” followed by “ In-flight comfort\Service” .</a:t>
            </a:r>
          </a:p>
        </p:txBody>
      </p:sp>
      <p:sp>
        <p:nvSpPr>
          <p:cNvPr id="9" name="Oval 8"/>
          <p:cNvSpPr/>
          <p:nvPr/>
        </p:nvSpPr>
        <p:spPr>
          <a:xfrm>
            <a:off x="3962400" y="4648200"/>
            <a:ext cx="4343400" cy="838200"/>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itle 1"/>
          <p:cNvSpPr>
            <a:spLocks noGrp="1"/>
          </p:cNvSpPr>
          <p:nvPr>
            <p:ph type="title"/>
          </p:nvPr>
        </p:nvSpPr>
        <p:spPr>
          <a:xfrm>
            <a:off x="457200" y="457200"/>
            <a:ext cx="7467600" cy="1143000"/>
          </a:xfrm>
        </p:spPr>
        <p:txBody>
          <a:bodyPr/>
          <a:lstStyle/>
          <a:p>
            <a:pPr eaLnBrk="1" hangingPunct="1">
              <a:defRPr/>
            </a:pPr>
            <a:r>
              <a:rPr lang="en-US" dirty="0" smtClean="0"/>
              <a:t>Decision Process</a:t>
            </a:r>
            <a:br>
              <a:rPr lang="en-US" dirty="0" smtClean="0"/>
            </a:br>
            <a:r>
              <a:rPr lang="en-US" sz="2000" i="1" dirty="0" smtClean="0"/>
              <a:t>Factors taken into consideration: </a:t>
            </a:r>
            <a:r>
              <a:rPr lang="en-US" sz="2000" b="1" i="1" dirty="0" smtClean="0">
                <a:solidFill>
                  <a:schemeClr val="accent2">
                    <a:lumMod val="75000"/>
                  </a:schemeClr>
                </a:solidFill>
              </a:rPr>
              <a:t>Business</a:t>
            </a:r>
            <a:r>
              <a:rPr lang="en-US" sz="2000" i="1" dirty="0" smtClean="0"/>
              <a:t> </a:t>
            </a:r>
            <a:endParaRPr lang="en-US" sz="2000" i="1" dirty="0"/>
          </a:p>
        </p:txBody>
      </p:sp>
      <p:sp>
        <p:nvSpPr>
          <p:cNvPr id="10"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amond 2"/>
          <p:cNvSpPr/>
          <p:nvPr/>
        </p:nvSpPr>
        <p:spPr>
          <a:xfrm>
            <a:off x="1981200" y="762000"/>
            <a:ext cx="4953000" cy="5181600"/>
          </a:xfrm>
          <a:prstGeom prst="diamond">
            <a:avLst/>
          </a:prstGeom>
        </p:spPr>
        <p:style>
          <a:lnRef idx="0">
            <a:schemeClr val="accent1"/>
          </a:lnRef>
          <a:fillRef idx="3">
            <a:schemeClr val="accent1"/>
          </a:fillRef>
          <a:effectRef idx="3">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GB"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Life Stage and Attitudes </a:t>
            </a:r>
            <a:endPar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lstStyle/>
          <a:p>
            <a:pPr>
              <a:defRPr/>
            </a:pPr>
            <a:r>
              <a:rPr lang="en-GB" dirty="0" smtClean="0"/>
              <a:t>Life events happened and expected to happen in the last twelve months </a:t>
            </a:r>
            <a:endParaRPr lang="en-US" dirty="0"/>
          </a:p>
        </p:txBody>
      </p:sp>
      <p:sp>
        <p:nvSpPr>
          <p:cNvPr id="4" name="Slide Number Placeholder 3"/>
          <p:cNvSpPr>
            <a:spLocks noGrp="1"/>
          </p:cNvSpPr>
          <p:nvPr>
            <p:ph type="sldNum" sz="quarter" idx="11"/>
          </p:nvPr>
        </p:nvSpPr>
        <p:spPr/>
        <p:txBody>
          <a:bodyPr/>
          <a:lstStyle/>
          <a:p>
            <a:pPr>
              <a:defRPr/>
            </a:pPr>
            <a:fld id="{212F793C-AECB-434F-B9C9-7A126A0156B6}" type="slidenum">
              <a:rPr lang="en-US" smtClean="0"/>
              <a:pPr>
                <a:defRPr/>
              </a:pPr>
              <a:t>27</a:t>
            </a:fld>
            <a:endParaRPr lang="en-US" dirty="0"/>
          </a:p>
        </p:txBody>
      </p:sp>
      <p:graphicFrame>
        <p:nvGraphicFramePr>
          <p:cNvPr id="7" name="Content Placeholder 6"/>
          <p:cNvGraphicFramePr>
            <a:graphicFrameLocks noGrp="1"/>
          </p:cNvGraphicFramePr>
          <p:nvPr>
            <p:ph sz="quarter" idx="1"/>
          </p:nvPr>
        </p:nvGraphicFramePr>
        <p:xfrm>
          <a:off x="1003300" y="1663212"/>
          <a:ext cx="7454899" cy="3513660"/>
        </p:xfrm>
        <a:graphic>
          <a:graphicData uri="http://schemas.openxmlformats.org/drawingml/2006/table">
            <a:tbl>
              <a:tblPr/>
              <a:tblGrid>
                <a:gridCol w="2527023"/>
                <a:gridCol w="1231969"/>
                <a:gridCol w="1231969"/>
                <a:gridCol w="1231969"/>
                <a:gridCol w="1231969"/>
              </a:tblGrid>
              <a:tr h="779185">
                <a:tc>
                  <a:txBody>
                    <a:bodyPr/>
                    <a:lstStyle/>
                    <a:p>
                      <a:pPr algn="ctr" fontAlgn="ctr"/>
                      <a:r>
                        <a:rPr lang="en-US" sz="1800" b="1" i="0" u="none" strike="noStrike" dirty="0" err="1">
                          <a:solidFill>
                            <a:srgbClr val="FFFFFF"/>
                          </a:solidFill>
                          <a:latin typeface="Calibri"/>
                        </a:rPr>
                        <a:t>Vert</a:t>
                      </a:r>
                      <a:r>
                        <a:rPr lang="en-US" sz="1800" b="1" i="0" u="none" strike="noStrike" dirty="0">
                          <a:solidFill>
                            <a:srgbClr val="FFFFFF"/>
                          </a:solidFill>
                          <a:latin typeface="Calibri"/>
                        </a:rPr>
                        <a:t>%</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8064A2"/>
                    </a:solidFill>
                  </a:tcPr>
                </a:tc>
                <a:tc>
                  <a:txBody>
                    <a:bodyPr/>
                    <a:lstStyle/>
                    <a:p>
                      <a:pPr algn="ctr" fontAlgn="ctr"/>
                      <a:r>
                        <a:rPr lang="en-US" sz="1800" b="1" i="0" u="none" strike="noStrike">
                          <a:solidFill>
                            <a:srgbClr val="FFFFFF"/>
                          </a:solidFill>
                          <a:latin typeface="Calibri"/>
                        </a:rPr>
                        <a:t>GCC</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8064A2"/>
                    </a:solidFill>
                  </a:tcPr>
                </a:tc>
                <a:tc>
                  <a:txBody>
                    <a:bodyPr/>
                    <a:lstStyle/>
                    <a:p>
                      <a:pPr algn="ctr" fontAlgn="ctr"/>
                      <a:r>
                        <a:rPr lang="en-US" sz="1800" b="1" i="0" u="none" strike="noStrike">
                          <a:solidFill>
                            <a:srgbClr val="FFFFFF"/>
                          </a:solidFill>
                          <a:latin typeface="Calibri"/>
                        </a:rPr>
                        <a:t>MEA and Africa</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8064A2"/>
                    </a:solidFill>
                  </a:tcPr>
                </a:tc>
                <a:tc>
                  <a:txBody>
                    <a:bodyPr/>
                    <a:lstStyle/>
                    <a:p>
                      <a:pPr algn="ctr" fontAlgn="ctr"/>
                      <a:r>
                        <a:rPr lang="en-US" sz="1800" b="1" i="0" u="none" strike="noStrike">
                          <a:solidFill>
                            <a:srgbClr val="FFFFFF"/>
                          </a:solidFill>
                          <a:latin typeface="Calibri"/>
                        </a:rPr>
                        <a:t>Europe, America and Elsewhere</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8064A2"/>
                    </a:solidFill>
                  </a:tcPr>
                </a:tc>
                <a:tc>
                  <a:txBody>
                    <a:bodyPr/>
                    <a:lstStyle/>
                    <a:p>
                      <a:pPr algn="ctr" fontAlgn="ctr"/>
                      <a:r>
                        <a:rPr lang="en-US" sz="1800" b="1" i="0" u="none" strike="noStrike">
                          <a:solidFill>
                            <a:srgbClr val="FFFFFF"/>
                          </a:solidFill>
                          <a:latin typeface="Calibri"/>
                        </a:rPr>
                        <a:t>Asia\Far East and Australia</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8064A2"/>
                    </a:solidFill>
                  </a:tcPr>
                </a:tc>
              </a:tr>
              <a:tr h="399555">
                <a:tc>
                  <a:txBody>
                    <a:bodyPr/>
                    <a:lstStyle/>
                    <a:p>
                      <a:pPr algn="l" fontAlgn="ctr"/>
                      <a:r>
                        <a:rPr lang="en-US" sz="1800" b="1" i="0" u="none" strike="noStrike">
                          <a:solidFill>
                            <a:srgbClr val="000000"/>
                          </a:solidFill>
                          <a:latin typeface="Calibri"/>
                        </a:rPr>
                        <a:t> </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dirty="0">
                          <a:solidFill>
                            <a:srgbClr val="000000"/>
                          </a:solidFill>
                          <a:latin typeface="Calibri"/>
                        </a:rPr>
                        <a:t>n=350</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dirty="0">
                          <a:solidFill>
                            <a:srgbClr val="000000"/>
                          </a:solidFill>
                          <a:latin typeface="Calibri"/>
                        </a:rPr>
                        <a:t>n=460</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dirty="0">
                          <a:solidFill>
                            <a:srgbClr val="000000"/>
                          </a:solidFill>
                          <a:latin typeface="Calibri"/>
                        </a:rPr>
                        <a:t>n=121</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dirty="0">
                          <a:solidFill>
                            <a:srgbClr val="000000"/>
                          </a:solidFill>
                          <a:latin typeface="Calibri"/>
                        </a:rPr>
                        <a:t>n=103</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r>
              <a:tr h="399555">
                <a:tc>
                  <a:txBody>
                    <a:bodyPr/>
                    <a:lstStyle/>
                    <a:p>
                      <a:pPr algn="l" fontAlgn="ctr"/>
                      <a:r>
                        <a:rPr lang="en-US" sz="1800" b="1" i="0" u="none" strike="noStrike">
                          <a:solidFill>
                            <a:srgbClr val="000000"/>
                          </a:solidFill>
                          <a:latin typeface="Calibri"/>
                        </a:rPr>
                        <a:t> Finished school</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Calibri"/>
                        </a:rPr>
                        <a:t>7%</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Calibri"/>
                        </a:rPr>
                        <a:t>9</a:t>
                      </a:r>
                      <a:r>
                        <a:rPr lang="en-US" sz="1800" b="1" i="0" u="none" strike="noStrike" dirty="0" smtClean="0">
                          <a:solidFill>
                            <a:srgbClr val="FF0000"/>
                          </a:solidFill>
                          <a:latin typeface="Calibri"/>
                        </a:rPr>
                        <a:t>%*</a:t>
                      </a:r>
                      <a:endParaRPr lang="en-US" sz="1800" b="1" i="0" u="none" strike="noStrike" dirty="0">
                        <a:solidFill>
                          <a:srgbClr val="FF0000"/>
                        </a:solidFill>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3%</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Calibri"/>
                        </a:rPr>
                        <a:t>2%</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r>
              <a:tr h="399555">
                <a:tc>
                  <a:txBody>
                    <a:bodyPr/>
                    <a:lstStyle/>
                    <a:p>
                      <a:pPr algn="l" fontAlgn="ctr"/>
                      <a:r>
                        <a:rPr lang="en-US" sz="1800" b="1" i="0" u="none" strike="noStrike">
                          <a:solidFill>
                            <a:srgbClr val="000000"/>
                          </a:solidFill>
                          <a:latin typeface="Calibri"/>
                        </a:rPr>
                        <a:t> Start university</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dirty="0">
                          <a:solidFill>
                            <a:srgbClr val="FF0000"/>
                          </a:solidFill>
                          <a:latin typeface="Calibri"/>
                        </a:rPr>
                        <a:t>15</a:t>
                      </a:r>
                      <a:r>
                        <a:rPr lang="en-US" sz="1800" b="1" i="0" u="none" strike="noStrike" dirty="0" smtClean="0">
                          <a:solidFill>
                            <a:srgbClr val="FF0000"/>
                          </a:solidFill>
                          <a:latin typeface="Calibri"/>
                        </a:rPr>
                        <a:t>%*</a:t>
                      </a:r>
                      <a:endParaRPr lang="en-US" sz="1800" b="1" i="0" u="none" strike="noStrike" dirty="0">
                        <a:solidFill>
                          <a:srgbClr val="FF0000"/>
                        </a:solidFill>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a:solidFill>
                            <a:srgbClr val="000000"/>
                          </a:solidFill>
                          <a:latin typeface="Calibri"/>
                        </a:rPr>
                        <a:t>11%</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a:solidFill>
                            <a:srgbClr val="000000"/>
                          </a:solidFill>
                          <a:latin typeface="Calibri"/>
                        </a:rPr>
                        <a:t>8%</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a:solidFill>
                            <a:srgbClr val="000000"/>
                          </a:solidFill>
                          <a:latin typeface="Calibri"/>
                        </a:rPr>
                        <a:t>4%</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r>
              <a:tr h="399555">
                <a:tc>
                  <a:txBody>
                    <a:bodyPr/>
                    <a:lstStyle/>
                    <a:p>
                      <a:pPr algn="l" fontAlgn="ctr"/>
                      <a:r>
                        <a:rPr lang="en-US" sz="1800" b="1" i="0" u="none" strike="noStrike">
                          <a:solidFill>
                            <a:srgbClr val="000000"/>
                          </a:solidFill>
                          <a:latin typeface="Calibri"/>
                        </a:rPr>
                        <a:t> Start first job</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Calibri"/>
                        </a:rPr>
                        <a:t>6%</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7%</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Calibri"/>
                        </a:rPr>
                        <a:t>9</a:t>
                      </a:r>
                      <a:r>
                        <a:rPr lang="en-US" sz="1800" b="1" i="0" u="none" strike="noStrike" dirty="0" smtClean="0">
                          <a:solidFill>
                            <a:srgbClr val="FF0000"/>
                          </a:solidFill>
                          <a:latin typeface="Calibri"/>
                        </a:rPr>
                        <a:t>%*</a:t>
                      </a:r>
                      <a:endParaRPr lang="en-US" sz="1800" b="1" i="0" u="none" strike="noStrike" dirty="0">
                        <a:solidFill>
                          <a:srgbClr val="FF0000"/>
                        </a:solidFill>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2%</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r>
              <a:tr h="399555">
                <a:tc>
                  <a:txBody>
                    <a:bodyPr/>
                    <a:lstStyle/>
                    <a:p>
                      <a:pPr algn="l" fontAlgn="ctr"/>
                      <a:r>
                        <a:rPr lang="en-US" sz="1800" b="1" i="0" u="none" strike="noStrike">
                          <a:solidFill>
                            <a:srgbClr val="000000"/>
                          </a:solidFill>
                          <a:latin typeface="Calibri"/>
                        </a:rPr>
                        <a:t> Change job</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a:solidFill>
                            <a:srgbClr val="000000"/>
                          </a:solidFill>
                          <a:latin typeface="Calibri"/>
                        </a:rPr>
                        <a:t>8%</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dirty="0">
                          <a:solidFill>
                            <a:srgbClr val="000000"/>
                          </a:solidFill>
                          <a:latin typeface="Calibri"/>
                        </a:rPr>
                        <a:t>7%</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a:solidFill>
                            <a:srgbClr val="000000"/>
                          </a:solidFill>
                          <a:latin typeface="Calibri"/>
                        </a:rPr>
                        <a:t>10%</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dirty="0">
                          <a:solidFill>
                            <a:srgbClr val="FF0000"/>
                          </a:solidFill>
                          <a:latin typeface="Calibri"/>
                        </a:rPr>
                        <a:t>12</a:t>
                      </a:r>
                      <a:r>
                        <a:rPr lang="en-US" sz="1800" b="1" i="0" u="none" strike="noStrike" dirty="0" smtClean="0">
                          <a:solidFill>
                            <a:srgbClr val="FF0000"/>
                          </a:solidFill>
                          <a:latin typeface="Calibri"/>
                        </a:rPr>
                        <a:t>%*</a:t>
                      </a:r>
                      <a:endParaRPr lang="en-US" sz="1800" b="1" i="0" u="none" strike="noStrike" dirty="0">
                        <a:solidFill>
                          <a:srgbClr val="FF0000"/>
                        </a:solidFill>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D8D8D8"/>
                    </a:solidFill>
                  </a:tcPr>
                </a:tc>
              </a:tr>
              <a:tr h="399555">
                <a:tc>
                  <a:txBody>
                    <a:bodyPr/>
                    <a:lstStyle/>
                    <a:p>
                      <a:pPr algn="l" fontAlgn="ctr"/>
                      <a:r>
                        <a:rPr lang="en-US" sz="1800" b="1" i="0" u="none" strike="noStrike">
                          <a:solidFill>
                            <a:srgbClr val="000000"/>
                          </a:solidFill>
                          <a:latin typeface="Calibri"/>
                        </a:rPr>
                        <a:t> Child goes to university</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Calibri"/>
                        </a:rPr>
                        <a:t>8%</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8%</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dirty="0">
                          <a:solidFill>
                            <a:srgbClr val="FF0000"/>
                          </a:solidFill>
                          <a:latin typeface="Calibri"/>
                        </a:rPr>
                        <a:t>10</a:t>
                      </a:r>
                      <a:r>
                        <a:rPr lang="en-US" sz="1800" b="1" i="0" u="none" strike="noStrike" dirty="0" smtClean="0">
                          <a:solidFill>
                            <a:srgbClr val="FF0000"/>
                          </a:solidFill>
                          <a:latin typeface="Calibri"/>
                        </a:rPr>
                        <a:t>%*</a:t>
                      </a:r>
                      <a:endParaRPr lang="en-US" sz="1800" b="1" i="0" u="none" strike="noStrike" dirty="0">
                        <a:solidFill>
                          <a:srgbClr val="FF0000"/>
                        </a:solidFill>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7%</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r>
              <a:tr h="265672">
                <a:tc>
                  <a:txBody>
                    <a:bodyPr/>
                    <a:lstStyle/>
                    <a:p>
                      <a:pPr algn="l" fontAlgn="ctr"/>
                      <a:r>
                        <a:rPr lang="en-US" sz="1800" b="1" i="0" u="none" strike="noStrike">
                          <a:solidFill>
                            <a:srgbClr val="000000"/>
                          </a:solidFill>
                          <a:latin typeface="Calibri"/>
                        </a:rPr>
                        <a:t> Child gets married</a:t>
                      </a:r>
                    </a:p>
                  </a:txBody>
                  <a:tcPr marL="9525" marR="9525" marT="9525" marB="0" anchor="ctr">
                    <a:lnL>
                      <a:noFill/>
                    </a:lnL>
                    <a:lnR>
                      <a:noFill/>
                    </a:lnR>
                    <a:lnT w="6350" cap="flat" cmpd="sng" algn="ctr">
                      <a:solidFill>
                        <a:srgbClr val="4F81BD"/>
                      </a:solidFill>
                      <a:prstDash val="solid"/>
                      <a:round/>
                      <a:headEnd type="none" w="med" len="med"/>
                      <a:tailEnd type="none" w="med" len="med"/>
                    </a:lnT>
                    <a:lnB w="25400" cap="flat" cmpd="dbl"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dirty="0">
                          <a:solidFill>
                            <a:srgbClr val="000000"/>
                          </a:solidFill>
                          <a:latin typeface="Calibri"/>
                        </a:rPr>
                        <a:t>6%</a:t>
                      </a:r>
                    </a:p>
                  </a:txBody>
                  <a:tcPr marL="9525" marR="9525" marT="9525" marB="0" anchor="ctr">
                    <a:lnL>
                      <a:noFill/>
                    </a:lnL>
                    <a:lnR>
                      <a:noFill/>
                    </a:lnR>
                    <a:lnT w="6350" cap="flat" cmpd="sng" algn="ctr">
                      <a:solidFill>
                        <a:srgbClr val="4F81BD"/>
                      </a:solidFill>
                      <a:prstDash val="solid"/>
                      <a:round/>
                      <a:headEnd type="none" w="med" len="med"/>
                      <a:tailEnd type="none" w="med" len="med"/>
                    </a:lnT>
                    <a:lnB w="25400" cap="flat" cmpd="dbl"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a:solidFill>
                            <a:srgbClr val="000000"/>
                          </a:solidFill>
                          <a:latin typeface="Calibri"/>
                        </a:rPr>
                        <a:t>6%</a:t>
                      </a:r>
                    </a:p>
                  </a:txBody>
                  <a:tcPr marL="9525" marR="9525" marT="9525" marB="0" anchor="ctr">
                    <a:lnL>
                      <a:noFill/>
                    </a:lnL>
                    <a:lnR>
                      <a:noFill/>
                    </a:lnR>
                    <a:lnT w="6350" cap="flat" cmpd="sng" algn="ctr">
                      <a:solidFill>
                        <a:srgbClr val="4F81BD"/>
                      </a:solidFill>
                      <a:prstDash val="solid"/>
                      <a:round/>
                      <a:headEnd type="none" w="med" len="med"/>
                      <a:tailEnd type="none" w="med" len="med"/>
                    </a:lnT>
                    <a:lnB w="25400" cap="flat" cmpd="dbl"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a:solidFill>
                            <a:srgbClr val="FF0000"/>
                          </a:solidFill>
                          <a:latin typeface="Calibri"/>
                        </a:rPr>
                        <a:t>12</a:t>
                      </a:r>
                      <a:r>
                        <a:rPr lang="en-US" sz="1800" b="1" i="0" u="none" strike="noStrike" smtClean="0">
                          <a:solidFill>
                            <a:srgbClr val="FF0000"/>
                          </a:solidFill>
                          <a:latin typeface="Calibri"/>
                        </a:rPr>
                        <a:t>%*</a:t>
                      </a:r>
                      <a:endParaRPr lang="en-US" sz="1800" b="1" i="0" u="none" strike="noStrike" dirty="0">
                        <a:solidFill>
                          <a:srgbClr val="FF0000"/>
                        </a:solidFill>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25400" cap="flat" cmpd="dbl" algn="ctr">
                      <a:solidFill>
                        <a:srgbClr val="4F81BD"/>
                      </a:solidFill>
                      <a:prstDash val="solid"/>
                      <a:round/>
                      <a:headEnd type="none" w="med" len="med"/>
                      <a:tailEnd type="none" w="med" len="med"/>
                    </a:lnB>
                    <a:solidFill>
                      <a:srgbClr val="D8D8D8"/>
                    </a:solidFill>
                  </a:tcPr>
                </a:tc>
                <a:tc>
                  <a:txBody>
                    <a:bodyPr/>
                    <a:lstStyle/>
                    <a:p>
                      <a:pPr algn="ctr" fontAlgn="ctr"/>
                      <a:r>
                        <a:rPr lang="en-US" sz="1800" b="1" i="0" u="none" strike="noStrike" dirty="0">
                          <a:solidFill>
                            <a:srgbClr val="000000"/>
                          </a:solidFill>
                          <a:latin typeface="Calibri"/>
                        </a:rPr>
                        <a:t>4%</a:t>
                      </a:r>
                    </a:p>
                  </a:txBody>
                  <a:tcPr marL="9525" marR="9525" marT="9525" marB="0" anchor="ctr">
                    <a:lnL>
                      <a:noFill/>
                    </a:lnL>
                    <a:lnR>
                      <a:noFill/>
                    </a:lnR>
                    <a:lnT w="6350" cap="flat" cmpd="sng" algn="ctr">
                      <a:solidFill>
                        <a:srgbClr val="4F81BD"/>
                      </a:solidFill>
                      <a:prstDash val="solid"/>
                      <a:round/>
                      <a:headEnd type="none" w="med" len="med"/>
                      <a:tailEnd type="none" w="med" len="med"/>
                    </a:lnT>
                    <a:lnB w="25400" cap="flat" cmpd="dbl" algn="ctr">
                      <a:solidFill>
                        <a:srgbClr val="4F81BD"/>
                      </a:solidFill>
                      <a:prstDash val="solid"/>
                      <a:round/>
                      <a:headEnd type="none" w="med" len="med"/>
                      <a:tailEnd type="none" w="med" len="med"/>
                    </a:lnB>
                    <a:solidFill>
                      <a:srgbClr val="D8D8D8"/>
                    </a:solidFill>
                  </a:tcPr>
                </a:tc>
              </a:tr>
            </a:tbl>
          </a:graphicData>
        </a:graphic>
      </p:graphicFrame>
      <p:sp>
        <p:nvSpPr>
          <p:cNvPr id="8" name="TextBox 7"/>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9" name="TextBox 8"/>
          <p:cNvSpPr txBox="1"/>
          <p:nvPr/>
        </p:nvSpPr>
        <p:spPr>
          <a:xfrm>
            <a:off x="990600" y="5334000"/>
            <a:ext cx="74676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b="1" dirty="0" smtClean="0"/>
              <a:t>15% of all those who travelled by air to GCC will start university in the next twelve months, while 12% of Europe travellers are expecting to witness the marriage of their first child, 12% of those who travelled to Asia/Far east and Australia are expecting to change their job.  </a:t>
            </a:r>
            <a:endParaRPr lang="en-US" sz="12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pPr>
              <a:defRPr/>
            </a:pPr>
            <a:r>
              <a:rPr lang="en-GB" dirty="0" smtClean="0"/>
              <a:t>Lifestyle and attitudinal statements</a:t>
            </a:r>
            <a:br>
              <a:rPr lang="en-GB" dirty="0" smtClean="0"/>
            </a:br>
            <a:r>
              <a:rPr lang="en-GB" sz="1400" dirty="0" smtClean="0"/>
              <a:t>Holiday and Travel statements </a:t>
            </a:r>
            <a:endParaRPr lang="en-US" sz="1400" dirty="0"/>
          </a:p>
        </p:txBody>
      </p:sp>
      <p:graphicFrame>
        <p:nvGraphicFramePr>
          <p:cNvPr id="5" name="Content Placeholder 4"/>
          <p:cNvGraphicFramePr>
            <a:graphicFrameLocks noGrp="1"/>
          </p:cNvGraphicFramePr>
          <p:nvPr>
            <p:ph sz="quarter" idx="1"/>
          </p:nvPr>
        </p:nvGraphicFramePr>
        <p:xfrm>
          <a:off x="914400" y="1752600"/>
          <a:ext cx="7619999" cy="3711720"/>
        </p:xfrm>
        <a:graphic>
          <a:graphicData uri="http://schemas.openxmlformats.org/drawingml/2006/table">
            <a:tbl>
              <a:tblPr/>
              <a:tblGrid>
                <a:gridCol w="3354754"/>
                <a:gridCol w="853049"/>
                <a:gridCol w="853049"/>
                <a:gridCol w="853049"/>
                <a:gridCol w="853049"/>
                <a:gridCol w="853049"/>
              </a:tblGrid>
              <a:tr h="455163">
                <a:tc>
                  <a:txBody>
                    <a:bodyPr/>
                    <a:lstStyle/>
                    <a:p>
                      <a:pPr algn="ctr" fontAlgn="ctr"/>
                      <a:r>
                        <a:rPr lang="en-US" sz="1400" b="1" i="0" u="none" strike="noStrike" dirty="0">
                          <a:solidFill>
                            <a:srgbClr val="FFFFFF"/>
                          </a:solidFill>
                          <a:latin typeface="Calibri"/>
                        </a:rPr>
                        <a:t>Strongly Agree</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All Travelled by Air</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GCC</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MEA and Africa</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Europe, America and Elsewhere</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Asia\Far East and Australia</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r>
              <a:tr h="177666">
                <a:tc>
                  <a:txBody>
                    <a:bodyPr/>
                    <a:lstStyle/>
                    <a:p>
                      <a:pPr algn="l" fontAlgn="ctr"/>
                      <a:endParaRPr lang="en-US" sz="1400" b="0" i="0" u="none" strike="noStrike">
                        <a:solidFill>
                          <a:srgbClr val="000000"/>
                        </a:solidFill>
                        <a:latin typeface="Calibri"/>
                      </a:endParaRP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n=1022</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n=350</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n=460</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n=121</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n=103</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r>
              <a:tr h="169205">
                <a:tc>
                  <a:txBody>
                    <a:bodyPr/>
                    <a:lstStyle/>
                    <a:p>
                      <a:pPr algn="l" fontAlgn="ctr"/>
                      <a:endParaRPr lang="en-US" sz="1400" b="0" i="0" u="none" strike="noStrike">
                        <a:solidFill>
                          <a:srgbClr val="000000"/>
                        </a:solidFill>
                        <a:latin typeface="Calibri"/>
                      </a:endParaRP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Vert%</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169205">
                <a:tc>
                  <a:txBody>
                    <a:bodyPr/>
                    <a:lstStyle/>
                    <a:p>
                      <a:pPr algn="l" fontAlgn="ctr"/>
                      <a:r>
                        <a:rPr lang="en-US" sz="1400" b="0" i="0" u="none" strike="noStrike">
                          <a:solidFill>
                            <a:srgbClr val="000000"/>
                          </a:solidFill>
                          <a:latin typeface="Calibri"/>
                        </a:rPr>
                        <a:t>I like to go back to familiar places for holidays</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30%</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88</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115</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82</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95</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169205">
                <a:tc>
                  <a:txBody>
                    <a:bodyPr/>
                    <a:lstStyle/>
                    <a:p>
                      <a:pPr algn="l" fontAlgn="ctr"/>
                      <a:r>
                        <a:rPr lang="en-US" sz="1400" b="0" i="0" u="none" strike="noStrike">
                          <a:solidFill>
                            <a:srgbClr val="000000"/>
                          </a:solidFill>
                          <a:latin typeface="Calibri"/>
                        </a:rPr>
                        <a:t>I like to take holidays in SAUDI rather than abroad</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18%</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103</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93</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165</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85</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169205">
                <a:tc>
                  <a:txBody>
                    <a:bodyPr/>
                    <a:lstStyle/>
                    <a:p>
                      <a:pPr algn="l" fontAlgn="ctr"/>
                      <a:r>
                        <a:rPr lang="en-US" sz="1400" b="0" i="0" u="none" strike="noStrike">
                          <a:solidFill>
                            <a:srgbClr val="000000"/>
                          </a:solidFill>
                          <a:latin typeface="Calibri"/>
                        </a:rPr>
                        <a:t>I would never think of taking a package holiday</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23%</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91</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114</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105</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84</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169205">
                <a:tc>
                  <a:txBody>
                    <a:bodyPr/>
                    <a:lstStyle/>
                    <a:p>
                      <a:pPr algn="l" fontAlgn="ctr"/>
                      <a:r>
                        <a:rPr lang="en-US" sz="1400" b="0" i="0" u="none" strike="noStrike">
                          <a:solidFill>
                            <a:srgbClr val="000000"/>
                          </a:solidFill>
                          <a:latin typeface="Calibri"/>
                        </a:rPr>
                        <a:t>I love travelling abroad</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34%</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99</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111</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77</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101</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169205">
                <a:tc>
                  <a:txBody>
                    <a:bodyPr/>
                    <a:lstStyle/>
                    <a:p>
                      <a:pPr algn="l" fontAlgn="ctr"/>
                      <a:r>
                        <a:rPr lang="en-US" sz="1400" b="0" i="0" u="none" strike="noStrike">
                          <a:solidFill>
                            <a:srgbClr val="000000"/>
                          </a:solidFill>
                          <a:latin typeface="Calibri"/>
                        </a:rPr>
                        <a:t>I always use money off coupons and vouchers</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19%</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103</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108</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79</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74</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169205">
                <a:tc>
                  <a:txBody>
                    <a:bodyPr/>
                    <a:lstStyle/>
                    <a:p>
                      <a:pPr algn="l" fontAlgn="ctr"/>
                      <a:r>
                        <a:rPr lang="en-US" sz="1400" b="0" i="0" u="none" strike="noStrike">
                          <a:solidFill>
                            <a:srgbClr val="000000"/>
                          </a:solidFill>
                          <a:latin typeface="Calibri"/>
                        </a:rPr>
                        <a:t>I like to go on holidays where activities are organised for me</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22%</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106</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94</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84</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138</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169205">
                <a:tc>
                  <a:txBody>
                    <a:bodyPr/>
                    <a:lstStyle/>
                    <a:p>
                      <a:pPr algn="l" fontAlgn="ctr"/>
                      <a:r>
                        <a:rPr lang="en-US" sz="1400" b="0" i="0" u="none" strike="noStrike">
                          <a:solidFill>
                            <a:srgbClr val="000000"/>
                          </a:solidFill>
                          <a:latin typeface="Calibri"/>
                        </a:rPr>
                        <a:t>To do my shopping by Internet makes my life easier</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2%</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116</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122</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290</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31</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bl>
          </a:graphicData>
        </a:graphic>
      </p:graphicFrame>
      <p:sp>
        <p:nvSpPr>
          <p:cNvPr id="4" name="Slide Number Placeholder 3"/>
          <p:cNvSpPr>
            <a:spLocks noGrp="1"/>
          </p:cNvSpPr>
          <p:nvPr>
            <p:ph type="sldNum" sz="quarter" idx="11"/>
          </p:nvPr>
        </p:nvSpPr>
        <p:spPr/>
        <p:txBody>
          <a:bodyPr/>
          <a:lstStyle/>
          <a:p>
            <a:pPr>
              <a:defRPr/>
            </a:pPr>
            <a:fld id="{BB593A8B-F6E2-453E-B26A-3D7CE1ABEE94}" type="slidenum">
              <a:rPr lang="en-US" smtClean="0"/>
              <a:pPr>
                <a:defRPr/>
              </a:pPr>
              <a:t>28</a:t>
            </a:fld>
            <a:endParaRPr lang="en-US" dirty="0"/>
          </a:p>
        </p:txBody>
      </p:sp>
      <p:sp>
        <p:nvSpPr>
          <p:cNvPr id="32848" name="TextBox 5"/>
          <p:cNvSpPr txBox="1">
            <a:spLocks noChangeArrowheads="1"/>
          </p:cNvSpPr>
          <p:nvPr/>
        </p:nvSpPr>
        <p:spPr bwMode="auto">
          <a:xfrm>
            <a:off x="914400" y="5562600"/>
            <a:ext cx="7772400" cy="646113"/>
          </a:xfrm>
          <a:prstGeom prst="rect">
            <a:avLst/>
          </a:prstGeom>
          <a:noFill/>
          <a:ln w="9525">
            <a:noFill/>
            <a:miter lim="800000"/>
            <a:headEnd/>
            <a:tailEnd/>
          </a:ln>
        </p:spPr>
        <p:txBody>
          <a:bodyPr wrap="square">
            <a:spAutoFit/>
          </a:bodyPr>
          <a:lstStyle/>
          <a:p>
            <a:r>
              <a:rPr lang="en-GB" sz="1200" dirty="0"/>
              <a:t>Interestingly those who travelled to (Europe/America &amp; elsewhere) are more likely to take their holidays in Saudi but  they think that doing shopping by Internet makes life easier,(MEA  and Africa ) are more like to agree on having a package holiday </a:t>
            </a:r>
            <a:endParaRPr lang="en-US" sz="1200" dirty="0"/>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pPr>
              <a:defRPr/>
            </a:pPr>
            <a:r>
              <a:rPr lang="en-GB" dirty="0" smtClean="0"/>
              <a:t>Lifestyle and attitudinal statements</a:t>
            </a:r>
            <a:br>
              <a:rPr lang="en-GB" dirty="0" smtClean="0"/>
            </a:br>
            <a:r>
              <a:rPr lang="en-GB" sz="1400" dirty="0" smtClean="0"/>
              <a:t>Luxury statements </a:t>
            </a:r>
            <a:endParaRPr lang="en-US" sz="1400" dirty="0"/>
          </a:p>
        </p:txBody>
      </p:sp>
      <p:graphicFrame>
        <p:nvGraphicFramePr>
          <p:cNvPr id="5" name="Content Placeholder 4"/>
          <p:cNvGraphicFramePr>
            <a:graphicFrameLocks noGrp="1"/>
          </p:cNvGraphicFramePr>
          <p:nvPr>
            <p:ph sz="quarter" idx="1"/>
          </p:nvPr>
        </p:nvGraphicFramePr>
        <p:xfrm>
          <a:off x="990598" y="1676400"/>
          <a:ext cx="7848602" cy="3809997"/>
        </p:xfrm>
        <a:graphic>
          <a:graphicData uri="http://schemas.openxmlformats.org/drawingml/2006/table">
            <a:tbl>
              <a:tblPr/>
              <a:tblGrid>
                <a:gridCol w="3455397"/>
                <a:gridCol w="878641"/>
                <a:gridCol w="878641"/>
                <a:gridCol w="878641"/>
                <a:gridCol w="878641"/>
                <a:gridCol w="878641"/>
              </a:tblGrid>
              <a:tr h="934145">
                <a:tc>
                  <a:txBody>
                    <a:bodyPr/>
                    <a:lstStyle/>
                    <a:p>
                      <a:pPr algn="ctr" fontAlgn="ctr"/>
                      <a:r>
                        <a:rPr lang="en-US" sz="1400" b="1" i="0" u="none" strike="noStrike" dirty="0">
                          <a:solidFill>
                            <a:srgbClr val="FFFFFF"/>
                          </a:solidFill>
                          <a:latin typeface="Calibri"/>
                        </a:rPr>
                        <a:t>Strongly Agree</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All Travelled by Air</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GCC</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MEA and Africa</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Europe, America and Elsewhere</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Asia\Far East and Australia</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r>
              <a:tr h="240413">
                <a:tc>
                  <a:txBody>
                    <a:bodyPr/>
                    <a:lstStyle/>
                    <a:p>
                      <a:pPr algn="l" fontAlgn="ctr"/>
                      <a:endParaRPr lang="en-US" sz="1400" b="0" i="0" u="none" strike="noStrike">
                        <a:solidFill>
                          <a:srgbClr val="000000"/>
                        </a:solidFill>
                        <a:latin typeface="Calibri"/>
                      </a:endParaRP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n=1022</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n=350</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n=460</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n=121</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n=103</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r>
              <a:tr h="240413">
                <a:tc>
                  <a:txBody>
                    <a:bodyPr/>
                    <a:lstStyle/>
                    <a:p>
                      <a:pPr algn="l" fontAlgn="ctr"/>
                      <a:endParaRPr lang="en-US" sz="1400" b="0" i="0" u="none" strike="noStrike" dirty="0">
                        <a:solidFill>
                          <a:srgbClr val="000000"/>
                        </a:solidFill>
                        <a:latin typeface="Calibri"/>
                      </a:endParaRP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Vert%</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41567">
                <a:tc>
                  <a:txBody>
                    <a:bodyPr/>
                    <a:lstStyle/>
                    <a:p>
                      <a:pPr algn="l" fontAlgn="ctr"/>
                      <a:r>
                        <a:rPr lang="en-US" sz="1400" b="0" i="0" u="none" strike="noStrike">
                          <a:solidFill>
                            <a:srgbClr val="000000"/>
                          </a:solidFill>
                          <a:latin typeface="Calibri"/>
                        </a:rPr>
                        <a:t>Money is the best measure of success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18%</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67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74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56</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472812">
                <a:tc>
                  <a:txBody>
                    <a:bodyPr/>
                    <a:lstStyle/>
                    <a:p>
                      <a:pPr algn="l" fontAlgn="ctr"/>
                      <a:r>
                        <a:rPr lang="en-US" sz="1400" b="0" i="0" u="none" strike="noStrike">
                          <a:solidFill>
                            <a:srgbClr val="000000"/>
                          </a:solidFill>
                          <a:latin typeface="Calibri"/>
                        </a:rPr>
                        <a:t>Sometimes I treat myself to something I dont need</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60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112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84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62</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41567">
                <a:tc>
                  <a:txBody>
                    <a:bodyPr/>
                    <a:lstStyle/>
                    <a:p>
                      <a:pPr algn="l" fontAlgn="ctr"/>
                      <a:r>
                        <a:rPr lang="en-US" sz="1400" b="0" i="0" u="none" strike="noStrike" dirty="0">
                          <a:solidFill>
                            <a:srgbClr val="000000"/>
                          </a:solidFill>
                          <a:latin typeface="Calibri"/>
                        </a:rPr>
                        <a:t>I cant resist expensive perfume</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27%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181</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145</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116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125</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41567">
                <a:tc>
                  <a:txBody>
                    <a:bodyPr/>
                    <a:lstStyle/>
                    <a:p>
                      <a:pPr algn="l" fontAlgn="ctr"/>
                      <a:r>
                        <a:rPr lang="en-US" sz="1400" b="0" i="0" u="none" strike="noStrike">
                          <a:solidFill>
                            <a:srgbClr val="000000"/>
                          </a:solidFill>
                          <a:latin typeface="Calibri"/>
                        </a:rPr>
                        <a:t>Its worth paying extra for quality products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FF0000"/>
                          </a:solidFill>
                          <a:latin typeface="Calibri"/>
                        </a:rPr>
                        <a:t>141</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FF0000"/>
                          </a:solidFill>
                          <a:latin typeface="Calibri"/>
                        </a:rPr>
                        <a:t>132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129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53</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41567">
                <a:tc>
                  <a:txBody>
                    <a:bodyPr/>
                    <a:lstStyle/>
                    <a:p>
                      <a:pPr algn="l" fontAlgn="ctr"/>
                      <a:r>
                        <a:rPr lang="en-US" sz="1400" b="0" i="0" u="none" strike="noStrike">
                          <a:solidFill>
                            <a:srgbClr val="000000"/>
                          </a:solidFill>
                          <a:latin typeface="Calibri"/>
                        </a:rPr>
                        <a:t>I wear designer clothes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30%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136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116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96</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41567">
                <a:tc>
                  <a:txBody>
                    <a:bodyPr/>
                    <a:lstStyle/>
                    <a:p>
                      <a:pPr algn="l" fontAlgn="ctr"/>
                      <a:r>
                        <a:rPr lang="en-US" sz="1400" b="0" i="0" u="none" strike="noStrike">
                          <a:solidFill>
                            <a:srgbClr val="000000"/>
                          </a:solidFill>
                          <a:latin typeface="Calibri"/>
                        </a:rPr>
                        <a:t>I enjoy owning good quality things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34%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110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92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105</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138</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472812">
                <a:tc>
                  <a:txBody>
                    <a:bodyPr/>
                    <a:lstStyle/>
                    <a:p>
                      <a:pPr algn="l" fontAlgn="ctr"/>
                      <a:r>
                        <a:rPr lang="en-US" sz="1400" b="0" i="0" u="none" strike="noStrike">
                          <a:solidFill>
                            <a:srgbClr val="000000"/>
                          </a:solidFill>
                          <a:latin typeface="Calibri"/>
                        </a:rPr>
                        <a:t>I buy goods produced by my own country whenever I can</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32%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148</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104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85</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96</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41567">
                <a:tc>
                  <a:txBody>
                    <a:bodyPr/>
                    <a:lstStyle/>
                    <a:p>
                      <a:pPr algn="l" fontAlgn="ctr"/>
                      <a:r>
                        <a:rPr lang="en-US" sz="1400" b="0" i="0" u="none" strike="noStrike">
                          <a:solidFill>
                            <a:srgbClr val="000000"/>
                          </a:solidFill>
                          <a:latin typeface="Calibri"/>
                        </a:rPr>
                        <a:t>Political issues affect my brand choice</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25%</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123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85</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61</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bl>
          </a:graphicData>
        </a:graphic>
      </p:graphicFrame>
      <p:sp>
        <p:nvSpPr>
          <p:cNvPr id="4" name="Slide Number Placeholder 3"/>
          <p:cNvSpPr>
            <a:spLocks noGrp="1"/>
          </p:cNvSpPr>
          <p:nvPr>
            <p:ph type="sldNum" sz="quarter" idx="11"/>
          </p:nvPr>
        </p:nvSpPr>
        <p:spPr/>
        <p:txBody>
          <a:bodyPr/>
          <a:lstStyle/>
          <a:p>
            <a:pPr>
              <a:defRPr/>
            </a:pPr>
            <a:fld id="{ECE729E2-06F0-4DC0-BD6B-C252BD963545}" type="slidenum">
              <a:rPr lang="en-US" smtClean="0"/>
              <a:pPr>
                <a:defRPr/>
              </a:pPr>
              <a:t>29</a:t>
            </a:fld>
            <a:endParaRPr lang="en-US" dirty="0"/>
          </a:p>
        </p:txBody>
      </p:sp>
      <p:sp>
        <p:nvSpPr>
          <p:cNvPr id="33879" name="TextBox 5"/>
          <p:cNvSpPr txBox="1">
            <a:spLocks noChangeArrowheads="1"/>
          </p:cNvSpPr>
          <p:nvPr/>
        </p:nvSpPr>
        <p:spPr bwMode="auto">
          <a:xfrm>
            <a:off x="914400" y="5562600"/>
            <a:ext cx="7010400" cy="461665"/>
          </a:xfrm>
          <a:prstGeom prst="rect">
            <a:avLst/>
          </a:prstGeom>
          <a:noFill/>
          <a:ln w="9525">
            <a:noFill/>
            <a:miter lim="800000"/>
            <a:headEnd/>
            <a:tailEnd/>
          </a:ln>
        </p:spPr>
        <p:txBody>
          <a:bodyPr>
            <a:spAutoFit/>
          </a:bodyPr>
          <a:lstStyle/>
          <a:p>
            <a:r>
              <a:rPr lang="en-GB" sz="1200" dirty="0" smtClean="0"/>
              <a:t>GCC group shows high affinity towards paying for quality and expensive products , which is true since  most  of this group is formed of Saudi Nationals.</a:t>
            </a:r>
            <a:endParaRPr lang="en-US" sz="1200" dirty="0"/>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ChangeArrowheads="1"/>
          </p:cNvSpPr>
          <p:nvPr>
            <p:ph type="title"/>
          </p:nvPr>
        </p:nvSpPr>
        <p:spPr>
          <a:xfrm>
            <a:off x="381000" y="533400"/>
            <a:ext cx="8353425" cy="533400"/>
          </a:xfrm>
          <a:noFill/>
          <a:ln/>
        </p:spPr>
        <p:txBody>
          <a:bodyPr>
            <a:normAutofit fontScale="90000"/>
          </a:bodyPr>
          <a:lstStyle/>
          <a:p>
            <a:pPr algn="ctr"/>
            <a:r>
              <a:rPr lang="en-US" dirty="0" smtClean="0"/>
              <a:t>About </a:t>
            </a:r>
            <a:r>
              <a:rPr lang="en-US" dirty="0"/>
              <a:t>TGI</a:t>
            </a:r>
          </a:p>
        </p:txBody>
      </p:sp>
      <p:sp>
        <p:nvSpPr>
          <p:cNvPr id="871427" name="Text Box 3"/>
          <p:cNvSpPr txBox="1">
            <a:spLocks noChangeArrowheads="1"/>
          </p:cNvSpPr>
          <p:nvPr/>
        </p:nvSpPr>
        <p:spPr bwMode="auto">
          <a:xfrm>
            <a:off x="304800" y="1219200"/>
            <a:ext cx="8648700" cy="4499693"/>
          </a:xfrm>
          <a:prstGeom prst="rect">
            <a:avLst/>
          </a:prstGeom>
          <a:noFill/>
          <a:ln w="12700" cap="sq">
            <a:noFill/>
            <a:miter lim="800000"/>
            <a:headEnd type="none" w="sm" len="sm"/>
            <a:tailEnd type="none" w="sm" len="sm"/>
          </a:ln>
          <a:effectLst/>
        </p:spPr>
        <p:txBody>
          <a:bodyPr wrap="square" anchor="ctr">
            <a:spAutoFit/>
          </a:bodyPr>
          <a:lstStyle/>
          <a:p>
            <a:pPr algn="just">
              <a:lnSpc>
                <a:spcPct val="120000"/>
              </a:lnSpc>
            </a:pPr>
            <a:r>
              <a:rPr lang="en-US" sz="1600" dirty="0"/>
              <a:t>Target Group Index (TGI) is a single source annual survey conducted with respondents 15 years and above in 13 provinces across the Kingdom. The data includes product and brand consumption, communication and internet, media consumption, attitudes and life styles and the standard demographics, all from a single source </a:t>
            </a:r>
            <a:r>
              <a:rPr lang="en-US" sz="1600" dirty="0" err="1"/>
              <a:t>i.e</a:t>
            </a:r>
            <a:r>
              <a:rPr lang="en-US" sz="1600" dirty="0"/>
              <a:t> one single respondent. </a:t>
            </a:r>
          </a:p>
          <a:p>
            <a:pPr algn="just">
              <a:lnSpc>
                <a:spcPct val="120000"/>
              </a:lnSpc>
            </a:pPr>
            <a:r>
              <a:rPr lang="en-US" sz="1600" dirty="0"/>
              <a:t>TGI, a patent of British Market Research Bureau (BMRB) is being conducted in more than 40 countries since 1969. It has been introduced in the Middle East for the first time in association with PARC. </a:t>
            </a:r>
            <a:endParaRPr lang="en-US" sz="1600" dirty="0" smtClean="0"/>
          </a:p>
          <a:p>
            <a:pPr algn="just">
              <a:lnSpc>
                <a:spcPct val="120000"/>
              </a:lnSpc>
            </a:pPr>
            <a:endParaRPr lang="en-US" sz="1600" dirty="0"/>
          </a:p>
          <a:p>
            <a:pPr algn="just">
              <a:lnSpc>
                <a:spcPct val="110000"/>
              </a:lnSpc>
            </a:pPr>
            <a:r>
              <a:rPr lang="en-US" sz="1600" dirty="0">
                <a:solidFill>
                  <a:srgbClr val="FF0000"/>
                </a:solidFill>
              </a:rPr>
              <a:t>Further details are as follows:</a:t>
            </a:r>
          </a:p>
          <a:p>
            <a:pPr lvl="1" algn="just">
              <a:lnSpc>
                <a:spcPct val="90000"/>
              </a:lnSpc>
            </a:pPr>
            <a:r>
              <a:rPr lang="en-US" sz="1600" dirty="0" smtClean="0"/>
              <a:t>Sample size: 		6951 interviews in KSA</a:t>
            </a:r>
          </a:p>
          <a:p>
            <a:pPr lvl="1" algn="just">
              <a:lnSpc>
                <a:spcPct val="90000"/>
              </a:lnSpc>
            </a:pPr>
            <a:r>
              <a:rPr lang="en-US" sz="1600" dirty="0" smtClean="0"/>
              <a:t>Sample profile: 		Saudi and Expatriate adults 15 years and above</a:t>
            </a:r>
          </a:p>
          <a:p>
            <a:pPr lvl="1" algn="just">
              <a:lnSpc>
                <a:spcPct val="90000"/>
              </a:lnSpc>
            </a:pPr>
            <a:r>
              <a:rPr lang="en-US" sz="1600" dirty="0" smtClean="0"/>
              <a:t>Gender: 			Males and females</a:t>
            </a:r>
          </a:p>
          <a:p>
            <a:pPr lvl="1" algn="just">
              <a:lnSpc>
                <a:spcPct val="90000"/>
              </a:lnSpc>
            </a:pPr>
            <a:r>
              <a:rPr lang="en-US" sz="1600" dirty="0" smtClean="0"/>
              <a:t>Coverage: 			13 cities and town in KSA</a:t>
            </a:r>
          </a:p>
          <a:p>
            <a:pPr lvl="1" algn="just">
              <a:lnSpc>
                <a:spcPct val="90000"/>
              </a:lnSpc>
            </a:pPr>
            <a:r>
              <a:rPr lang="en-US" sz="1600" dirty="0" smtClean="0"/>
              <a:t>Products:			&gt;400 product categories</a:t>
            </a:r>
          </a:p>
          <a:p>
            <a:pPr lvl="1" algn="just">
              <a:lnSpc>
                <a:spcPct val="90000"/>
              </a:lnSpc>
            </a:pPr>
            <a:r>
              <a:rPr lang="en-US" sz="1600" dirty="0" smtClean="0"/>
              <a:t>Brands: 			Over 5000 brands covered</a:t>
            </a:r>
          </a:p>
          <a:p>
            <a:pPr lvl="1" algn="just">
              <a:lnSpc>
                <a:spcPct val="90000"/>
              </a:lnSpc>
            </a:pPr>
            <a:r>
              <a:rPr lang="en-US" sz="1600" dirty="0" smtClean="0"/>
              <a:t>Media: 			Print, TV, Radio, Outdoor and Internet</a:t>
            </a:r>
          </a:p>
          <a:p>
            <a:pPr lvl="1" algn="just">
              <a:lnSpc>
                <a:spcPct val="90000"/>
              </a:lnSpc>
            </a:pPr>
            <a:r>
              <a:rPr lang="en-US" sz="1600" dirty="0" smtClean="0"/>
              <a:t>Psychographics:		Attitudes and lifestyles.</a:t>
            </a:r>
            <a:endParaRPr lang="en-US" sz="16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pPr>
              <a:defRPr/>
            </a:pPr>
            <a:r>
              <a:rPr lang="en-GB" dirty="0" smtClean="0"/>
              <a:t>Lifestyle and attitudinal statements</a:t>
            </a:r>
            <a:br>
              <a:rPr lang="en-GB" dirty="0" smtClean="0"/>
            </a:br>
            <a:r>
              <a:rPr lang="en-GB" sz="1400" dirty="0" smtClean="0"/>
              <a:t>Motivation statements </a:t>
            </a:r>
            <a:endParaRPr lang="en-US" sz="1400" dirty="0"/>
          </a:p>
        </p:txBody>
      </p:sp>
      <p:graphicFrame>
        <p:nvGraphicFramePr>
          <p:cNvPr id="5" name="Content Placeholder 4"/>
          <p:cNvGraphicFramePr>
            <a:graphicFrameLocks noGrp="1"/>
          </p:cNvGraphicFramePr>
          <p:nvPr>
            <p:ph sz="quarter" idx="1"/>
          </p:nvPr>
        </p:nvGraphicFramePr>
        <p:xfrm>
          <a:off x="990599" y="1524000"/>
          <a:ext cx="8101141" cy="4557376"/>
        </p:xfrm>
        <a:graphic>
          <a:graphicData uri="http://schemas.openxmlformats.org/drawingml/2006/table">
            <a:tbl>
              <a:tblPr/>
              <a:tblGrid>
                <a:gridCol w="3581401"/>
                <a:gridCol w="1371600"/>
                <a:gridCol w="512220"/>
                <a:gridCol w="878640"/>
                <a:gridCol w="878640"/>
                <a:gridCol w="878640"/>
              </a:tblGrid>
              <a:tr h="878761">
                <a:tc>
                  <a:txBody>
                    <a:bodyPr/>
                    <a:lstStyle/>
                    <a:p>
                      <a:pPr algn="ctr" fontAlgn="ctr"/>
                      <a:r>
                        <a:rPr lang="en-US" sz="1400" b="1" i="0" u="none" strike="noStrike" dirty="0">
                          <a:solidFill>
                            <a:srgbClr val="FFFFFF"/>
                          </a:solidFill>
                          <a:latin typeface="Calibri"/>
                        </a:rPr>
                        <a:t>Strongly Agree</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All Travelled by Air</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GCC</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MEA and Africa</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Europe, America and Elsewhere</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a:solidFill>
                            <a:srgbClr val="FFFFFF"/>
                          </a:solidFill>
                          <a:latin typeface="Calibri"/>
                        </a:rPr>
                        <a:t>Asia\Far East and Australia</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r>
              <a:tr h="263320">
                <a:tc>
                  <a:txBody>
                    <a:bodyPr/>
                    <a:lstStyle/>
                    <a:p>
                      <a:pPr algn="l" fontAlgn="ctr"/>
                      <a:endParaRPr lang="en-US" sz="1400" b="0" i="0" u="none" strike="noStrike" dirty="0">
                        <a:solidFill>
                          <a:srgbClr val="000000"/>
                        </a:solidFill>
                        <a:latin typeface="Calibri"/>
                      </a:endParaRP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n=1022</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1" i="0" u="none" strike="noStrike" dirty="0">
                          <a:solidFill>
                            <a:srgbClr val="000000"/>
                          </a:solidFill>
                          <a:latin typeface="Calibri"/>
                        </a:rPr>
                        <a:t>n=350</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dirty="0">
                          <a:solidFill>
                            <a:srgbClr val="000000"/>
                          </a:solidFill>
                          <a:latin typeface="Calibri"/>
                        </a:rPr>
                        <a:t>n=460</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dirty="0">
                          <a:solidFill>
                            <a:srgbClr val="000000"/>
                          </a:solidFill>
                          <a:latin typeface="Calibri"/>
                        </a:rPr>
                        <a:t>n=121</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dirty="0">
                          <a:solidFill>
                            <a:srgbClr val="000000"/>
                          </a:solidFill>
                          <a:latin typeface="Calibri"/>
                        </a:rPr>
                        <a:t>n=103</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r>
              <a:tr h="263320">
                <a:tc>
                  <a:txBody>
                    <a:bodyPr/>
                    <a:lstStyle/>
                    <a:p>
                      <a:pPr algn="l" fontAlgn="ctr"/>
                      <a:endParaRPr lang="en-US" sz="1400" b="0" i="0" u="none" strike="noStrike" dirty="0">
                        <a:solidFill>
                          <a:srgbClr val="000000"/>
                        </a:solidFill>
                        <a:latin typeface="Calibri"/>
                      </a:endParaRP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Vert%</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63320">
                <a:tc>
                  <a:txBody>
                    <a:bodyPr/>
                    <a:lstStyle/>
                    <a:p>
                      <a:pPr algn="l" fontAlgn="ctr"/>
                      <a:r>
                        <a:rPr lang="en-US" sz="1400" b="0" i="0" u="none" strike="noStrike" dirty="0">
                          <a:solidFill>
                            <a:srgbClr val="000000"/>
                          </a:solidFill>
                          <a:latin typeface="Calibri"/>
                        </a:rPr>
                        <a:t>If at first you do not succeed you must keep trying</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56%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106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108</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89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42</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63320">
                <a:tc>
                  <a:txBody>
                    <a:bodyPr/>
                    <a:lstStyle/>
                    <a:p>
                      <a:pPr algn="l" fontAlgn="ctr"/>
                      <a:r>
                        <a:rPr lang="en-US" sz="1400" b="0" i="0" u="none" strike="noStrike">
                          <a:solidFill>
                            <a:srgbClr val="000000"/>
                          </a:solidFill>
                          <a:latin typeface="Calibri"/>
                        </a:rPr>
                        <a:t>You should seize opportunities in life when they arise</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102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109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46</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63320">
                <a:tc>
                  <a:txBody>
                    <a:bodyPr/>
                    <a:lstStyle/>
                    <a:p>
                      <a:pPr algn="l" fontAlgn="ctr"/>
                      <a:r>
                        <a:rPr lang="en-US" sz="1400" b="0" i="0" u="none" strike="noStrike">
                          <a:solidFill>
                            <a:srgbClr val="000000"/>
                          </a:solidFill>
                          <a:latin typeface="Calibri"/>
                        </a:rPr>
                        <a:t>It is important to be well informed about things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40%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112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89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60</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63320">
                <a:tc>
                  <a:txBody>
                    <a:bodyPr/>
                    <a:lstStyle/>
                    <a:p>
                      <a:pPr algn="l" fontAlgn="ctr"/>
                      <a:r>
                        <a:rPr lang="en-US" sz="1400" b="0" i="0" u="none" strike="noStrike" dirty="0">
                          <a:solidFill>
                            <a:srgbClr val="000000"/>
                          </a:solidFill>
                          <a:latin typeface="Calibri"/>
                        </a:rPr>
                        <a:t>I am very happy with my life as it is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37%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130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92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75</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51</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63320">
                <a:tc>
                  <a:txBody>
                    <a:bodyPr/>
                    <a:lstStyle/>
                    <a:p>
                      <a:pPr algn="l" fontAlgn="ctr"/>
                      <a:r>
                        <a:rPr lang="en-US" sz="1400" b="0" i="0" u="none" strike="noStrike">
                          <a:solidFill>
                            <a:srgbClr val="000000"/>
                          </a:solidFill>
                          <a:latin typeface="Calibri"/>
                        </a:rPr>
                        <a:t>I find that the more I have, the more I want</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28%</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112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104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95</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63320">
                <a:tc>
                  <a:txBody>
                    <a:bodyPr/>
                    <a:lstStyle/>
                    <a:p>
                      <a:pPr algn="l" fontAlgn="ctr"/>
                      <a:r>
                        <a:rPr lang="en-US" sz="1400" b="0" i="0" u="none" strike="noStrike">
                          <a:solidFill>
                            <a:srgbClr val="000000"/>
                          </a:solidFill>
                          <a:latin typeface="Calibri"/>
                        </a:rPr>
                        <a:t>I want to get to the very top in my career</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37%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110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94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55</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63320">
                <a:tc>
                  <a:txBody>
                    <a:bodyPr/>
                    <a:lstStyle/>
                    <a:p>
                      <a:pPr algn="l" fontAlgn="ctr"/>
                      <a:r>
                        <a:rPr lang="en-US" sz="1400" b="0" i="0" u="none" strike="noStrike">
                          <a:solidFill>
                            <a:srgbClr val="000000"/>
                          </a:solidFill>
                          <a:latin typeface="Calibri"/>
                        </a:rPr>
                        <a:t>I have little to expect from the future</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21%</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117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90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127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96</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63320">
                <a:tc>
                  <a:txBody>
                    <a:bodyPr/>
                    <a:lstStyle/>
                    <a:p>
                      <a:pPr algn="l" fontAlgn="ctr"/>
                      <a:r>
                        <a:rPr lang="en-US" sz="1400" b="0" i="0" u="none" strike="noStrike">
                          <a:solidFill>
                            <a:srgbClr val="000000"/>
                          </a:solidFill>
                          <a:latin typeface="Calibri"/>
                        </a:rPr>
                        <a:t>I like taking risks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26%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FF0000"/>
                          </a:solidFill>
                          <a:latin typeface="Calibri"/>
                        </a:rPr>
                        <a:t>144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90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latin typeface="Calibri"/>
                        </a:rPr>
                        <a:t>71</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latin typeface="Calibri"/>
                        </a:rPr>
                        <a:t>41</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r>
              <a:tr h="263320">
                <a:tc>
                  <a:txBody>
                    <a:bodyPr/>
                    <a:lstStyle/>
                    <a:p>
                      <a:pPr algn="l" fontAlgn="ctr"/>
                      <a:r>
                        <a:rPr lang="en-US" sz="1400" b="0" i="0" u="none" strike="noStrike">
                          <a:solidFill>
                            <a:srgbClr val="000000"/>
                          </a:solidFill>
                          <a:latin typeface="Calibri"/>
                        </a:rPr>
                        <a:t>Theres little I can do to change my life</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69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130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89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44</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63320">
                <a:tc>
                  <a:txBody>
                    <a:bodyPr/>
                    <a:lstStyle/>
                    <a:p>
                      <a:pPr algn="l" fontAlgn="ctr"/>
                      <a:r>
                        <a:rPr lang="en-US" sz="1400" b="0" i="0" u="none" strike="noStrike">
                          <a:solidFill>
                            <a:srgbClr val="000000"/>
                          </a:solidFill>
                          <a:latin typeface="Calibri"/>
                        </a:rPr>
                        <a:t>My family is more important to me than my career</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33%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103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106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latin typeface="Calibri"/>
                        </a:rPr>
                        <a:t>97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FF0000"/>
                          </a:solidFill>
                          <a:latin typeface="Calibri"/>
                        </a:rPr>
                        <a:t>111</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r>
            </a:tbl>
          </a:graphicData>
        </a:graphic>
      </p:graphicFrame>
      <p:sp>
        <p:nvSpPr>
          <p:cNvPr id="4" name="Slide Number Placeholder 3"/>
          <p:cNvSpPr>
            <a:spLocks noGrp="1"/>
          </p:cNvSpPr>
          <p:nvPr>
            <p:ph type="sldNum" sz="quarter" idx="11"/>
          </p:nvPr>
        </p:nvSpPr>
        <p:spPr/>
        <p:txBody>
          <a:bodyPr/>
          <a:lstStyle/>
          <a:p>
            <a:pPr>
              <a:defRPr/>
            </a:pPr>
            <a:fld id="{6151EBE6-B43A-44A5-9DE0-9ED9DACB37A4}" type="slidenum">
              <a:rPr lang="en-US" smtClean="0"/>
              <a:pPr>
                <a:defRPr/>
              </a:pPr>
              <a:t>30</a:t>
            </a:fld>
            <a:endParaRPr lang="en-US" dirty="0"/>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pPr>
              <a:defRPr/>
            </a:pPr>
            <a:r>
              <a:rPr lang="en-GB" dirty="0" smtClean="0"/>
              <a:t>Lifestyle and attitudinal statements</a:t>
            </a:r>
            <a:br>
              <a:rPr lang="en-GB" dirty="0" smtClean="0"/>
            </a:br>
            <a:r>
              <a:rPr lang="en-GB" sz="1400" dirty="0" smtClean="0"/>
              <a:t>Interests statements </a:t>
            </a:r>
            <a:endParaRPr lang="en-US" sz="1400" dirty="0"/>
          </a:p>
        </p:txBody>
      </p:sp>
      <p:graphicFrame>
        <p:nvGraphicFramePr>
          <p:cNvPr id="5" name="Content Placeholder 4"/>
          <p:cNvGraphicFramePr>
            <a:graphicFrameLocks noGrp="1"/>
          </p:cNvGraphicFramePr>
          <p:nvPr>
            <p:ph sz="quarter" idx="1"/>
          </p:nvPr>
        </p:nvGraphicFramePr>
        <p:xfrm>
          <a:off x="990599" y="1524001"/>
          <a:ext cx="7848601" cy="4656942"/>
        </p:xfrm>
        <a:graphic>
          <a:graphicData uri="http://schemas.openxmlformats.org/drawingml/2006/table">
            <a:tbl>
              <a:tblPr/>
              <a:tblGrid>
                <a:gridCol w="3365741"/>
                <a:gridCol w="878912"/>
                <a:gridCol w="914232"/>
                <a:gridCol w="896572"/>
                <a:gridCol w="896572"/>
                <a:gridCol w="896572"/>
              </a:tblGrid>
              <a:tr h="864656">
                <a:tc>
                  <a:txBody>
                    <a:bodyPr/>
                    <a:lstStyle/>
                    <a:p>
                      <a:pPr algn="ctr" fontAlgn="ctr"/>
                      <a:r>
                        <a:rPr lang="en-US" sz="1400" b="1" i="0" u="none" strike="noStrike" dirty="0">
                          <a:solidFill>
                            <a:srgbClr val="FFFFFF"/>
                          </a:solidFill>
                          <a:latin typeface="Calibri"/>
                        </a:rPr>
                        <a:t>Strongly Agree</a:t>
                      </a: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C0504D"/>
                    </a:solidFill>
                  </a:tcPr>
                </a:tc>
                <a:tc>
                  <a:txBody>
                    <a:bodyPr/>
                    <a:lstStyle/>
                    <a:p>
                      <a:pPr algn="ctr" fontAlgn="ctr"/>
                      <a:r>
                        <a:rPr lang="en-US" sz="1400" b="1" i="0" u="none" strike="noStrike" dirty="0">
                          <a:solidFill>
                            <a:srgbClr val="FFFFFF"/>
                          </a:solidFill>
                          <a:latin typeface="Calibri"/>
                        </a:rPr>
                        <a:t>All Travelled by Air</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C0504D"/>
                    </a:solidFill>
                  </a:tcPr>
                </a:tc>
                <a:tc>
                  <a:txBody>
                    <a:bodyPr/>
                    <a:lstStyle/>
                    <a:p>
                      <a:pPr algn="ctr" fontAlgn="ctr"/>
                      <a:r>
                        <a:rPr lang="en-US" sz="1400" b="1" i="0" u="none" strike="noStrike" dirty="0">
                          <a:solidFill>
                            <a:srgbClr val="FFFFFF"/>
                          </a:solidFill>
                          <a:latin typeface="Calibri"/>
                        </a:rPr>
                        <a:t>GCC</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dirty="0">
                          <a:solidFill>
                            <a:srgbClr val="FFFFFF"/>
                          </a:solidFill>
                          <a:latin typeface="Calibri"/>
                        </a:rPr>
                        <a:t>MEA and Africa</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dirty="0">
                          <a:solidFill>
                            <a:srgbClr val="FFFFFF"/>
                          </a:solidFill>
                          <a:latin typeface="Calibri"/>
                        </a:rPr>
                        <a:t>Europe, America and Elsewhere</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c>
                  <a:txBody>
                    <a:bodyPr/>
                    <a:lstStyle/>
                    <a:p>
                      <a:pPr algn="ctr" fontAlgn="ctr"/>
                      <a:r>
                        <a:rPr lang="en-US" sz="1400" b="1" i="0" u="none" strike="noStrike" dirty="0">
                          <a:solidFill>
                            <a:srgbClr val="FFFFFF"/>
                          </a:solidFill>
                          <a:latin typeface="Calibri"/>
                        </a:rPr>
                        <a:t>Asia\Far East and Australia</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C0504D"/>
                    </a:solidFill>
                  </a:tcPr>
                </a:tc>
              </a:tr>
              <a:tr h="222530">
                <a:tc>
                  <a:txBody>
                    <a:bodyPr/>
                    <a:lstStyle/>
                    <a:p>
                      <a:pPr algn="l" fontAlgn="ctr"/>
                      <a:endParaRPr lang="en-US" sz="1400" b="0" i="0" u="none" strike="noStrike">
                        <a:solidFill>
                          <a:srgbClr val="000000"/>
                        </a:solidFill>
                        <a:latin typeface="Calibri"/>
                      </a:endParaRP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n=1022</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n=350</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n=460</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n=121</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c>
                  <a:txBody>
                    <a:bodyPr/>
                    <a:lstStyle/>
                    <a:p>
                      <a:pPr algn="ctr" fontAlgn="ctr"/>
                      <a:r>
                        <a:rPr lang="en-US" sz="1400" b="1" i="0" u="none" strike="noStrike">
                          <a:solidFill>
                            <a:srgbClr val="000000"/>
                          </a:solidFill>
                          <a:latin typeface="Calibri"/>
                        </a:rPr>
                        <a:t>n=103</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F2DDDC"/>
                    </a:solidFill>
                  </a:tcPr>
                </a:tc>
              </a:tr>
              <a:tr h="222530">
                <a:tc>
                  <a:txBody>
                    <a:bodyPr/>
                    <a:lstStyle/>
                    <a:p>
                      <a:pPr algn="l" fontAlgn="ctr"/>
                      <a:endParaRPr lang="en-US" sz="1400" b="0" i="0" u="none" strike="noStrike">
                        <a:solidFill>
                          <a:srgbClr val="000000"/>
                        </a:solidFill>
                        <a:latin typeface="Calibri"/>
                      </a:endParaRPr>
                    </a:p>
                  </a:txBody>
                  <a:tcPr marL="8460" marR="8460" marT="8460"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Vert%</a:t>
                      </a:r>
                    </a:p>
                  </a:txBody>
                  <a:tcPr marL="8460" marR="8460" marT="8460"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a:noFill/>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Index</a:t>
                      </a:r>
                    </a:p>
                  </a:txBody>
                  <a:tcPr marL="8460" marR="8460" marT="8460" marB="0" anchor="ctr">
                    <a:lnL>
                      <a:noFill/>
                    </a:lnL>
                    <a:lnR w="6350" cap="flat" cmpd="sng" algn="ctr">
                      <a:solidFill>
                        <a:srgbClr val="D99795"/>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24976">
                <a:tc>
                  <a:txBody>
                    <a:bodyPr/>
                    <a:lstStyle/>
                    <a:p>
                      <a:pPr algn="l" fontAlgn="ctr"/>
                      <a:r>
                        <a:rPr lang="en-US" sz="1400" b="0" i="0" u="none" strike="noStrike" dirty="0">
                          <a:solidFill>
                            <a:srgbClr val="000000"/>
                          </a:solidFill>
                          <a:latin typeface="Calibri"/>
                        </a:rPr>
                        <a:t>I consider myself interested in the arts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109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109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66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66</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24976">
                <a:tc>
                  <a:txBody>
                    <a:bodyPr/>
                    <a:lstStyle/>
                    <a:p>
                      <a:pPr algn="l" fontAlgn="ctr"/>
                      <a:r>
                        <a:rPr lang="en-US" sz="1400" b="0" i="0" u="none" strike="noStrike" dirty="0">
                          <a:solidFill>
                            <a:srgbClr val="000000"/>
                          </a:solidFill>
                          <a:latin typeface="Calibri"/>
                        </a:rPr>
                        <a:t>I am interested in international events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108</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116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38</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37</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24976">
                <a:tc>
                  <a:txBody>
                    <a:bodyPr/>
                    <a:lstStyle/>
                    <a:p>
                      <a:pPr algn="l" fontAlgn="ctr"/>
                      <a:r>
                        <a:rPr lang="en-US" sz="1400" b="0" i="0" u="none" strike="noStrike" dirty="0">
                          <a:solidFill>
                            <a:srgbClr val="000000"/>
                          </a:solidFill>
                          <a:latin typeface="Calibri"/>
                        </a:rPr>
                        <a:t>I am interested in other cultures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24%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128</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73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38</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24976">
                <a:tc>
                  <a:txBody>
                    <a:bodyPr/>
                    <a:lstStyle/>
                    <a:p>
                      <a:pPr algn="l" fontAlgn="ctr"/>
                      <a:r>
                        <a:rPr lang="en-US" sz="1400" b="0" i="0" u="none" strike="noStrike">
                          <a:solidFill>
                            <a:srgbClr val="000000"/>
                          </a:solidFill>
                          <a:latin typeface="Calibri"/>
                        </a:rPr>
                        <a:t>Music is an important part of my life</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15%</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118</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94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71</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92</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24976">
                <a:tc>
                  <a:txBody>
                    <a:bodyPr/>
                    <a:lstStyle/>
                    <a:p>
                      <a:pPr algn="l" fontAlgn="ctr"/>
                      <a:r>
                        <a:rPr lang="en-US" sz="1400" b="0" i="0" u="none" strike="noStrike">
                          <a:solidFill>
                            <a:srgbClr val="000000"/>
                          </a:solidFill>
                          <a:latin typeface="Calibri"/>
                        </a:rPr>
                        <a:t>I like spending a lot of my free time at home</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25%</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FF0000"/>
                          </a:solidFill>
                          <a:latin typeface="Calibri"/>
                        </a:rPr>
                        <a:t>120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86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97</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24976">
                <a:tc>
                  <a:txBody>
                    <a:bodyPr/>
                    <a:lstStyle/>
                    <a:p>
                      <a:pPr algn="l" fontAlgn="ctr"/>
                      <a:r>
                        <a:rPr lang="en-US" sz="1400" b="0" i="0" u="none" strike="noStrike">
                          <a:solidFill>
                            <a:srgbClr val="000000"/>
                          </a:solidFill>
                          <a:latin typeface="Calibri"/>
                        </a:rPr>
                        <a:t>I really enjoy cooking</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98</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94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106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c>
                  <a:txBody>
                    <a:bodyPr/>
                    <a:lstStyle/>
                    <a:p>
                      <a:pPr algn="ctr" fontAlgn="ctr"/>
                      <a:r>
                        <a:rPr lang="en-US" sz="1400" b="0" i="0" u="none" strike="noStrike" dirty="0">
                          <a:solidFill>
                            <a:srgbClr val="FF0000"/>
                          </a:solidFill>
                          <a:latin typeface="Calibri"/>
                        </a:rPr>
                        <a:t>106</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tcPr>
                </a:tc>
              </a:tr>
              <a:tr h="224976">
                <a:tc>
                  <a:txBody>
                    <a:bodyPr/>
                    <a:lstStyle/>
                    <a:p>
                      <a:pPr algn="l" fontAlgn="ctr"/>
                      <a:r>
                        <a:rPr lang="en-US" sz="1400" b="0" i="0" u="none" strike="noStrike" dirty="0">
                          <a:solidFill>
                            <a:srgbClr val="000000"/>
                          </a:solidFill>
                          <a:latin typeface="Calibri"/>
                        </a:rPr>
                        <a:t>I enjoy entertaining people at home</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37%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99</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99</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24976">
                <a:tc>
                  <a:txBody>
                    <a:bodyPr/>
                    <a:lstStyle/>
                    <a:p>
                      <a:pPr algn="l" fontAlgn="ctr"/>
                      <a:r>
                        <a:rPr lang="en-US" sz="1400" b="0" i="0" u="none" strike="noStrike" dirty="0">
                          <a:solidFill>
                            <a:srgbClr val="000000"/>
                          </a:solidFill>
                          <a:latin typeface="Calibri"/>
                        </a:rPr>
                        <a:t>I enjoy spending time with my family</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latin typeface="Calibri"/>
                        </a:rPr>
                        <a:t>41%</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latin typeface="Calibri"/>
                        </a:rPr>
                        <a:t>97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latin typeface="Calibri"/>
                        </a:rPr>
                        <a:t>106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latin typeface="Calibri"/>
                        </a:rPr>
                        <a:t>93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latin typeface="Calibri"/>
                        </a:rPr>
                        <a:t>97</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r>
              <a:tr h="224976">
                <a:tc>
                  <a:txBody>
                    <a:bodyPr/>
                    <a:lstStyle/>
                    <a:p>
                      <a:pPr algn="l" fontAlgn="ctr"/>
                      <a:r>
                        <a:rPr lang="en-US" sz="1400" b="0" i="0" u="none" strike="noStrike">
                          <a:solidFill>
                            <a:srgbClr val="000000"/>
                          </a:solidFill>
                          <a:latin typeface="Calibri"/>
                        </a:rPr>
                        <a:t>I like to understand about nature</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37%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103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73</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431872">
                <a:tc>
                  <a:txBody>
                    <a:bodyPr/>
                    <a:lstStyle/>
                    <a:p>
                      <a:pPr algn="l" fontAlgn="ctr"/>
                      <a:r>
                        <a:rPr lang="en-US" sz="1400" b="0" i="0" u="none" strike="noStrike">
                          <a:solidFill>
                            <a:srgbClr val="000000"/>
                          </a:solidFill>
                          <a:latin typeface="Calibri"/>
                        </a:rPr>
                        <a:t>I enjoy reading articles about scientific subjects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17%</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96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90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110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FF0000"/>
                          </a:solidFill>
                          <a:latin typeface="Calibri"/>
                        </a:rPr>
                        <a:t>174</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r>
              <a:tr h="431872">
                <a:tc>
                  <a:txBody>
                    <a:bodyPr/>
                    <a:lstStyle/>
                    <a:p>
                      <a:pPr algn="l" fontAlgn="ctr"/>
                      <a:r>
                        <a:rPr lang="en-US" sz="1400" b="0" i="0" u="none" strike="noStrike">
                          <a:solidFill>
                            <a:srgbClr val="000000"/>
                          </a:solidFill>
                          <a:latin typeface="Calibri"/>
                        </a:rPr>
                        <a:t>I enjoy solving problems that require a lot of thinking</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21%</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101</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113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96</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109</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r h="224976">
                <a:tc>
                  <a:txBody>
                    <a:bodyPr/>
                    <a:lstStyle/>
                    <a:p>
                      <a:pPr algn="l" fontAlgn="ctr"/>
                      <a:r>
                        <a:rPr lang="en-US" sz="1400" b="0" i="0" u="none" strike="noStrike">
                          <a:solidFill>
                            <a:srgbClr val="000000"/>
                          </a:solidFill>
                          <a:latin typeface="Calibri"/>
                        </a:rPr>
                        <a:t>I enjoy reading romance novels</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14%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134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a:solidFill>
                            <a:srgbClr val="000000"/>
                          </a:solidFill>
                          <a:latin typeface="Calibri"/>
                        </a:rPr>
                        <a:t>83</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FF0000"/>
                          </a:solidFill>
                          <a:latin typeface="Calibri"/>
                        </a:rPr>
                        <a:t>132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latin typeface="Calibri"/>
                        </a:rPr>
                        <a:t>99</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chemeClr val="bg1"/>
                    </a:solidFill>
                  </a:tcPr>
                </a:tc>
              </a:tr>
              <a:tr h="224976">
                <a:tc>
                  <a:txBody>
                    <a:bodyPr/>
                    <a:lstStyle/>
                    <a:p>
                      <a:pPr algn="l" fontAlgn="ctr"/>
                      <a:r>
                        <a:rPr lang="en-US" sz="1400" b="0" i="0" u="none" strike="noStrike" dirty="0">
                          <a:solidFill>
                            <a:srgbClr val="000000"/>
                          </a:solidFill>
                          <a:latin typeface="Calibri"/>
                        </a:rPr>
                        <a:t>I have a strong interest in science and math</a:t>
                      </a:r>
                    </a:p>
                  </a:txBody>
                  <a:tcPr marL="9525" marR="9525" marT="9525" marB="0" anchor="ctr">
                    <a:lnL w="6350" cap="flat" cmpd="sng" algn="ctr">
                      <a:solidFill>
                        <a:srgbClr val="D99795"/>
                      </a:solidFill>
                      <a:prstDash val="solid"/>
                      <a:round/>
                      <a:headEnd type="none" w="med" len="med"/>
                      <a:tailEnd type="none" w="med" len="med"/>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12%</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110</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84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a:solidFill>
                            <a:srgbClr val="000000"/>
                          </a:solidFill>
                          <a:latin typeface="Calibri"/>
                        </a:rPr>
                        <a:t>74</a:t>
                      </a:r>
                    </a:p>
                  </a:txBody>
                  <a:tcPr marL="9525" marR="9525" marT="9525" marB="0" anchor="ctr">
                    <a:lnL>
                      <a:noFill/>
                    </a:lnL>
                    <a:lnR>
                      <a:noFill/>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c>
                  <a:txBody>
                    <a:bodyPr/>
                    <a:lstStyle/>
                    <a:p>
                      <a:pPr algn="ctr" fontAlgn="ctr"/>
                      <a:r>
                        <a:rPr lang="en-US" sz="1400" b="0" i="0" u="none" strike="noStrike" dirty="0">
                          <a:solidFill>
                            <a:srgbClr val="000000"/>
                          </a:solidFill>
                          <a:latin typeface="Calibri"/>
                        </a:rPr>
                        <a:t>114</a:t>
                      </a:r>
                    </a:p>
                  </a:txBody>
                  <a:tcPr marL="9525" marR="9525" marT="9525" marB="0" anchor="ctr">
                    <a:lnL>
                      <a:noFill/>
                    </a:lnL>
                    <a:lnR w="6350" cap="flat" cmpd="sng" algn="ctr">
                      <a:solidFill>
                        <a:srgbClr val="D99795"/>
                      </a:solidFill>
                      <a:prstDash val="solid"/>
                      <a:round/>
                      <a:headEnd type="none" w="med" len="med"/>
                      <a:tailEnd type="none" w="med" len="med"/>
                    </a:lnR>
                    <a:lnT w="6350" cap="flat" cmpd="sng" algn="ctr">
                      <a:solidFill>
                        <a:srgbClr val="D99795"/>
                      </a:solidFill>
                      <a:prstDash val="solid"/>
                      <a:round/>
                      <a:headEnd type="none" w="med" len="med"/>
                      <a:tailEnd type="none" w="med" len="med"/>
                    </a:lnT>
                    <a:lnB w="6350" cap="flat" cmpd="sng" algn="ctr">
                      <a:solidFill>
                        <a:srgbClr val="D99795"/>
                      </a:solidFill>
                      <a:prstDash val="solid"/>
                      <a:round/>
                      <a:headEnd type="none" w="med" len="med"/>
                      <a:tailEnd type="none" w="med" len="med"/>
                    </a:lnB>
                    <a:solidFill>
                      <a:srgbClr val="F2DDDC"/>
                    </a:solidFill>
                  </a:tcPr>
                </a:tc>
              </a:tr>
            </a:tbl>
          </a:graphicData>
        </a:graphic>
      </p:graphicFrame>
      <p:sp>
        <p:nvSpPr>
          <p:cNvPr id="4" name="Slide Number Placeholder 3"/>
          <p:cNvSpPr>
            <a:spLocks noGrp="1"/>
          </p:cNvSpPr>
          <p:nvPr>
            <p:ph type="sldNum" sz="quarter" idx="11"/>
          </p:nvPr>
        </p:nvSpPr>
        <p:spPr/>
        <p:txBody>
          <a:bodyPr/>
          <a:lstStyle/>
          <a:p>
            <a:pPr>
              <a:defRPr/>
            </a:pPr>
            <a:fld id="{7557E330-5E44-4E94-9DA4-1BE4EFA0D2A8}" type="slidenum">
              <a:rPr lang="en-US" smtClean="0"/>
              <a:pPr>
                <a:defRPr/>
              </a:pPr>
              <a:t>31</a:t>
            </a:fld>
            <a:endParaRPr lang="en-US" dirty="0"/>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amond 2"/>
          <p:cNvSpPr/>
          <p:nvPr/>
        </p:nvSpPr>
        <p:spPr>
          <a:xfrm>
            <a:off x="1981200" y="762000"/>
            <a:ext cx="4953000" cy="5181600"/>
          </a:xfrm>
          <a:prstGeom prst="diamond">
            <a:avLst/>
          </a:prstGeom>
        </p:spPr>
        <p:style>
          <a:lnRef idx="0">
            <a:schemeClr val="accent1"/>
          </a:lnRef>
          <a:fillRef idx="3">
            <a:schemeClr val="accent1"/>
          </a:fillRef>
          <a:effectRef idx="3">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GB"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Finance and Banking Habits </a:t>
            </a:r>
            <a:endPar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143000" y="228600"/>
            <a:ext cx="7467600" cy="609600"/>
          </a:xfrm>
        </p:spPr>
        <p:txBody>
          <a:bodyPr/>
          <a:lstStyle/>
          <a:p>
            <a:pPr eaLnBrk="1" hangingPunct="1">
              <a:defRPr/>
            </a:pPr>
            <a:r>
              <a:rPr lang="en-US" smtClean="0">
                <a:solidFill>
                  <a:schemeClr val="bg2">
                    <a:lumMod val="50000"/>
                  </a:schemeClr>
                </a:solidFill>
                <a:latin typeface="Calibri" pitchFamily="34" charset="0"/>
              </a:rPr>
              <a:t>Finance &amp; Banking Habits</a:t>
            </a:r>
          </a:p>
        </p:txBody>
      </p:sp>
      <p:graphicFrame>
        <p:nvGraphicFramePr>
          <p:cNvPr id="5" name="Content Placeholder 4"/>
          <p:cNvGraphicFramePr>
            <a:graphicFrameLocks noGrp="1"/>
          </p:cNvGraphicFramePr>
          <p:nvPr>
            <p:ph idx="1"/>
          </p:nvPr>
        </p:nvGraphicFramePr>
        <p:xfrm>
          <a:off x="685799" y="914400"/>
          <a:ext cx="8001001" cy="5438095"/>
        </p:xfrm>
        <a:graphic>
          <a:graphicData uri="http://schemas.openxmlformats.org/drawingml/2006/table">
            <a:tbl>
              <a:tblPr firstRow="1" bandRow="1">
                <a:tableStyleId>{775DCB02-9BB8-47FD-8907-85C794F793BA}</a:tableStyleId>
              </a:tblPr>
              <a:tblGrid>
                <a:gridCol w="2534970"/>
                <a:gridCol w="1029832"/>
                <a:gridCol w="1029832"/>
                <a:gridCol w="1346703"/>
                <a:gridCol w="1029832"/>
                <a:gridCol w="1029832"/>
              </a:tblGrid>
              <a:tr h="936941">
                <a:tc>
                  <a:txBody>
                    <a:bodyPr/>
                    <a:lstStyle/>
                    <a:p>
                      <a:r>
                        <a:rPr lang="en-US" sz="1400" dirty="0" smtClean="0">
                          <a:latin typeface="Calibri" pitchFamily="34" charset="0"/>
                        </a:rPr>
                        <a:t>In Last 12 Months</a:t>
                      </a:r>
                      <a:endParaRPr lang="en-US" sz="1400" dirty="0">
                        <a:latin typeface="Calibri" pitchFamily="34" charset="0"/>
                      </a:endParaRPr>
                    </a:p>
                  </a:txBody>
                  <a:tcPr anchor="ctr"/>
                </a:tc>
                <a:tc>
                  <a:txBody>
                    <a:bodyPr/>
                    <a:lstStyle/>
                    <a:p>
                      <a:pPr algn="ctr" fontAlgn="ctr"/>
                      <a:r>
                        <a:rPr lang="en-US" sz="1400" b="1" i="0" u="none" strike="noStrike" dirty="0">
                          <a:solidFill>
                            <a:srgbClr val="FFFFFF"/>
                          </a:solidFill>
                          <a:latin typeface="Calibri" pitchFamily="34" charset="0"/>
                        </a:rPr>
                        <a:t>All Travelled by Air</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GCC</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MEA and Africa</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Europe, America and Elsewhere</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Asia\Far East and Australia</a:t>
                      </a:r>
                    </a:p>
                  </a:txBody>
                  <a:tcPr marL="8460" marR="8460" marT="8460" marB="0" anchor="ctr"/>
                </a:tc>
              </a:tr>
              <a:tr h="440342">
                <a:tc>
                  <a:txBody>
                    <a:bodyPr/>
                    <a:lstStyle/>
                    <a:p>
                      <a:endParaRPr lang="en-US" sz="1400" dirty="0">
                        <a:latin typeface="Calibri" pitchFamily="34" charset="0"/>
                      </a:endParaRPr>
                    </a:p>
                  </a:txBody>
                  <a:tcPr anchor="ctr"/>
                </a:tc>
                <a:tc>
                  <a:txBody>
                    <a:bodyPr/>
                    <a:lstStyle/>
                    <a:p>
                      <a:pPr algn="ctr" fontAlgn="ctr"/>
                      <a:r>
                        <a:rPr lang="en-US" sz="1400" b="0" i="0" u="none" strike="noStrike" dirty="0">
                          <a:solidFill>
                            <a:srgbClr val="000000"/>
                          </a:solidFill>
                          <a:latin typeface="Calibri" pitchFamily="34" charset="0"/>
                        </a:rPr>
                        <a:t>n=1022</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n=350</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n=460</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n=121</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n=103</a:t>
                      </a:r>
                    </a:p>
                  </a:txBody>
                  <a:tcPr marL="8460" marR="8460" marT="8460" marB="0" anchor="ctr"/>
                </a:tc>
              </a:tr>
              <a:tr h="440342">
                <a:tc>
                  <a:txBody>
                    <a:bodyPr/>
                    <a:lstStyle/>
                    <a:p>
                      <a:endParaRPr lang="en-US" sz="1400" dirty="0">
                        <a:latin typeface="Calibri" pitchFamily="34" charset="0"/>
                      </a:endParaRPr>
                    </a:p>
                  </a:txBody>
                  <a:tcPr anchor="ctr"/>
                </a:tc>
                <a:tc>
                  <a:txBody>
                    <a:bodyPr/>
                    <a:lstStyle/>
                    <a:p>
                      <a:pPr algn="ctr"/>
                      <a:r>
                        <a:rPr lang="en-US" sz="1400" i="1" dirty="0" smtClean="0">
                          <a:latin typeface="Calibri" pitchFamily="34" charset="0"/>
                        </a:rPr>
                        <a:t>%</a:t>
                      </a:r>
                      <a:endParaRPr lang="en-US" sz="1400" i="1" dirty="0">
                        <a:latin typeface="Calibri" pitchFamily="34" charset="0"/>
                      </a:endParaRPr>
                    </a:p>
                  </a:txBody>
                  <a:tcPr anchor="ctr"/>
                </a:tc>
                <a:tc>
                  <a:txBody>
                    <a:bodyPr/>
                    <a:lstStyle/>
                    <a:p>
                      <a:pPr algn="ctr"/>
                      <a:r>
                        <a:rPr lang="en-US" sz="1400" i="1" dirty="0" smtClean="0">
                          <a:latin typeface="Calibri" pitchFamily="34" charset="0"/>
                        </a:rPr>
                        <a:t>Index</a:t>
                      </a:r>
                      <a:endParaRPr lang="en-US" sz="1400" i="1" dirty="0">
                        <a:latin typeface="Calibri" pitchFamily="34" charset="0"/>
                      </a:endParaRPr>
                    </a:p>
                  </a:txBody>
                  <a:tcPr anchor="ctr"/>
                </a:tc>
                <a:tc>
                  <a:txBody>
                    <a:bodyPr/>
                    <a:lstStyle/>
                    <a:p>
                      <a:pPr algn="ctr"/>
                      <a:r>
                        <a:rPr lang="en-US" sz="1400" i="1" dirty="0" smtClean="0">
                          <a:latin typeface="Calibri" pitchFamily="34" charset="0"/>
                        </a:rPr>
                        <a:t>Index</a:t>
                      </a:r>
                      <a:endParaRPr lang="en-US" sz="1400" i="1" dirty="0">
                        <a:latin typeface="Calibri" pitchFamily="34" charset="0"/>
                      </a:endParaRPr>
                    </a:p>
                  </a:txBody>
                  <a:tcPr anchor="ctr"/>
                </a:tc>
                <a:tc>
                  <a:txBody>
                    <a:bodyPr/>
                    <a:lstStyle/>
                    <a:p>
                      <a:pPr algn="ctr"/>
                      <a:r>
                        <a:rPr lang="en-US" sz="1400" i="1" dirty="0" smtClean="0">
                          <a:latin typeface="Calibri" pitchFamily="34" charset="0"/>
                        </a:rPr>
                        <a:t>Index</a:t>
                      </a:r>
                      <a:endParaRPr lang="en-US" sz="1400" i="1" dirty="0">
                        <a:latin typeface="Calibri" pitchFamily="34" charset="0"/>
                      </a:endParaRPr>
                    </a:p>
                  </a:txBody>
                  <a:tcPr anchor="ctr"/>
                </a:tc>
                <a:tc>
                  <a:txBody>
                    <a:bodyPr/>
                    <a:lstStyle/>
                    <a:p>
                      <a:pPr algn="ctr"/>
                      <a:r>
                        <a:rPr lang="en-US" sz="1400" i="1" dirty="0" smtClean="0">
                          <a:latin typeface="Calibri" pitchFamily="34" charset="0"/>
                        </a:rPr>
                        <a:t>Index</a:t>
                      </a:r>
                      <a:endParaRPr lang="en-US" sz="1400" i="1" dirty="0">
                        <a:latin typeface="Calibri" pitchFamily="34" charset="0"/>
                      </a:endParaRPr>
                    </a:p>
                  </a:txBody>
                  <a:tcPr anchor="ctr"/>
                </a:tc>
              </a:tr>
              <a:tr h="440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i="1" dirty="0" smtClean="0">
                          <a:latin typeface="Calibri" pitchFamily="34" charset="0"/>
                        </a:rPr>
                        <a:t>Have Banking Account</a:t>
                      </a:r>
                      <a:endParaRPr lang="en-US" sz="1400" i="1" dirty="0" smtClean="0">
                        <a:latin typeface="Calibri" pitchFamily="34" charset="0"/>
                      </a:endParaRPr>
                    </a:p>
                  </a:txBody>
                  <a:tcPr anchor="ctr"/>
                </a:tc>
                <a:tc>
                  <a:txBody>
                    <a:bodyPr/>
                    <a:lstStyle/>
                    <a:p>
                      <a:pPr algn="ctr" fontAlgn="ctr"/>
                      <a:r>
                        <a:rPr lang="en-US" sz="1400" b="0" i="0" u="none" strike="noStrike">
                          <a:solidFill>
                            <a:srgbClr val="000000"/>
                          </a:solidFill>
                          <a:latin typeface="Calibri" pitchFamily="34" charset="0"/>
                        </a:rPr>
                        <a:t>55%</a:t>
                      </a:r>
                    </a:p>
                  </a:txBody>
                  <a:tcPr marL="9525" marR="9525" marT="9525" marB="0" anchor="ctr"/>
                </a:tc>
                <a:tc>
                  <a:txBody>
                    <a:bodyPr/>
                    <a:lstStyle/>
                    <a:p>
                      <a:pPr algn="ctr" fontAlgn="ctr"/>
                      <a:r>
                        <a:rPr lang="en-US" sz="1400" b="0" i="0" u="none" strike="noStrike">
                          <a:solidFill>
                            <a:srgbClr val="000000"/>
                          </a:solidFill>
                          <a:latin typeface="Calibri" pitchFamily="34" charset="0"/>
                        </a:rPr>
                        <a:t>119</a:t>
                      </a:r>
                    </a:p>
                  </a:txBody>
                  <a:tcPr marL="9525" marR="9525" marT="9525" marB="0" anchor="ctr"/>
                </a:tc>
                <a:tc>
                  <a:txBody>
                    <a:bodyPr/>
                    <a:lstStyle/>
                    <a:p>
                      <a:pPr algn="ctr" fontAlgn="ctr"/>
                      <a:r>
                        <a:rPr lang="en-US" sz="1400" b="0" i="0" u="none" strike="noStrike">
                          <a:solidFill>
                            <a:srgbClr val="000000"/>
                          </a:solidFill>
                          <a:latin typeface="Calibri" pitchFamily="34" charset="0"/>
                        </a:rPr>
                        <a:t>91</a:t>
                      </a:r>
                    </a:p>
                  </a:txBody>
                  <a:tcPr marL="9525" marR="9525" marT="9525" marB="0" anchor="ctr"/>
                </a:tc>
                <a:tc>
                  <a:txBody>
                    <a:bodyPr/>
                    <a:lstStyle/>
                    <a:p>
                      <a:pPr algn="ctr" fontAlgn="ctr"/>
                      <a:r>
                        <a:rPr lang="en-US" sz="1400" b="0" i="0" u="none" strike="noStrike">
                          <a:solidFill>
                            <a:srgbClr val="000000"/>
                          </a:solidFill>
                          <a:latin typeface="Calibri" pitchFamily="34" charset="0"/>
                        </a:rPr>
                        <a:t>105</a:t>
                      </a:r>
                    </a:p>
                  </a:txBody>
                  <a:tcPr marL="9525" marR="9525" marT="9525" marB="0" anchor="ctr"/>
                </a:tc>
                <a:tc>
                  <a:txBody>
                    <a:bodyPr/>
                    <a:lstStyle/>
                    <a:p>
                      <a:pPr algn="ctr" fontAlgn="ctr"/>
                      <a:r>
                        <a:rPr lang="en-US" sz="1400" b="0" i="0" u="none" strike="noStrike" dirty="0">
                          <a:solidFill>
                            <a:srgbClr val="000000"/>
                          </a:solidFill>
                          <a:latin typeface="Calibri" pitchFamily="34" charset="0"/>
                        </a:rPr>
                        <a:t>108</a:t>
                      </a:r>
                    </a:p>
                  </a:txBody>
                  <a:tcPr marL="9525" marR="9525" marT="9525" marB="0" anchor="ctr"/>
                </a:tc>
              </a:tr>
              <a:tr h="440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latin typeface="Calibri" pitchFamily="34" charset="0"/>
                        </a:rPr>
                        <a:t>Banks dealt with:</a:t>
                      </a: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r>
              <a:tr h="255949">
                <a:tc>
                  <a:txBody>
                    <a:bodyPr/>
                    <a:lstStyle/>
                    <a:p>
                      <a:pPr lvl="1" algn="l" fontAlgn="b"/>
                      <a:r>
                        <a:rPr lang="en-US" sz="1400" b="0" i="0" u="none" strike="noStrike" dirty="0">
                          <a:solidFill>
                            <a:srgbClr val="000000"/>
                          </a:solidFill>
                          <a:latin typeface="Calibri" pitchFamily="34" charset="0"/>
                        </a:rPr>
                        <a:t>Al </a:t>
                      </a:r>
                      <a:r>
                        <a:rPr lang="en-US" sz="1400" b="0" i="0" u="none" strike="noStrike" dirty="0" err="1">
                          <a:solidFill>
                            <a:srgbClr val="000000"/>
                          </a:solidFill>
                          <a:latin typeface="Calibri" pitchFamily="34" charset="0"/>
                        </a:rPr>
                        <a:t>Rajhi</a:t>
                      </a:r>
                      <a:r>
                        <a:rPr lang="en-US" sz="1400" b="0" i="0" u="none" strike="noStrike" dirty="0">
                          <a:solidFill>
                            <a:srgbClr val="000000"/>
                          </a:solidFill>
                          <a:latin typeface="Calibri" pitchFamily="34" charset="0"/>
                        </a:rPr>
                        <a:t> </a:t>
                      </a:r>
                    </a:p>
                  </a:txBody>
                  <a:tcPr marL="9525" marR="9525" marT="9525" marB="0" anchor="b"/>
                </a:tc>
                <a:tc>
                  <a:txBody>
                    <a:bodyPr/>
                    <a:lstStyle/>
                    <a:p>
                      <a:pPr algn="ctr" fontAlgn="ctr"/>
                      <a:r>
                        <a:rPr lang="en-US" sz="1400" b="0" i="0" u="none" strike="noStrike">
                          <a:solidFill>
                            <a:srgbClr val="000000"/>
                          </a:solidFill>
                          <a:latin typeface="Calibri" pitchFamily="34" charset="0"/>
                        </a:rPr>
                        <a:t>20%</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124</a:t>
                      </a:r>
                    </a:p>
                  </a:txBody>
                  <a:tcPr marL="9525" marR="9525" marT="9525" marB="0" anchor="ctr"/>
                </a:tc>
                <a:tc>
                  <a:txBody>
                    <a:bodyPr/>
                    <a:lstStyle/>
                    <a:p>
                      <a:pPr algn="ctr" fontAlgn="ctr"/>
                      <a:r>
                        <a:rPr lang="en-US" sz="1400" b="0" i="0" u="none" strike="noStrike">
                          <a:solidFill>
                            <a:srgbClr val="000000"/>
                          </a:solidFill>
                          <a:latin typeface="Calibri" pitchFamily="34" charset="0"/>
                        </a:rPr>
                        <a:t>108</a:t>
                      </a:r>
                    </a:p>
                  </a:txBody>
                  <a:tcPr marL="9525" marR="9525" marT="9525" marB="0" anchor="ctr"/>
                </a:tc>
                <a:tc>
                  <a:txBody>
                    <a:bodyPr/>
                    <a:lstStyle/>
                    <a:p>
                      <a:pPr algn="ctr" fontAlgn="ctr"/>
                      <a:r>
                        <a:rPr lang="en-US" sz="1400" b="0" i="0" u="none" strike="noStrike">
                          <a:solidFill>
                            <a:srgbClr val="000000"/>
                          </a:solidFill>
                          <a:latin typeface="Calibri" pitchFamily="34" charset="0"/>
                        </a:rPr>
                        <a:t>74</a:t>
                      </a:r>
                    </a:p>
                  </a:txBody>
                  <a:tcPr marL="9525" marR="9525" marT="9525" marB="0" anchor="ctr"/>
                </a:tc>
                <a:tc>
                  <a:txBody>
                    <a:bodyPr/>
                    <a:lstStyle/>
                    <a:p>
                      <a:pPr algn="ctr" fontAlgn="ctr"/>
                      <a:r>
                        <a:rPr lang="en-US" sz="1400" b="0" i="0" u="none" strike="noStrike">
                          <a:solidFill>
                            <a:srgbClr val="000000"/>
                          </a:solidFill>
                          <a:latin typeface="Calibri" pitchFamily="34" charset="0"/>
                        </a:rPr>
                        <a:t>63</a:t>
                      </a:r>
                    </a:p>
                  </a:txBody>
                  <a:tcPr marL="9525" marR="9525" marT="9525" marB="0" anchor="ctr"/>
                </a:tc>
              </a:tr>
              <a:tr h="255949">
                <a:tc>
                  <a:txBody>
                    <a:bodyPr/>
                    <a:lstStyle/>
                    <a:p>
                      <a:pPr lvl="1" algn="l" fontAlgn="b"/>
                      <a:r>
                        <a:rPr lang="en-US" sz="1400" b="0" i="0" u="none" strike="noStrike" dirty="0">
                          <a:solidFill>
                            <a:srgbClr val="000000"/>
                          </a:solidFill>
                          <a:latin typeface="Calibri" pitchFamily="34" charset="0"/>
                        </a:rPr>
                        <a:t>The National Commercial Bank</a:t>
                      </a:r>
                    </a:p>
                  </a:txBody>
                  <a:tcPr marL="9525" marR="9525" marT="9525" marB="0" anchor="b"/>
                </a:tc>
                <a:tc>
                  <a:txBody>
                    <a:bodyPr/>
                    <a:lstStyle/>
                    <a:p>
                      <a:pPr algn="ctr" fontAlgn="ctr"/>
                      <a:r>
                        <a:rPr lang="en-US" sz="1400" b="0" i="0" u="none" strike="noStrike">
                          <a:solidFill>
                            <a:srgbClr val="000000"/>
                          </a:solidFill>
                          <a:latin typeface="Calibri" pitchFamily="34" charset="0"/>
                        </a:rPr>
                        <a:t>15%</a:t>
                      </a:r>
                    </a:p>
                  </a:txBody>
                  <a:tcPr marL="9525" marR="9525" marT="9525" marB="0" anchor="ctr"/>
                </a:tc>
                <a:tc>
                  <a:txBody>
                    <a:bodyPr/>
                    <a:lstStyle/>
                    <a:p>
                      <a:pPr algn="ctr" fontAlgn="ctr"/>
                      <a:r>
                        <a:rPr lang="en-US" sz="1400" b="0" i="0" u="none" strike="noStrike" dirty="0">
                          <a:solidFill>
                            <a:srgbClr val="000000"/>
                          </a:solidFill>
                          <a:latin typeface="Calibri" pitchFamily="34" charset="0"/>
                        </a:rPr>
                        <a:t>94</a:t>
                      </a:r>
                    </a:p>
                  </a:txBody>
                  <a:tcPr marL="9525" marR="9525" marT="9525" marB="0" anchor="ctr"/>
                </a:tc>
                <a:tc>
                  <a:txBody>
                    <a:bodyPr/>
                    <a:lstStyle/>
                    <a:p>
                      <a:pPr algn="ctr" fontAlgn="ctr"/>
                      <a:r>
                        <a:rPr lang="en-US" sz="1400" b="0" i="0" u="none" strike="noStrike">
                          <a:solidFill>
                            <a:srgbClr val="000000"/>
                          </a:solidFill>
                          <a:latin typeface="Calibri" pitchFamily="34" charset="0"/>
                        </a:rPr>
                        <a:t>91</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166</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120</a:t>
                      </a:r>
                    </a:p>
                  </a:txBody>
                  <a:tcPr marL="9525" marR="9525" marT="9525" marB="0" anchor="ctr"/>
                </a:tc>
              </a:tr>
              <a:tr h="255949">
                <a:tc>
                  <a:txBody>
                    <a:bodyPr/>
                    <a:lstStyle/>
                    <a:p>
                      <a:pPr lvl="1" algn="l" fontAlgn="b"/>
                      <a:r>
                        <a:rPr lang="en-US" sz="1400" b="0" i="0" u="none" strike="noStrike" dirty="0">
                          <a:solidFill>
                            <a:srgbClr val="000000"/>
                          </a:solidFill>
                          <a:latin typeface="Calibri" pitchFamily="34" charset="0"/>
                        </a:rPr>
                        <a:t>Saudi British Bank</a:t>
                      </a:r>
                    </a:p>
                  </a:txBody>
                  <a:tcPr marL="9525" marR="9525" marT="9525" marB="0" anchor="b"/>
                </a:tc>
                <a:tc>
                  <a:txBody>
                    <a:bodyPr/>
                    <a:lstStyle/>
                    <a:p>
                      <a:pPr algn="ctr" fontAlgn="ctr"/>
                      <a:r>
                        <a:rPr lang="en-US" sz="1400" b="0" i="0" u="none" strike="noStrike">
                          <a:solidFill>
                            <a:srgbClr val="000000"/>
                          </a:solidFill>
                          <a:latin typeface="Calibri" pitchFamily="34" charset="0"/>
                        </a:rPr>
                        <a:t>8%</a:t>
                      </a:r>
                    </a:p>
                  </a:txBody>
                  <a:tcPr marL="9525" marR="9525" marT="9525" marB="0" anchor="ctr"/>
                </a:tc>
                <a:tc>
                  <a:txBody>
                    <a:bodyPr/>
                    <a:lstStyle/>
                    <a:p>
                      <a:pPr algn="ctr" fontAlgn="ctr"/>
                      <a:r>
                        <a:rPr lang="en-US" sz="1400" b="0" i="0" u="none" strike="noStrike">
                          <a:solidFill>
                            <a:srgbClr val="000000"/>
                          </a:solidFill>
                          <a:latin typeface="Calibri" pitchFamily="34" charset="0"/>
                        </a:rPr>
                        <a:t>100</a:t>
                      </a:r>
                    </a:p>
                  </a:txBody>
                  <a:tcPr marL="9525" marR="9525" marT="9525" marB="0" anchor="ctr"/>
                </a:tc>
                <a:tc>
                  <a:txBody>
                    <a:bodyPr/>
                    <a:lstStyle/>
                    <a:p>
                      <a:pPr algn="ctr" fontAlgn="ctr"/>
                      <a:r>
                        <a:rPr lang="en-US" sz="1400" b="0" i="0" u="none" strike="noStrike">
                          <a:solidFill>
                            <a:srgbClr val="000000"/>
                          </a:solidFill>
                          <a:latin typeface="Calibri" pitchFamily="34" charset="0"/>
                        </a:rPr>
                        <a:t>102</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160</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221</a:t>
                      </a:r>
                    </a:p>
                  </a:txBody>
                  <a:tcPr marL="9525" marR="9525" marT="9525" marB="0" anchor="ctr"/>
                </a:tc>
              </a:tr>
              <a:tr h="255949">
                <a:tc>
                  <a:txBody>
                    <a:bodyPr/>
                    <a:lstStyle/>
                    <a:p>
                      <a:pPr lvl="1" algn="l" fontAlgn="b"/>
                      <a:r>
                        <a:rPr lang="en-US" sz="1400" b="0" i="0" u="none" strike="noStrike" dirty="0">
                          <a:solidFill>
                            <a:srgbClr val="000000"/>
                          </a:solidFill>
                          <a:latin typeface="Calibri" pitchFamily="34" charset="0"/>
                        </a:rPr>
                        <a:t>Al Riyadh Bank</a:t>
                      </a:r>
                    </a:p>
                  </a:txBody>
                  <a:tcPr marL="9525" marR="9525" marT="9525" marB="0" anchor="b"/>
                </a:tc>
                <a:tc>
                  <a:txBody>
                    <a:bodyPr/>
                    <a:lstStyle/>
                    <a:p>
                      <a:pPr algn="ctr" fontAlgn="ctr"/>
                      <a:r>
                        <a:rPr lang="en-US" sz="1400" b="0" i="0" u="none" strike="noStrike">
                          <a:solidFill>
                            <a:srgbClr val="000000"/>
                          </a:solidFill>
                          <a:latin typeface="Calibri" pitchFamily="34" charset="0"/>
                        </a:rPr>
                        <a:t>7%</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147</a:t>
                      </a:r>
                    </a:p>
                  </a:txBody>
                  <a:tcPr marL="9525" marR="9525" marT="9525" marB="0" anchor="ctr"/>
                </a:tc>
                <a:tc>
                  <a:txBody>
                    <a:bodyPr/>
                    <a:lstStyle/>
                    <a:p>
                      <a:pPr algn="ctr" fontAlgn="ctr"/>
                      <a:r>
                        <a:rPr lang="en-US" sz="1400" b="0" i="0" u="none" strike="noStrike">
                          <a:solidFill>
                            <a:srgbClr val="000000"/>
                          </a:solidFill>
                          <a:latin typeface="Calibri" pitchFamily="34" charset="0"/>
                        </a:rPr>
                        <a:t>61</a:t>
                      </a:r>
                    </a:p>
                  </a:txBody>
                  <a:tcPr marL="9525" marR="9525" marT="9525" marB="0" anchor="ctr"/>
                </a:tc>
                <a:tc>
                  <a:txBody>
                    <a:bodyPr/>
                    <a:lstStyle/>
                    <a:p>
                      <a:pPr algn="ctr" fontAlgn="ctr"/>
                      <a:r>
                        <a:rPr lang="en-US" sz="1400" b="0" i="0" u="none" strike="noStrike">
                          <a:solidFill>
                            <a:srgbClr val="000000"/>
                          </a:solidFill>
                          <a:latin typeface="Calibri" pitchFamily="34" charset="0"/>
                        </a:rPr>
                        <a:t>107</a:t>
                      </a:r>
                    </a:p>
                  </a:txBody>
                  <a:tcPr marL="9525" marR="9525" marT="9525" marB="0" anchor="ctr"/>
                </a:tc>
                <a:tc>
                  <a:txBody>
                    <a:bodyPr/>
                    <a:lstStyle/>
                    <a:p>
                      <a:pPr algn="ctr" fontAlgn="ctr"/>
                      <a:r>
                        <a:rPr lang="en-US" sz="1400" b="0" i="0" u="none" strike="noStrike">
                          <a:solidFill>
                            <a:srgbClr val="000000"/>
                          </a:solidFill>
                          <a:latin typeface="Calibri" pitchFamily="34" charset="0"/>
                        </a:rPr>
                        <a:t>91</a:t>
                      </a:r>
                    </a:p>
                  </a:txBody>
                  <a:tcPr marL="9525" marR="9525" marT="9525" marB="0" anchor="ctr"/>
                </a:tc>
              </a:tr>
              <a:tr h="255949">
                <a:tc>
                  <a:txBody>
                    <a:bodyPr/>
                    <a:lstStyle/>
                    <a:p>
                      <a:pPr lvl="1" algn="l" fontAlgn="b"/>
                      <a:r>
                        <a:rPr lang="en-US" sz="1400" b="0" i="0" u="none" strike="noStrike" dirty="0">
                          <a:solidFill>
                            <a:srgbClr val="000000"/>
                          </a:solidFill>
                          <a:latin typeface="Calibri" pitchFamily="34" charset="0"/>
                        </a:rPr>
                        <a:t>Arab National Bank</a:t>
                      </a:r>
                    </a:p>
                  </a:txBody>
                  <a:tcPr marL="9525" marR="9525" marT="9525" marB="0" anchor="b"/>
                </a:tc>
                <a:tc>
                  <a:txBody>
                    <a:bodyPr/>
                    <a:lstStyle/>
                    <a:p>
                      <a:pPr algn="ctr" fontAlgn="ctr"/>
                      <a:r>
                        <a:rPr lang="en-US" sz="1400" b="0" i="0" u="none" strike="noStrike">
                          <a:solidFill>
                            <a:srgbClr val="000000"/>
                          </a:solidFill>
                          <a:latin typeface="Calibri" pitchFamily="34" charset="0"/>
                        </a:rPr>
                        <a:t>5%</a:t>
                      </a:r>
                    </a:p>
                  </a:txBody>
                  <a:tcPr marL="9525" marR="9525" marT="9525" marB="0" anchor="ctr"/>
                </a:tc>
                <a:tc>
                  <a:txBody>
                    <a:bodyPr/>
                    <a:lstStyle/>
                    <a:p>
                      <a:pPr algn="ctr" fontAlgn="ctr"/>
                      <a:r>
                        <a:rPr lang="en-US" sz="1400" b="0" i="0" u="none" strike="noStrike" dirty="0">
                          <a:solidFill>
                            <a:srgbClr val="000000"/>
                          </a:solidFill>
                          <a:latin typeface="Calibri" pitchFamily="34" charset="0"/>
                        </a:rPr>
                        <a:t>138</a:t>
                      </a:r>
                    </a:p>
                  </a:txBody>
                  <a:tcPr marL="9525" marR="9525" marT="9525" marB="0" anchor="ctr"/>
                </a:tc>
                <a:tc>
                  <a:txBody>
                    <a:bodyPr/>
                    <a:lstStyle/>
                    <a:p>
                      <a:pPr algn="ctr" fontAlgn="ctr"/>
                      <a:r>
                        <a:rPr lang="en-US" sz="1400" b="0" i="0" u="none" strike="noStrike">
                          <a:solidFill>
                            <a:srgbClr val="000000"/>
                          </a:solidFill>
                          <a:latin typeface="Calibri" pitchFamily="34" charset="0"/>
                        </a:rPr>
                        <a:t>87</a:t>
                      </a:r>
                    </a:p>
                  </a:txBody>
                  <a:tcPr marL="9525" marR="9525" marT="9525" marB="0" anchor="ctr"/>
                </a:tc>
                <a:tc>
                  <a:txBody>
                    <a:bodyPr/>
                    <a:lstStyle/>
                    <a:p>
                      <a:pPr algn="ctr" fontAlgn="ctr"/>
                      <a:r>
                        <a:rPr lang="en-US" sz="1400" b="0" i="0" u="none" strike="noStrike">
                          <a:solidFill>
                            <a:srgbClr val="000000"/>
                          </a:solidFill>
                          <a:latin typeface="Calibri" pitchFamily="34" charset="0"/>
                        </a:rPr>
                        <a:t>124</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186</a:t>
                      </a:r>
                    </a:p>
                  </a:txBody>
                  <a:tcPr marL="9525" marR="9525" marT="9525" marB="0" anchor="ctr"/>
                </a:tc>
              </a:tr>
              <a:tr h="255949">
                <a:tc>
                  <a:txBody>
                    <a:bodyPr/>
                    <a:lstStyle/>
                    <a:p>
                      <a:pPr lvl="1" algn="l" fontAlgn="b"/>
                      <a:r>
                        <a:rPr lang="en-US" sz="1400" b="0" i="0" u="none" strike="noStrike" dirty="0">
                          <a:solidFill>
                            <a:srgbClr val="000000"/>
                          </a:solidFill>
                          <a:latin typeface="Calibri" pitchFamily="34" charset="0"/>
                        </a:rPr>
                        <a:t>Saudi American Bank</a:t>
                      </a:r>
                    </a:p>
                  </a:txBody>
                  <a:tcPr marL="9525" marR="9525" marT="9525" marB="0" anchor="b"/>
                </a:tc>
                <a:tc>
                  <a:txBody>
                    <a:bodyPr/>
                    <a:lstStyle/>
                    <a:p>
                      <a:pPr algn="ctr" fontAlgn="ctr"/>
                      <a:r>
                        <a:rPr lang="en-US" sz="1400" b="0" i="0" u="none" strike="noStrike">
                          <a:solidFill>
                            <a:srgbClr val="000000"/>
                          </a:solidFill>
                          <a:latin typeface="Calibri" pitchFamily="34" charset="0"/>
                        </a:rPr>
                        <a:t>8%</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151</a:t>
                      </a:r>
                    </a:p>
                  </a:txBody>
                  <a:tcPr marL="9525" marR="9525" marT="9525" marB="0" anchor="ctr"/>
                </a:tc>
                <a:tc>
                  <a:txBody>
                    <a:bodyPr/>
                    <a:lstStyle/>
                    <a:p>
                      <a:pPr algn="ctr" fontAlgn="ctr"/>
                      <a:r>
                        <a:rPr lang="en-US" sz="1400" b="0" i="0" u="none" strike="noStrike">
                          <a:solidFill>
                            <a:srgbClr val="000000"/>
                          </a:solidFill>
                          <a:latin typeface="Calibri" pitchFamily="34" charset="0"/>
                        </a:rPr>
                        <a:t>101</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119</a:t>
                      </a:r>
                    </a:p>
                  </a:txBody>
                  <a:tcPr marL="9525" marR="9525" marT="9525" marB="0" anchor="ctr"/>
                </a:tc>
                <a:tc>
                  <a:txBody>
                    <a:bodyPr/>
                    <a:lstStyle/>
                    <a:p>
                      <a:pPr algn="ctr" fontAlgn="ctr"/>
                      <a:r>
                        <a:rPr lang="en-US" sz="1400" b="0" i="0" u="none" strike="noStrike">
                          <a:solidFill>
                            <a:srgbClr val="000000"/>
                          </a:solidFill>
                          <a:latin typeface="Calibri" pitchFamily="34" charset="0"/>
                        </a:rPr>
                        <a:t>113</a:t>
                      </a:r>
                    </a:p>
                  </a:txBody>
                  <a:tcPr marL="9525" marR="9525" marT="9525" marB="0" anchor="ctr"/>
                </a:tc>
              </a:tr>
              <a:tr h="255949">
                <a:tc>
                  <a:txBody>
                    <a:bodyPr/>
                    <a:lstStyle/>
                    <a:p>
                      <a:pPr lvl="1" algn="l" fontAlgn="b"/>
                      <a:r>
                        <a:rPr lang="en-US" sz="1400" b="0" i="0" u="none" strike="noStrike" dirty="0">
                          <a:solidFill>
                            <a:srgbClr val="000000"/>
                          </a:solidFill>
                          <a:latin typeface="Calibri" pitchFamily="34" charset="0"/>
                        </a:rPr>
                        <a:t>Saudi French Bank</a:t>
                      </a:r>
                    </a:p>
                  </a:txBody>
                  <a:tcPr marL="9525" marR="9525" marT="9525" marB="0" anchor="b"/>
                </a:tc>
                <a:tc>
                  <a:txBody>
                    <a:bodyPr/>
                    <a:lstStyle/>
                    <a:p>
                      <a:pPr algn="ctr" fontAlgn="ctr"/>
                      <a:r>
                        <a:rPr lang="en-US" sz="1400" b="0" i="0" u="none" strike="noStrike" dirty="0">
                          <a:solidFill>
                            <a:srgbClr val="000000"/>
                          </a:solidFill>
                          <a:latin typeface="Calibri" pitchFamily="34" charset="0"/>
                        </a:rPr>
                        <a:t>3%</a:t>
                      </a:r>
                    </a:p>
                  </a:txBody>
                  <a:tcPr marL="9525" marR="9525" marT="9525" marB="0" anchor="ctr"/>
                </a:tc>
                <a:tc>
                  <a:txBody>
                    <a:bodyPr/>
                    <a:lstStyle/>
                    <a:p>
                      <a:pPr algn="ctr" fontAlgn="ctr"/>
                      <a:r>
                        <a:rPr lang="en-US" sz="1400" b="0" i="0" u="none" strike="noStrike">
                          <a:solidFill>
                            <a:srgbClr val="000000"/>
                          </a:solidFill>
                          <a:latin typeface="Calibri" pitchFamily="34" charset="0"/>
                        </a:rPr>
                        <a:t>134</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119</a:t>
                      </a:r>
                    </a:p>
                  </a:txBody>
                  <a:tcPr marL="9525" marR="9525" marT="9525" marB="0" anchor="ctr"/>
                </a:tc>
                <a:tc>
                  <a:txBody>
                    <a:bodyPr/>
                    <a:lstStyle/>
                    <a:p>
                      <a:pPr algn="ctr" fontAlgn="ctr"/>
                      <a:r>
                        <a:rPr lang="en-US" sz="1400" b="0" i="0" u="none" strike="noStrike">
                          <a:solidFill>
                            <a:srgbClr val="000000"/>
                          </a:solidFill>
                          <a:latin typeface="Calibri" pitchFamily="34" charset="0"/>
                        </a:rPr>
                        <a:t>103</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154</a:t>
                      </a:r>
                    </a:p>
                  </a:txBody>
                  <a:tcPr marL="9525" marR="9525" marT="9525" marB="0" anchor="ctr"/>
                </a:tc>
              </a:tr>
              <a:tr h="255949">
                <a:tc>
                  <a:txBody>
                    <a:bodyPr/>
                    <a:lstStyle/>
                    <a:p>
                      <a:pPr lvl="1" algn="l" fontAlgn="b"/>
                      <a:r>
                        <a:rPr lang="en-US" sz="1400" b="0" i="0" u="none" strike="noStrike" dirty="0">
                          <a:solidFill>
                            <a:srgbClr val="000000"/>
                          </a:solidFill>
                          <a:latin typeface="Calibri" pitchFamily="34" charset="0"/>
                        </a:rPr>
                        <a:t>Saudi </a:t>
                      </a:r>
                      <a:r>
                        <a:rPr lang="en-US" sz="1400" b="0" i="0" u="none" strike="noStrike" dirty="0" err="1">
                          <a:solidFill>
                            <a:srgbClr val="000000"/>
                          </a:solidFill>
                          <a:latin typeface="Calibri" pitchFamily="34" charset="0"/>
                        </a:rPr>
                        <a:t>Hollandi</a:t>
                      </a:r>
                      <a:r>
                        <a:rPr lang="en-US" sz="1400" b="0" i="0" u="none" strike="noStrike" dirty="0">
                          <a:solidFill>
                            <a:srgbClr val="000000"/>
                          </a:solidFill>
                          <a:latin typeface="Calibri" pitchFamily="34" charset="0"/>
                        </a:rPr>
                        <a:t> Bank</a:t>
                      </a:r>
                    </a:p>
                  </a:txBody>
                  <a:tcPr marL="9525" marR="9525" marT="9525" marB="0" anchor="b"/>
                </a:tc>
                <a:tc>
                  <a:txBody>
                    <a:bodyPr/>
                    <a:lstStyle/>
                    <a:p>
                      <a:pPr algn="ctr" fontAlgn="ctr"/>
                      <a:r>
                        <a:rPr lang="en-US" sz="1400" b="0" i="0" u="none" strike="noStrike">
                          <a:solidFill>
                            <a:srgbClr val="000000"/>
                          </a:solidFill>
                          <a:latin typeface="Calibri" pitchFamily="34" charset="0"/>
                        </a:rPr>
                        <a:t>1%</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148</a:t>
                      </a:r>
                    </a:p>
                  </a:txBody>
                  <a:tcPr marL="9525" marR="9525" marT="9525" marB="0" anchor="ctr"/>
                </a:tc>
                <a:tc>
                  <a:txBody>
                    <a:bodyPr/>
                    <a:lstStyle/>
                    <a:p>
                      <a:pPr algn="ctr" fontAlgn="ctr"/>
                      <a:r>
                        <a:rPr lang="en-US" sz="1400" b="0" i="0" u="none" strike="noStrike">
                          <a:solidFill>
                            <a:srgbClr val="000000"/>
                          </a:solidFill>
                          <a:latin typeface="Calibri" pitchFamily="34" charset="0"/>
                        </a:rPr>
                        <a:t>40</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300</a:t>
                      </a:r>
                    </a:p>
                  </a:txBody>
                  <a:tcPr marL="9525" marR="9525" marT="9525" marB="0" anchor="ctr"/>
                </a:tc>
                <a:tc>
                  <a:txBody>
                    <a:bodyPr/>
                    <a:lstStyle/>
                    <a:p>
                      <a:pPr algn="ctr" fontAlgn="ctr"/>
                      <a:r>
                        <a:rPr lang="en-GB" sz="1400" b="0" i="0" u="none" strike="noStrike" dirty="0" smtClean="0">
                          <a:solidFill>
                            <a:srgbClr val="000000"/>
                          </a:solidFill>
                          <a:latin typeface="Calibri" pitchFamily="34" charset="0"/>
                        </a:rPr>
                        <a:t>*</a:t>
                      </a:r>
                      <a:endParaRPr lang="en-US" sz="1400" b="0" i="0" u="none" strike="noStrike" dirty="0">
                        <a:solidFill>
                          <a:srgbClr val="000000"/>
                        </a:solidFill>
                        <a:latin typeface="Calibri" pitchFamily="34" charset="0"/>
                      </a:endParaRPr>
                    </a:p>
                  </a:txBody>
                  <a:tcPr marL="9525" marR="9525" marT="9525" marB="0" anchor="ctr"/>
                </a:tc>
              </a:tr>
              <a:tr h="255949">
                <a:tc>
                  <a:txBody>
                    <a:bodyPr/>
                    <a:lstStyle/>
                    <a:p>
                      <a:pPr lvl="1" algn="l" fontAlgn="b"/>
                      <a:r>
                        <a:rPr lang="en-US" sz="1400" b="0" i="0" u="none" strike="noStrike" dirty="0">
                          <a:solidFill>
                            <a:srgbClr val="000000"/>
                          </a:solidFill>
                          <a:latin typeface="Calibri" pitchFamily="34" charset="0"/>
                        </a:rPr>
                        <a:t>Saudi Investment Bank</a:t>
                      </a:r>
                    </a:p>
                  </a:txBody>
                  <a:tcPr marL="9525" marR="9525" marT="9525" marB="0" anchor="b"/>
                </a:tc>
                <a:tc>
                  <a:txBody>
                    <a:bodyPr/>
                    <a:lstStyle/>
                    <a:p>
                      <a:pPr algn="ctr" fontAlgn="ctr"/>
                      <a:r>
                        <a:rPr lang="en-US" sz="1400" b="0" i="0" u="none" strike="noStrike">
                          <a:solidFill>
                            <a:srgbClr val="000000"/>
                          </a:solidFill>
                          <a:latin typeface="Calibri" pitchFamily="34" charset="0"/>
                        </a:rPr>
                        <a:t>0%</a:t>
                      </a:r>
                    </a:p>
                  </a:txBody>
                  <a:tcPr marL="9525" marR="9525" marT="9525" marB="0" anchor="ctr"/>
                </a:tc>
                <a:tc>
                  <a:txBody>
                    <a:bodyPr/>
                    <a:lstStyle/>
                    <a:p>
                      <a:pPr algn="ctr" fontAlgn="ctr"/>
                      <a:r>
                        <a:rPr lang="en-US" sz="1400" b="0" i="0" u="none" strike="noStrike">
                          <a:solidFill>
                            <a:srgbClr val="000000"/>
                          </a:solidFill>
                          <a:latin typeface="Calibri" pitchFamily="34" charset="0"/>
                        </a:rPr>
                        <a:t>86</a:t>
                      </a:r>
                    </a:p>
                  </a:txBody>
                  <a:tcPr marL="9525" marR="9525" marT="9525" marB="0" anchor="ctr"/>
                </a:tc>
                <a:tc>
                  <a:txBody>
                    <a:bodyPr/>
                    <a:lstStyle/>
                    <a:p>
                      <a:pPr algn="ctr" fontAlgn="ctr"/>
                      <a:r>
                        <a:rPr lang="en-US" sz="1400" b="0" i="0" u="none" strike="noStrike">
                          <a:solidFill>
                            <a:srgbClr val="000000"/>
                          </a:solidFill>
                          <a:latin typeface="Calibri" pitchFamily="34" charset="0"/>
                        </a:rPr>
                        <a:t>74</a:t>
                      </a:r>
                    </a:p>
                  </a:txBody>
                  <a:tcPr marL="9525" marR="9525" marT="9525" marB="0" anchor="ctr"/>
                </a:tc>
                <a:tc>
                  <a:txBody>
                    <a:bodyPr/>
                    <a:lstStyle/>
                    <a:p>
                      <a:pPr algn="ctr" fontAlgn="ctr"/>
                      <a:r>
                        <a:rPr lang="en-US" sz="1400" b="0" i="0" u="none" strike="noStrike" dirty="0">
                          <a:solidFill>
                            <a:srgbClr val="FF0000"/>
                          </a:solidFill>
                          <a:latin typeface="Calibri" pitchFamily="34" charset="0"/>
                        </a:rPr>
                        <a:t>311</a:t>
                      </a:r>
                    </a:p>
                  </a:txBody>
                  <a:tcPr marL="9525" marR="9525" marT="9525" marB="0" anchor="ctr"/>
                </a:tc>
                <a:tc>
                  <a:txBody>
                    <a:bodyPr/>
                    <a:lstStyle/>
                    <a:p>
                      <a:pPr algn="ctr" fontAlgn="ctr"/>
                      <a:r>
                        <a:rPr lang="en-GB" sz="1400" b="0" i="0" u="none" strike="noStrike" dirty="0" smtClean="0">
                          <a:solidFill>
                            <a:srgbClr val="000000"/>
                          </a:solidFill>
                          <a:latin typeface="Calibri" pitchFamily="34" charset="0"/>
                        </a:rPr>
                        <a:t>*</a:t>
                      </a:r>
                      <a:endParaRPr lang="en-US" sz="1400" b="0" i="0" u="none" strike="noStrike" dirty="0">
                        <a:solidFill>
                          <a:srgbClr val="000000"/>
                        </a:solidFill>
                        <a:latin typeface="Calibri" pitchFamily="34" charset="0"/>
                      </a:endParaRPr>
                    </a:p>
                  </a:txBody>
                  <a:tcPr marL="9525" marR="9525" marT="9525" marB="0" anchor="ctr"/>
                </a:tc>
              </a:tr>
              <a:tr h="255949">
                <a:tc>
                  <a:txBody>
                    <a:bodyPr/>
                    <a:lstStyle/>
                    <a:p>
                      <a:pPr lvl="1" algn="l" fontAlgn="b"/>
                      <a:r>
                        <a:rPr lang="en-US" sz="1400" b="0" i="0" u="none" strike="noStrike" dirty="0">
                          <a:solidFill>
                            <a:srgbClr val="000000"/>
                          </a:solidFill>
                          <a:latin typeface="Calibri" pitchFamily="34" charset="0"/>
                        </a:rPr>
                        <a:t>Al </a:t>
                      </a:r>
                      <a:r>
                        <a:rPr lang="en-US" sz="1400" b="0" i="0" u="none" strike="noStrike" dirty="0" err="1">
                          <a:solidFill>
                            <a:srgbClr val="000000"/>
                          </a:solidFill>
                          <a:latin typeface="Calibri" pitchFamily="34" charset="0"/>
                        </a:rPr>
                        <a:t>Bilad</a:t>
                      </a:r>
                      <a:r>
                        <a:rPr lang="en-US" sz="1400" b="0" i="0" u="none" strike="noStrike" dirty="0">
                          <a:solidFill>
                            <a:srgbClr val="000000"/>
                          </a:solidFill>
                          <a:latin typeface="Calibri" pitchFamily="34" charset="0"/>
                        </a:rPr>
                        <a:t> Bank</a:t>
                      </a:r>
                    </a:p>
                  </a:txBody>
                  <a:tcPr marL="9525" marR="9525" marT="9525" marB="0" anchor="b"/>
                </a:tc>
                <a:tc>
                  <a:txBody>
                    <a:bodyPr/>
                    <a:lstStyle/>
                    <a:p>
                      <a:pPr algn="ctr" fontAlgn="ctr"/>
                      <a:r>
                        <a:rPr lang="en-US" sz="1400" b="0" i="0" u="none" strike="noStrike">
                          <a:solidFill>
                            <a:srgbClr val="000000"/>
                          </a:solidFill>
                          <a:latin typeface="Calibri" pitchFamily="34" charset="0"/>
                        </a:rPr>
                        <a:t>1%</a:t>
                      </a:r>
                    </a:p>
                  </a:txBody>
                  <a:tcPr marL="9525" marR="9525" marT="9525" marB="0" anchor="ctr"/>
                </a:tc>
                <a:tc>
                  <a:txBody>
                    <a:bodyPr/>
                    <a:lstStyle/>
                    <a:p>
                      <a:pPr algn="ctr" fontAlgn="ctr"/>
                      <a:r>
                        <a:rPr lang="en-US" sz="1400" b="0" i="0" u="none" strike="noStrike">
                          <a:solidFill>
                            <a:srgbClr val="000000"/>
                          </a:solidFill>
                          <a:latin typeface="Calibri" pitchFamily="34" charset="0"/>
                        </a:rPr>
                        <a:t>96</a:t>
                      </a:r>
                    </a:p>
                  </a:txBody>
                  <a:tcPr marL="9525" marR="9525" marT="9525" marB="0" anchor="ctr"/>
                </a:tc>
                <a:tc>
                  <a:txBody>
                    <a:bodyPr/>
                    <a:lstStyle/>
                    <a:p>
                      <a:pPr algn="ctr" fontAlgn="ctr"/>
                      <a:r>
                        <a:rPr lang="en-US" sz="1400" b="0" i="0" u="none" strike="noStrike">
                          <a:solidFill>
                            <a:srgbClr val="000000"/>
                          </a:solidFill>
                          <a:latin typeface="Calibri" pitchFamily="34" charset="0"/>
                        </a:rPr>
                        <a:t>80</a:t>
                      </a:r>
                    </a:p>
                  </a:txBody>
                  <a:tcPr marL="9525" marR="9525" marT="9525" marB="0" anchor="ctr"/>
                </a:tc>
                <a:tc>
                  <a:txBody>
                    <a:bodyPr/>
                    <a:lstStyle/>
                    <a:p>
                      <a:pPr algn="ctr" fontAlgn="ctr"/>
                      <a:r>
                        <a:rPr lang="en-US" sz="1400" b="0" i="0" u="none" strike="noStrike">
                          <a:solidFill>
                            <a:srgbClr val="000000"/>
                          </a:solidFill>
                          <a:latin typeface="Calibri" pitchFamily="34" charset="0"/>
                        </a:rPr>
                        <a:t>107</a:t>
                      </a:r>
                    </a:p>
                  </a:txBody>
                  <a:tcPr marL="9525" marR="9525" marT="9525" marB="0" anchor="ctr"/>
                </a:tc>
                <a:tc>
                  <a:txBody>
                    <a:bodyPr/>
                    <a:lstStyle/>
                    <a:p>
                      <a:pPr algn="ctr" fontAlgn="ctr"/>
                      <a:r>
                        <a:rPr lang="en-US" sz="1400" b="0" i="0" u="none" strike="noStrike" dirty="0">
                          <a:solidFill>
                            <a:srgbClr val="000000"/>
                          </a:solidFill>
                          <a:latin typeface="Calibri" pitchFamily="34" charset="0"/>
                        </a:rPr>
                        <a:t>67</a:t>
                      </a:r>
                    </a:p>
                  </a:txBody>
                  <a:tcPr marL="9525" marR="9525" marT="9525" marB="0" anchor="ctr"/>
                </a:tc>
              </a:tr>
            </a:tbl>
          </a:graphicData>
        </a:graphic>
      </p:graphicFrame>
      <p:sp>
        <p:nvSpPr>
          <p:cNvPr id="8" name="Rounded Rectangular Callout 7"/>
          <p:cNvSpPr/>
          <p:nvPr/>
        </p:nvSpPr>
        <p:spPr>
          <a:xfrm>
            <a:off x="4724400" y="3124200"/>
            <a:ext cx="3048000" cy="381000"/>
          </a:xfrm>
          <a:prstGeom prst="wedgeRoundRectCallout">
            <a:avLst>
              <a:gd name="adj1" fmla="val -41859"/>
              <a:gd name="adj2" fmla="val 119637"/>
              <a:gd name="adj3" fmla="val 16667"/>
            </a:avLst>
          </a:prstGeom>
          <a:ln/>
        </p:spPr>
        <p:style>
          <a:lnRef idx="1">
            <a:schemeClr val="accent2"/>
          </a:lnRef>
          <a:fillRef idx="3">
            <a:schemeClr val="accent2"/>
          </a:fillRef>
          <a:effectRef idx="2">
            <a:schemeClr val="accent2"/>
          </a:effectRef>
          <a:fontRef idx="minor">
            <a:schemeClr val="lt1"/>
          </a:fontRef>
        </p:style>
        <p:txBody>
          <a:bodyPr anchor="ctr"/>
          <a:lstStyle/>
          <a:p>
            <a:pPr>
              <a:defRPr/>
            </a:pPr>
            <a:r>
              <a:rPr lang="en-US" sz="1200" dirty="0">
                <a:solidFill>
                  <a:schemeClr val="bg1"/>
                </a:solidFill>
                <a:latin typeface="Trebuchet MS" pitchFamily="34" charset="0"/>
              </a:rPr>
              <a:t>Very likely to deal with Al </a:t>
            </a:r>
            <a:r>
              <a:rPr lang="en-US" sz="1200" dirty="0" err="1">
                <a:solidFill>
                  <a:schemeClr val="bg1"/>
                </a:solidFill>
                <a:latin typeface="Trebuchet MS" pitchFamily="34" charset="0"/>
              </a:rPr>
              <a:t>Rajhi</a:t>
            </a:r>
            <a:r>
              <a:rPr lang="en-US" sz="1200" dirty="0">
                <a:solidFill>
                  <a:schemeClr val="bg1"/>
                </a:solidFill>
                <a:latin typeface="Trebuchet MS" pitchFamily="34" charset="0"/>
              </a:rPr>
              <a:t> bank</a:t>
            </a:r>
          </a:p>
        </p:txBody>
      </p:sp>
      <p:sp>
        <p:nvSpPr>
          <p:cNvPr id="6" name="Slide Number Placeholder 5"/>
          <p:cNvSpPr>
            <a:spLocks noGrp="1"/>
          </p:cNvSpPr>
          <p:nvPr>
            <p:ph type="sldNum" sz="quarter" idx="11"/>
          </p:nvPr>
        </p:nvSpPr>
        <p:spPr/>
        <p:txBody>
          <a:bodyPr/>
          <a:lstStyle/>
          <a:p>
            <a:pPr>
              <a:defRPr/>
            </a:pPr>
            <a:fld id="{9D0193EC-FCEF-4C52-9F31-0595BCBE83F8}" type="slidenum">
              <a:rPr lang="en-US" smtClean="0"/>
              <a:pPr>
                <a:defRPr/>
              </a:pPr>
              <a:t>33</a:t>
            </a:fld>
            <a:endParaRPr lang="en-US" dirty="0"/>
          </a:p>
        </p:txBody>
      </p:sp>
      <p:sp>
        <p:nvSpPr>
          <p:cNvPr id="7"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143000" y="228600"/>
            <a:ext cx="7467600" cy="609600"/>
          </a:xfrm>
        </p:spPr>
        <p:txBody>
          <a:bodyPr/>
          <a:lstStyle/>
          <a:p>
            <a:pPr eaLnBrk="1" hangingPunct="1">
              <a:defRPr/>
            </a:pPr>
            <a:r>
              <a:rPr lang="en-US" smtClean="0">
                <a:solidFill>
                  <a:schemeClr val="bg2">
                    <a:lumMod val="50000"/>
                  </a:schemeClr>
                </a:solidFill>
                <a:latin typeface="Calibri" pitchFamily="34" charset="0"/>
              </a:rPr>
              <a:t>Finance &amp; Banking Habits</a:t>
            </a:r>
          </a:p>
        </p:txBody>
      </p:sp>
      <p:graphicFrame>
        <p:nvGraphicFramePr>
          <p:cNvPr id="5" name="Content Placeholder 4"/>
          <p:cNvGraphicFramePr>
            <a:graphicFrameLocks noGrp="1"/>
          </p:cNvGraphicFramePr>
          <p:nvPr>
            <p:ph idx="1"/>
          </p:nvPr>
        </p:nvGraphicFramePr>
        <p:xfrm>
          <a:off x="990600" y="914400"/>
          <a:ext cx="7696200" cy="5333998"/>
        </p:xfrm>
        <a:graphic>
          <a:graphicData uri="http://schemas.openxmlformats.org/drawingml/2006/table">
            <a:tbl>
              <a:tblPr firstRow="1" bandRow="1">
                <a:tableStyleId>{775DCB02-9BB8-47FD-8907-85C794F793BA}</a:tableStyleId>
              </a:tblPr>
              <a:tblGrid>
                <a:gridCol w="2438400"/>
                <a:gridCol w="990600"/>
                <a:gridCol w="990600"/>
                <a:gridCol w="1295400"/>
                <a:gridCol w="990600"/>
                <a:gridCol w="990600"/>
              </a:tblGrid>
              <a:tr h="779548">
                <a:tc>
                  <a:txBody>
                    <a:bodyPr/>
                    <a:lstStyle/>
                    <a:p>
                      <a:r>
                        <a:rPr lang="en-US" sz="1400" dirty="0" smtClean="0">
                          <a:latin typeface="Calibri" pitchFamily="34" charset="0"/>
                        </a:rPr>
                        <a:t>In Last 12 Months</a:t>
                      </a:r>
                      <a:endParaRPr lang="en-US" sz="1400" dirty="0">
                        <a:latin typeface="Calibri" pitchFamily="34" charset="0"/>
                      </a:endParaRPr>
                    </a:p>
                  </a:txBody>
                  <a:tcPr anchor="ctr"/>
                </a:tc>
                <a:tc>
                  <a:txBody>
                    <a:bodyPr/>
                    <a:lstStyle/>
                    <a:p>
                      <a:pPr algn="ctr" fontAlgn="ctr"/>
                      <a:r>
                        <a:rPr lang="en-US" sz="1400" b="1" i="0" u="none" strike="noStrike" dirty="0">
                          <a:solidFill>
                            <a:srgbClr val="FFFFFF"/>
                          </a:solidFill>
                          <a:latin typeface="Calibri" pitchFamily="34" charset="0"/>
                        </a:rPr>
                        <a:t>All Travelled by Air</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GCC</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MEA and Africa</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Europe, America and Elsewhere</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Asia\Far East and Australia</a:t>
                      </a:r>
                    </a:p>
                  </a:txBody>
                  <a:tcPr marL="8460" marR="8460" marT="8460" marB="0" anchor="ctr"/>
                </a:tc>
              </a:tr>
              <a:tr h="366371">
                <a:tc>
                  <a:txBody>
                    <a:bodyPr/>
                    <a:lstStyle/>
                    <a:p>
                      <a:endParaRPr lang="en-US" sz="1400" dirty="0">
                        <a:latin typeface="Calibri" pitchFamily="34" charset="0"/>
                      </a:endParaRPr>
                    </a:p>
                  </a:txBody>
                  <a:tcPr anchor="ctr"/>
                </a:tc>
                <a:tc>
                  <a:txBody>
                    <a:bodyPr/>
                    <a:lstStyle/>
                    <a:p>
                      <a:pPr algn="ctr" fontAlgn="ctr"/>
                      <a:r>
                        <a:rPr lang="en-US" sz="1400" b="0" i="0" u="none" strike="noStrike" dirty="0">
                          <a:solidFill>
                            <a:srgbClr val="000000"/>
                          </a:solidFill>
                          <a:latin typeface="Calibri" pitchFamily="34" charset="0"/>
                        </a:rPr>
                        <a:t>n=1022</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n=350</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n=460</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n=121</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n=103</a:t>
                      </a:r>
                    </a:p>
                  </a:txBody>
                  <a:tcPr marL="8460" marR="8460" marT="8460" marB="0" anchor="ctr"/>
                </a:tc>
              </a:tr>
              <a:tr h="366371">
                <a:tc>
                  <a:txBody>
                    <a:bodyPr/>
                    <a:lstStyle/>
                    <a:p>
                      <a:endParaRPr lang="en-US" sz="1400" dirty="0">
                        <a:latin typeface="Calibri" pitchFamily="34" charset="0"/>
                      </a:endParaRPr>
                    </a:p>
                  </a:txBody>
                  <a:tcPr anchor="ctr"/>
                </a:tc>
                <a:tc>
                  <a:txBody>
                    <a:bodyPr/>
                    <a:lstStyle/>
                    <a:p>
                      <a:pPr algn="ctr"/>
                      <a:r>
                        <a:rPr lang="en-US" sz="1100" i="1" dirty="0" smtClean="0">
                          <a:latin typeface="Calibri" pitchFamily="34" charset="0"/>
                        </a:rPr>
                        <a:t>%</a:t>
                      </a:r>
                      <a:endParaRPr lang="en-US" sz="1100" i="1" dirty="0">
                        <a:latin typeface="Calibri" pitchFamily="34" charset="0"/>
                      </a:endParaRPr>
                    </a:p>
                  </a:txBody>
                  <a:tcPr anchor="ctr"/>
                </a:tc>
                <a:tc>
                  <a:txBody>
                    <a:bodyPr/>
                    <a:lstStyle/>
                    <a:p>
                      <a:pPr algn="ctr"/>
                      <a:r>
                        <a:rPr lang="en-US" sz="1100" i="1" dirty="0" smtClean="0">
                          <a:latin typeface="Calibri" pitchFamily="34" charset="0"/>
                        </a:rPr>
                        <a:t>Index</a:t>
                      </a:r>
                      <a:endParaRPr lang="en-US" sz="1100" i="1" dirty="0">
                        <a:latin typeface="Calibri" pitchFamily="34" charset="0"/>
                      </a:endParaRPr>
                    </a:p>
                  </a:txBody>
                  <a:tcPr anchor="ctr"/>
                </a:tc>
                <a:tc>
                  <a:txBody>
                    <a:bodyPr/>
                    <a:lstStyle/>
                    <a:p>
                      <a:pPr algn="ctr"/>
                      <a:r>
                        <a:rPr lang="en-US" sz="1100" i="1" dirty="0" smtClean="0">
                          <a:latin typeface="Calibri" pitchFamily="34" charset="0"/>
                        </a:rPr>
                        <a:t>Index</a:t>
                      </a:r>
                      <a:endParaRPr lang="en-US" sz="1100" i="1" dirty="0">
                        <a:latin typeface="Calibri" pitchFamily="34" charset="0"/>
                      </a:endParaRPr>
                    </a:p>
                  </a:txBody>
                  <a:tcPr anchor="ctr"/>
                </a:tc>
                <a:tc>
                  <a:txBody>
                    <a:bodyPr/>
                    <a:lstStyle/>
                    <a:p>
                      <a:pPr algn="ctr"/>
                      <a:r>
                        <a:rPr lang="en-US" sz="1100" i="1" dirty="0" smtClean="0">
                          <a:latin typeface="Calibri" pitchFamily="34" charset="0"/>
                        </a:rPr>
                        <a:t>Index</a:t>
                      </a:r>
                      <a:endParaRPr lang="en-US" sz="1100" i="1" dirty="0">
                        <a:latin typeface="Calibri" pitchFamily="34" charset="0"/>
                      </a:endParaRPr>
                    </a:p>
                  </a:txBody>
                  <a:tcPr anchor="ctr"/>
                </a:tc>
                <a:tc>
                  <a:txBody>
                    <a:bodyPr/>
                    <a:lstStyle/>
                    <a:p>
                      <a:pPr algn="ctr"/>
                      <a:r>
                        <a:rPr lang="en-US" sz="1100" i="1" dirty="0" smtClean="0">
                          <a:latin typeface="Calibri" pitchFamily="34" charset="0"/>
                        </a:rPr>
                        <a:t>Index</a:t>
                      </a:r>
                      <a:endParaRPr lang="en-US" sz="1100" i="1" dirty="0">
                        <a:latin typeface="Calibri" pitchFamily="34" charset="0"/>
                      </a:endParaRPr>
                    </a:p>
                  </a:txBody>
                  <a:tcPr anchor="ctr"/>
                </a:tc>
              </a:tr>
              <a:tr h="366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i="1" dirty="0" smtClean="0">
                          <a:latin typeface="Calibri" pitchFamily="34" charset="0"/>
                        </a:rPr>
                        <a:t>Have Plastic</a:t>
                      </a:r>
                      <a:r>
                        <a:rPr lang="en-GB" sz="1400" i="1" baseline="0" dirty="0" smtClean="0">
                          <a:latin typeface="Calibri" pitchFamily="34" charset="0"/>
                        </a:rPr>
                        <a:t> Card</a:t>
                      </a:r>
                      <a:endParaRPr lang="en-US" sz="1400" i="1" dirty="0" smtClean="0">
                        <a:latin typeface="Calibri" pitchFamily="34" charset="0"/>
                      </a:endParaRPr>
                    </a:p>
                  </a:txBody>
                  <a:tcPr anchor="ctr"/>
                </a:tc>
                <a:tc>
                  <a:txBody>
                    <a:bodyPr/>
                    <a:lstStyle/>
                    <a:p>
                      <a:pPr algn="ctr" fontAlgn="ctr"/>
                      <a:r>
                        <a:rPr lang="en-US" sz="1400" b="0" i="0" u="none" strike="noStrike">
                          <a:solidFill>
                            <a:srgbClr val="000000"/>
                          </a:solidFill>
                          <a:latin typeface="Calibri" pitchFamily="34" charset="0"/>
                        </a:rPr>
                        <a:t>52%</a:t>
                      </a:r>
                    </a:p>
                  </a:txBody>
                  <a:tcPr marL="9525" marR="9525" marT="9525" marB="0" anchor="ctr"/>
                </a:tc>
                <a:tc>
                  <a:txBody>
                    <a:bodyPr/>
                    <a:lstStyle/>
                    <a:p>
                      <a:pPr algn="ctr" fontAlgn="ctr"/>
                      <a:r>
                        <a:rPr lang="en-US" sz="1400" b="0" i="0" u="none" strike="noStrike">
                          <a:solidFill>
                            <a:srgbClr val="000000"/>
                          </a:solidFill>
                          <a:latin typeface="Calibri" pitchFamily="34" charset="0"/>
                        </a:rPr>
                        <a:t>61%</a:t>
                      </a:r>
                    </a:p>
                  </a:txBody>
                  <a:tcPr marL="9525" marR="9525" marT="9525" marB="0" anchor="ctr"/>
                </a:tc>
                <a:tc>
                  <a:txBody>
                    <a:bodyPr/>
                    <a:lstStyle/>
                    <a:p>
                      <a:pPr algn="ctr" fontAlgn="ctr"/>
                      <a:r>
                        <a:rPr lang="en-US" sz="1400" b="0" i="0" u="none" strike="noStrike">
                          <a:solidFill>
                            <a:srgbClr val="000000"/>
                          </a:solidFill>
                          <a:latin typeface="Calibri" pitchFamily="34" charset="0"/>
                        </a:rPr>
                        <a:t>48%</a:t>
                      </a:r>
                    </a:p>
                  </a:txBody>
                  <a:tcPr marL="9525" marR="9525" marT="9525" marB="0" anchor="ctr"/>
                </a:tc>
                <a:tc>
                  <a:txBody>
                    <a:bodyPr/>
                    <a:lstStyle/>
                    <a:p>
                      <a:pPr algn="ctr" fontAlgn="ctr"/>
                      <a:r>
                        <a:rPr lang="en-US" sz="1400" b="0" i="0" u="none" strike="noStrike">
                          <a:solidFill>
                            <a:srgbClr val="000000"/>
                          </a:solidFill>
                          <a:latin typeface="Calibri" pitchFamily="34" charset="0"/>
                        </a:rPr>
                        <a:t>50%</a:t>
                      </a:r>
                    </a:p>
                  </a:txBody>
                  <a:tcPr marL="9525" marR="9525" marT="9525" marB="0" anchor="ctr"/>
                </a:tc>
                <a:tc>
                  <a:txBody>
                    <a:bodyPr/>
                    <a:lstStyle/>
                    <a:p>
                      <a:pPr algn="ctr" fontAlgn="ctr"/>
                      <a:r>
                        <a:rPr lang="en-US" sz="1400" b="0" i="0" u="none" strike="noStrike" dirty="0">
                          <a:solidFill>
                            <a:srgbClr val="000000"/>
                          </a:solidFill>
                          <a:latin typeface="Calibri" pitchFamily="34" charset="0"/>
                        </a:rPr>
                        <a:t>56%</a:t>
                      </a:r>
                    </a:p>
                  </a:txBody>
                  <a:tcPr marL="9525" marR="9525" marT="9525" marB="0" anchor="ctr"/>
                </a:tc>
              </a:tr>
              <a:tr h="366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latin typeface="Calibri" pitchFamily="34" charset="0"/>
                        </a:rPr>
                        <a:t>Obtained:</a:t>
                      </a: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r>
              <a:tr h="366371">
                <a:tc>
                  <a:txBody>
                    <a:bodyPr/>
                    <a:lstStyle/>
                    <a:p>
                      <a:pPr lvl="1"/>
                      <a:r>
                        <a:rPr lang="en-US" sz="1400" dirty="0" smtClean="0">
                          <a:latin typeface="Calibri" pitchFamily="34" charset="0"/>
                        </a:rPr>
                        <a:t>Credit Card</a:t>
                      </a:r>
                      <a:endParaRPr lang="en-US" sz="1400" dirty="0">
                        <a:latin typeface="Calibri" pitchFamily="34" charset="0"/>
                      </a:endParaRPr>
                    </a:p>
                  </a:txBody>
                  <a:tcPr anchor="ctr"/>
                </a:tc>
                <a:tc>
                  <a:txBody>
                    <a:bodyPr/>
                    <a:lstStyle/>
                    <a:p>
                      <a:pPr algn="ctr"/>
                      <a:r>
                        <a:rPr lang="en-GB" sz="1400" dirty="0" smtClean="0">
                          <a:latin typeface="Calibri" pitchFamily="34" charset="0"/>
                        </a:rPr>
                        <a:t>19</a:t>
                      </a:r>
                      <a:endParaRPr lang="en-US" sz="1400" dirty="0">
                        <a:latin typeface="Calibri" pitchFamily="34" charset="0"/>
                      </a:endParaRPr>
                    </a:p>
                  </a:txBody>
                  <a:tcPr anchor="ctr"/>
                </a:tc>
                <a:tc>
                  <a:txBody>
                    <a:bodyPr/>
                    <a:lstStyle/>
                    <a:p>
                      <a:pPr algn="ctr" fontAlgn="ctr"/>
                      <a:r>
                        <a:rPr lang="en-US" sz="1400" b="0" i="0" u="none" strike="noStrike">
                          <a:solidFill>
                            <a:srgbClr val="000000"/>
                          </a:solidFill>
                          <a:latin typeface="Calibri" pitchFamily="34" charset="0"/>
                        </a:rPr>
                        <a:t>137</a:t>
                      </a:r>
                    </a:p>
                  </a:txBody>
                  <a:tcPr marL="9525" marR="9525" marT="9525" marB="0" anchor="ctr"/>
                </a:tc>
                <a:tc>
                  <a:txBody>
                    <a:bodyPr/>
                    <a:lstStyle/>
                    <a:p>
                      <a:pPr algn="ctr" fontAlgn="ctr"/>
                      <a:r>
                        <a:rPr lang="en-US" sz="1400" b="0" i="0" u="none" strike="noStrike">
                          <a:solidFill>
                            <a:srgbClr val="000000"/>
                          </a:solidFill>
                          <a:latin typeface="Calibri" pitchFamily="34" charset="0"/>
                        </a:rPr>
                        <a:t>86</a:t>
                      </a:r>
                    </a:p>
                  </a:txBody>
                  <a:tcPr marL="9525" marR="9525" marT="9525" marB="0" anchor="ctr"/>
                </a:tc>
                <a:tc>
                  <a:txBody>
                    <a:bodyPr/>
                    <a:lstStyle/>
                    <a:p>
                      <a:pPr algn="ctr" fontAlgn="ctr"/>
                      <a:r>
                        <a:rPr lang="en-US" sz="1400" b="0" i="0" u="none" strike="noStrike">
                          <a:solidFill>
                            <a:srgbClr val="000000"/>
                          </a:solidFill>
                          <a:latin typeface="Calibri" pitchFamily="34" charset="0"/>
                        </a:rPr>
                        <a:t>121</a:t>
                      </a:r>
                    </a:p>
                  </a:txBody>
                  <a:tcPr marL="9525" marR="9525" marT="9525" marB="0" anchor="ctr"/>
                </a:tc>
                <a:tc>
                  <a:txBody>
                    <a:bodyPr/>
                    <a:lstStyle/>
                    <a:p>
                      <a:pPr algn="ctr" fontAlgn="ctr"/>
                      <a:r>
                        <a:rPr lang="en-US" sz="1400" b="0" i="0" u="none" strike="noStrike">
                          <a:solidFill>
                            <a:srgbClr val="000000"/>
                          </a:solidFill>
                          <a:latin typeface="Calibri" pitchFamily="34" charset="0"/>
                        </a:rPr>
                        <a:t>103</a:t>
                      </a:r>
                    </a:p>
                  </a:txBody>
                  <a:tcPr marL="9525" marR="9525" marT="9525" marB="0" anchor="ctr"/>
                </a:tc>
              </a:tr>
              <a:tr h="366371">
                <a:tc>
                  <a:txBody>
                    <a:bodyPr/>
                    <a:lstStyle/>
                    <a:p>
                      <a:pPr lvl="1"/>
                      <a:r>
                        <a:rPr lang="en-US" sz="1400" dirty="0" smtClean="0">
                          <a:latin typeface="Calibri" pitchFamily="34" charset="0"/>
                        </a:rPr>
                        <a:t>ATM/Debit Card</a:t>
                      </a:r>
                      <a:endParaRPr lang="en-US" sz="1400" dirty="0">
                        <a:latin typeface="Calibri" pitchFamily="34" charset="0"/>
                      </a:endParaRPr>
                    </a:p>
                  </a:txBody>
                  <a:tcPr anchor="ctr"/>
                </a:tc>
                <a:tc>
                  <a:txBody>
                    <a:bodyPr/>
                    <a:lstStyle/>
                    <a:p>
                      <a:pPr algn="ctr"/>
                      <a:r>
                        <a:rPr lang="en-GB" sz="1400" dirty="0" smtClean="0">
                          <a:latin typeface="Calibri" pitchFamily="34" charset="0"/>
                        </a:rPr>
                        <a:t>41</a:t>
                      </a:r>
                      <a:endParaRPr lang="en-US" sz="1400" dirty="0">
                        <a:latin typeface="Calibri" pitchFamily="34" charset="0"/>
                      </a:endParaRPr>
                    </a:p>
                  </a:txBody>
                  <a:tcPr anchor="ctr"/>
                </a:tc>
                <a:tc>
                  <a:txBody>
                    <a:bodyPr/>
                    <a:lstStyle/>
                    <a:p>
                      <a:pPr algn="ctr" fontAlgn="ctr"/>
                      <a:r>
                        <a:rPr lang="en-US" sz="1400" b="0" i="0" u="none" strike="noStrike">
                          <a:solidFill>
                            <a:srgbClr val="000000"/>
                          </a:solidFill>
                          <a:latin typeface="Calibri" pitchFamily="34" charset="0"/>
                        </a:rPr>
                        <a:t>112</a:t>
                      </a:r>
                    </a:p>
                  </a:txBody>
                  <a:tcPr marL="9525" marR="9525" marT="9525" marB="0" anchor="ctr"/>
                </a:tc>
                <a:tc>
                  <a:txBody>
                    <a:bodyPr/>
                    <a:lstStyle/>
                    <a:p>
                      <a:pPr algn="ctr" fontAlgn="ctr"/>
                      <a:r>
                        <a:rPr lang="en-US" sz="1400" b="0" i="0" u="none" strike="noStrike">
                          <a:solidFill>
                            <a:srgbClr val="000000"/>
                          </a:solidFill>
                          <a:latin typeface="Calibri" pitchFamily="34" charset="0"/>
                        </a:rPr>
                        <a:t>98</a:t>
                      </a:r>
                    </a:p>
                  </a:txBody>
                  <a:tcPr marL="9525" marR="9525" marT="9525" marB="0" anchor="ctr"/>
                </a:tc>
                <a:tc>
                  <a:txBody>
                    <a:bodyPr/>
                    <a:lstStyle/>
                    <a:p>
                      <a:pPr algn="ctr" fontAlgn="ctr"/>
                      <a:r>
                        <a:rPr lang="en-US" sz="1400" b="0" i="0" u="none" strike="noStrike">
                          <a:solidFill>
                            <a:srgbClr val="000000"/>
                          </a:solidFill>
                          <a:latin typeface="Calibri" pitchFamily="34" charset="0"/>
                        </a:rPr>
                        <a:t>87</a:t>
                      </a:r>
                    </a:p>
                  </a:txBody>
                  <a:tcPr marL="9525" marR="9525" marT="9525" marB="0" anchor="ctr"/>
                </a:tc>
                <a:tc>
                  <a:txBody>
                    <a:bodyPr/>
                    <a:lstStyle/>
                    <a:p>
                      <a:pPr algn="ctr" fontAlgn="ctr"/>
                      <a:r>
                        <a:rPr lang="en-US" sz="1400" b="0" i="0" u="none" strike="noStrike">
                          <a:solidFill>
                            <a:srgbClr val="000000"/>
                          </a:solidFill>
                          <a:latin typeface="Calibri" pitchFamily="34" charset="0"/>
                        </a:rPr>
                        <a:t>105</a:t>
                      </a:r>
                    </a:p>
                  </a:txBody>
                  <a:tcPr marL="9525" marR="9525" marT="9525" marB="0" anchor="ctr"/>
                </a:tc>
              </a:tr>
              <a:tr h="366371">
                <a:tc>
                  <a:txBody>
                    <a:bodyPr/>
                    <a:lstStyle/>
                    <a:p>
                      <a:pPr lvl="1"/>
                      <a:r>
                        <a:rPr lang="en-US" sz="1400" dirty="0" smtClean="0">
                          <a:latin typeface="Calibri" pitchFamily="34" charset="0"/>
                        </a:rPr>
                        <a:t>Internet Debit Card</a:t>
                      </a:r>
                      <a:endParaRPr lang="en-US" sz="1400" dirty="0">
                        <a:latin typeface="Calibri" pitchFamily="34" charset="0"/>
                      </a:endParaRPr>
                    </a:p>
                  </a:txBody>
                  <a:tcPr anchor="ctr"/>
                </a:tc>
                <a:tc>
                  <a:txBody>
                    <a:bodyPr/>
                    <a:lstStyle/>
                    <a:p>
                      <a:pPr algn="ctr"/>
                      <a:r>
                        <a:rPr lang="en-GB" sz="1400" dirty="0" smtClean="0">
                          <a:latin typeface="Calibri" pitchFamily="34" charset="0"/>
                        </a:rPr>
                        <a:t>3</a:t>
                      </a:r>
                      <a:endParaRPr lang="en-US" sz="1400" dirty="0">
                        <a:latin typeface="Calibri" pitchFamily="34" charset="0"/>
                      </a:endParaRPr>
                    </a:p>
                  </a:txBody>
                  <a:tcPr anchor="ctr"/>
                </a:tc>
                <a:tc>
                  <a:txBody>
                    <a:bodyPr/>
                    <a:lstStyle/>
                    <a:p>
                      <a:pPr algn="ctr" fontAlgn="ctr"/>
                      <a:r>
                        <a:rPr lang="en-US" sz="1400" b="0" i="0" u="none" strike="noStrike">
                          <a:solidFill>
                            <a:srgbClr val="000000"/>
                          </a:solidFill>
                          <a:latin typeface="Calibri" pitchFamily="34" charset="0"/>
                        </a:rPr>
                        <a:t>133</a:t>
                      </a:r>
                    </a:p>
                  </a:txBody>
                  <a:tcPr marL="9525" marR="9525" marT="9525" marB="0" anchor="ctr"/>
                </a:tc>
                <a:tc>
                  <a:txBody>
                    <a:bodyPr/>
                    <a:lstStyle/>
                    <a:p>
                      <a:pPr algn="ctr" fontAlgn="ctr"/>
                      <a:r>
                        <a:rPr lang="en-US" sz="1400" b="0" i="0" u="none" strike="noStrike">
                          <a:solidFill>
                            <a:srgbClr val="000000"/>
                          </a:solidFill>
                          <a:latin typeface="Calibri" pitchFamily="34" charset="0"/>
                        </a:rPr>
                        <a:t>87</a:t>
                      </a:r>
                    </a:p>
                  </a:txBody>
                  <a:tcPr marL="9525" marR="9525" marT="9525" marB="0" anchor="ctr"/>
                </a:tc>
                <a:tc>
                  <a:txBody>
                    <a:bodyPr/>
                    <a:lstStyle/>
                    <a:p>
                      <a:pPr algn="ctr" fontAlgn="ctr"/>
                      <a:r>
                        <a:rPr lang="en-US" sz="1400" b="0" i="0" u="none" strike="noStrike">
                          <a:solidFill>
                            <a:srgbClr val="000000"/>
                          </a:solidFill>
                          <a:latin typeface="Calibri" pitchFamily="34" charset="0"/>
                        </a:rPr>
                        <a:t>175</a:t>
                      </a:r>
                    </a:p>
                  </a:txBody>
                  <a:tcPr marL="9525" marR="9525" marT="9525" marB="0" anchor="ctr"/>
                </a:tc>
                <a:tc>
                  <a:txBody>
                    <a:bodyPr/>
                    <a:lstStyle/>
                    <a:p>
                      <a:pPr algn="ctr" fontAlgn="ctr"/>
                      <a:r>
                        <a:rPr lang="en-US" sz="1400" b="0" i="0" u="none" strike="noStrike" dirty="0">
                          <a:solidFill>
                            <a:srgbClr val="000000"/>
                          </a:solidFill>
                          <a:latin typeface="Calibri" pitchFamily="34" charset="0"/>
                        </a:rPr>
                        <a:t>269</a:t>
                      </a:r>
                    </a:p>
                  </a:txBody>
                  <a:tcPr marL="9525" marR="9525" marT="9525" marB="0" anchor="ctr"/>
                </a:tc>
              </a:tr>
              <a:tr h="256460">
                <a:tc>
                  <a:txBody>
                    <a:bodyPr/>
                    <a:lstStyle/>
                    <a:p>
                      <a:endParaRPr lang="en-US" sz="800" dirty="0">
                        <a:latin typeface="Calibri" pitchFamily="34" charset="0"/>
                      </a:endParaRPr>
                    </a:p>
                  </a:txBody>
                  <a:tcPr anchor="ctr"/>
                </a:tc>
                <a:tc>
                  <a:txBody>
                    <a:bodyPr/>
                    <a:lstStyle/>
                    <a:p>
                      <a:pPr algn="ctr"/>
                      <a:endParaRPr lang="en-US" sz="800" dirty="0">
                        <a:latin typeface="Calibri" pitchFamily="34" charset="0"/>
                      </a:endParaRPr>
                    </a:p>
                  </a:txBody>
                  <a:tcPr anchor="ctr"/>
                </a:tc>
                <a:tc>
                  <a:txBody>
                    <a:bodyPr/>
                    <a:lstStyle/>
                    <a:p>
                      <a:pPr algn="ctr"/>
                      <a:endParaRPr lang="en-US" sz="800" dirty="0">
                        <a:latin typeface="Calibri" pitchFamily="34" charset="0"/>
                      </a:endParaRPr>
                    </a:p>
                  </a:txBody>
                  <a:tcPr anchor="ctr"/>
                </a:tc>
                <a:tc>
                  <a:txBody>
                    <a:bodyPr/>
                    <a:lstStyle/>
                    <a:p>
                      <a:pPr algn="ctr"/>
                      <a:endParaRPr lang="en-US" sz="800" dirty="0">
                        <a:latin typeface="Calibri" pitchFamily="34" charset="0"/>
                      </a:endParaRPr>
                    </a:p>
                  </a:txBody>
                  <a:tcPr anchor="ctr"/>
                </a:tc>
                <a:tc>
                  <a:txBody>
                    <a:bodyPr/>
                    <a:lstStyle/>
                    <a:p>
                      <a:pPr algn="ctr"/>
                      <a:endParaRPr lang="en-US" sz="800" dirty="0">
                        <a:latin typeface="Calibri" pitchFamily="34" charset="0"/>
                      </a:endParaRPr>
                    </a:p>
                  </a:txBody>
                  <a:tcPr anchor="ctr"/>
                </a:tc>
                <a:tc>
                  <a:txBody>
                    <a:bodyPr/>
                    <a:lstStyle/>
                    <a:p>
                      <a:pPr algn="ctr"/>
                      <a:endParaRPr lang="en-US" sz="800" dirty="0">
                        <a:latin typeface="Calibri" pitchFamily="34" charset="0"/>
                      </a:endParaRPr>
                    </a:p>
                  </a:txBody>
                  <a:tcPr anchor="ctr"/>
                </a:tc>
              </a:tr>
              <a:tr h="366371">
                <a:tc>
                  <a:txBody>
                    <a:bodyPr/>
                    <a:lstStyle/>
                    <a:p>
                      <a:r>
                        <a:rPr lang="en-GB" sz="1400" i="1" dirty="0" smtClean="0">
                          <a:latin typeface="Calibri" pitchFamily="34" charset="0"/>
                        </a:rPr>
                        <a:t>Number</a:t>
                      </a:r>
                      <a:r>
                        <a:rPr lang="en-GB" sz="1400" i="1" baseline="0" dirty="0" smtClean="0">
                          <a:latin typeface="Calibri" pitchFamily="34" charset="0"/>
                        </a:rPr>
                        <a:t> of Cards owned</a:t>
                      </a:r>
                      <a:endParaRPr lang="en-US" sz="1400" i="1"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c>
                  <a:txBody>
                    <a:bodyPr/>
                    <a:lstStyle/>
                    <a:p>
                      <a:pPr algn="ctr"/>
                      <a:endParaRPr lang="en-US" sz="1400" dirty="0">
                        <a:latin typeface="Calibri" pitchFamily="34" charset="0"/>
                      </a:endParaRPr>
                    </a:p>
                  </a:txBody>
                  <a:tcPr anchor="ctr"/>
                </a:tc>
              </a:tr>
              <a:tr h="366371">
                <a:tc>
                  <a:txBody>
                    <a:bodyPr/>
                    <a:lstStyle/>
                    <a:p>
                      <a:pPr algn="l" fontAlgn="b"/>
                      <a:r>
                        <a:rPr lang="en-US" sz="1400" b="0" i="0" u="none" strike="noStrike" dirty="0" smtClean="0">
                          <a:solidFill>
                            <a:srgbClr val="000000"/>
                          </a:solidFill>
                          <a:latin typeface="Calibri" pitchFamily="34" charset="0"/>
                        </a:rPr>
                        <a:t>              One</a:t>
                      </a:r>
                      <a:endParaRPr lang="en-US" sz="1400" b="0" i="0" u="none" strike="noStrike" dirty="0">
                        <a:solidFill>
                          <a:srgbClr val="000000"/>
                        </a:solidFill>
                        <a:latin typeface="Calibri" pitchFamily="34" charset="0"/>
                      </a:endParaRPr>
                    </a:p>
                  </a:txBody>
                  <a:tcPr marL="9525" marR="9525" marT="9525" marB="0" anchor="ctr"/>
                </a:tc>
                <a:tc>
                  <a:txBody>
                    <a:bodyPr/>
                    <a:lstStyle/>
                    <a:p>
                      <a:pPr algn="ctr" fontAlgn="ctr"/>
                      <a:r>
                        <a:rPr lang="en-US" sz="1400" b="0" i="0" u="none" strike="noStrike">
                          <a:solidFill>
                            <a:srgbClr val="000000"/>
                          </a:solidFill>
                          <a:latin typeface="Calibri"/>
                        </a:rPr>
                        <a:t>43%</a:t>
                      </a:r>
                    </a:p>
                  </a:txBody>
                  <a:tcPr marL="9525" marR="9525" marT="9525" marB="0" anchor="ctr"/>
                </a:tc>
                <a:tc>
                  <a:txBody>
                    <a:bodyPr/>
                    <a:lstStyle/>
                    <a:p>
                      <a:pPr algn="ctr" fontAlgn="ctr"/>
                      <a:r>
                        <a:rPr lang="en-US" sz="1400" b="0" i="0" u="none" strike="noStrike">
                          <a:solidFill>
                            <a:srgbClr val="000000"/>
                          </a:solidFill>
                          <a:latin typeface="Calibri"/>
                        </a:rPr>
                        <a:t>113</a:t>
                      </a:r>
                    </a:p>
                  </a:txBody>
                  <a:tcPr marL="9525" marR="9525" marT="9525" marB="0" anchor="ctr"/>
                </a:tc>
                <a:tc>
                  <a:txBody>
                    <a:bodyPr/>
                    <a:lstStyle/>
                    <a:p>
                      <a:pPr algn="ctr" fontAlgn="ctr"/>
                      <a:r>
                        <a:rPr lang="en-US" sz="1400" b="0" i="0" u="none" strike="noStrike">
                          <a:solidFill>
                            <a:srgbClr val="000000"/>
                          </a:solidFill>
                          <a:latin typeface="Calibri"/>
                        </a:rPr>
                        <a:t>92</a:t>
                      </a:r>
                    </a:p>
                  </a:txBody>
                  <a:tcPr marL="9525" marR="9525" marT="9525" marB="0" anchor="ctr"/>
                </a:tc>
                <a:tc>
                  <a:txBody>
                    <a:bodyPr/>
                    <a:lstStyle/>
                    <a:p>
                      <a:pPr algn="ctr" fontAlgn="ctr"/>
                      <a:r>
                        <a:rPr lang="en-US" sz="1400" b="0" i="0" u="none" strike="noStrike">
                          <a:solidFill>
                            <a:srgbClr val="000000"/>
                          </a:solidFill>
                          <a:latin typeface="Calibri"/>
                        </a:rPr>
                        <a:t>82</a:t>
                      </a:r>
                    </a:p>
                  </a:txBody>
                  <a:tcPr marL="9525" marR="9525" marT="9525" marB="0" anchor="ctr"/>
                </a:tc>
                <a:tc>
                  <a:txBody>
                    <a:bodyPr/>
                    <a:lstStyle/>
                    <a:p>
                      <a:pPr algn="ctr" fontAlgn="ctr"/>
                      <a:r>
                        <a:rPr lang="en-US" sz="1400" b="0" i="0" u="none" strike="noStrike">
                          <a:solidFill>
                            <a:srgbClr val="000000"/>
                          </a:solidFill>
                          <a:latin typeface="Calibri"/>
                        </a:rPr>
                        <a:t>113</a:t>
                      </a:r>
                    </a:p>
                  </a:txBody>
                  <a:tcPr marL="9525" marR="9525" marT="9525" marB="0" anchor="ctr"/>
                </a:tc>
              </a:tr>
              <a:tr h="366371">
                <a:tc>
                  <a:txBody>
                    <a:bodyPr/>
                    <a:lstStyle/>
                    <a:p>
                      <a:pPr algn="l" fontAlgn="b"/>
                      <a:r>
                        <a:rPr lang="en-US" sz="1400" b="0" i="0" u="none" strike="noStrike" dirty="0" smtClean="0">
                          <a:solidFill>
                            <a:srgbClr val="000000"/>
                          </a:solidFill>
                          <a:latin typeface="Calibri" pitchFamily="34" charset="0"/>
                        </a:rPr>
                        <a:t>              Two</a:t>
                      </a:r>
                      <a:endParaRPr lang="en-US" sz="1400" b="0" i="0" u="none" strike="noStrike" dirty="0">
                        <a:solidFill>
                          <a:srgbClr val="000000"/>
                        </a:solidFill>
                        <a:latin typeface="Calibri" pitchFamily="34" charset="0"/>
                      </a:endParaRPr>
                    </a:p>
                  </a:txBody>
                  <a:tcPr marL="9525" marR="9525" marT="9525" marB="0" anchor="ctr"/>
                </a:tc>
                <a:tc>
                  <a:txBody>
                    <a:bodyPr/>
                    <a:lstStyle/>
                    <a:p>
                      <a:pPr algn="ctr" fontAlgn="ctr"/>
                      <a:r>
                        <a:rPr lang="en-US" sz="1400" b="0" i="0" u="none" strike="noStrike">
                          <a:solidFill>
                            <a:srgbClr val="000000"/>
                          </a:solidFill>
                          <a:latin typeface="Calibri"/>
                        </a:rPr>
                        <a:t>7%</a:t>
                      </a:r>
                    </a:p>
                  </a:txBody>
                  <a:tcPr marL="9525" marR="9525" marT="9525" marB="0" anchor="ctr"/>
                </a:tc>
                <a:tc>
                  <a:txBody>
                    <a:bodyPr/>
                    <a:lstStyle/>
                    <a:p>
                      <a:pPr algn="ctr" fontAlgn="ctr"/>
                      <a:r>
                        <a:rPr lang="en-US" sz="1400" b="0" i="0" u="none" strike="noStrike" dirty="0">
                          <a:solidFill>
                            <a:srgbClr val="000000"/>
                          </a:solidFill>
                          <a:latin typeface="Calibri"/>
                        </a:rPr>
                        <a:t>159</a:t>
                      </a:r>
                    </a:p>
                  </a:txBody>
                  <a:tcPr marL="9525" marR="9525" marT="9525" marB="0" anchor="ctr"/>
                </a:tc>
                <a:tc>
                  <a:txBody>
                    <a:bodyPr/>
                    <a:lstStyle/>
                    <a:p>
                      <a:pPr algn="ctr" fontAlgn="ctr"/>
                      <a:r>
                        <a:rPr lang="en-US" sz="1400" b="0" i="0" u="none" strike="noStrike" dirty="0">
                          <a:solidFill>
                            <a:srgbClr val="000000"/>
                          </a:solidFill>
                          <a:latin typeface="Calibri"/>
                        </a:rPr>
                        <a:t>107</a:t>
                      </a:r>
                    </a:p>
                  </a:txBody>
                  <a:tcPr marL="9525" marR="9525" marT="9525" marB="0" anchor="ctr"/>
                </a:tc>
                <a:tc>
                  <a:txBody>
                    <a:bodyPr/>
                    <a:lstStyle/>
                    <a:p>
                      <a:pPr algn="ctr" fontAlgn="ctr"/>
                      <a:r>
                        <a:rPr lang="en-US" sz="1400" b="0" i="0" u="none" strike="noStrike">
                          <a:solidFill>
                            <a:srgbClr val="000000"/>
                          </a:solidFill>
                          <a:latin typeface="Calibri"/>
                        </a:rPr>
                        <a:t>236</a:t>
                      </a:r>
                    </a:p>
                  </a:txBody>
                  <a:tcPr marL="9525" marR="9525" marT="9525" marB="0" anchor="ctr"/>
                </a:tc>
                <a:tc>
                  <a:txBody>
                    <a:bodyPr/>
                    <a:lstStyle/>
                    <a:p>
                      <a:pPr algn="ctr" fontAlgn="ctr"/>
                      <a:r>
                        <a:rPr lang="en-US" sz="1400" b="0" i="0" u="none" strike="noStrike">
                          <a:solidFill>
                            <a:srgbClr val="000000"/>
                          </a:solidFill>
                          <a:latin typeface="Calibri"/>
                        </a:rPr>
                        <a:t>72</a:t>
                      </a:r>
                    </a:p>
                  </a:txBody>
                  <a:tcPr marL="9525" marR="9525" marT="9525" marB="0" anchor="ctr"/>
                </a:tc>
              </a:tr>
              <a:tr h="366371">
                <a:tc>
                  <a:txBody>
                    <a:bodyPr/>
                    <a:lstStyle/>
                    <a:p>
                      <a:pPr algn="l" fontAlgn="b"/>
                      <a:r>
                        <a:rPr lang="en-US" sz="1400" b="0" i="0" u="none" strike="noStrike" dirty="0" smtClean="0">
                          <a:solidFill>
                            <a:srgbClr val="000000"/>
                          </a:solidFill>
                          <a:latin typeface="Calibri" pitchFamily="34" charset="0"/>
                        </a:rPr>
                        <a:t>              Three</a:t>
                      </a:r>
                      <a:endParaRPr lang="en-US" sz="1400" b="0" i="0" u="none" strike="noStrike" dirty="0">
                        <a:solidFill>
                          <a:srgbClr val="000000"/>
                        </a:solidFill>
                        <a:latin typeface="Calibri" pitchFamily="34" charset="0"/>
                      </a:endParaRPr>
                    </a:p>
                  </a:txBody>
                  <a:tcPr marL="9525" marR="9525" marT="9525" marB="0" anchor="ctr"/>
                </a:tc>
                <a:tc>
                  <a:txBody>
                    <a:bodyPr/>
                    <a:lstStyle/>
                    <a:p>
                      <a:pPr algn="ctr" fontAlgn="ctr"/>
                      <a:r>
                        <a:rPr lang="en-US" sz="1400" b="0" i="0" u="none" strike="noStrike">
                          <a:solidFill>
                            <a:srgbClr val="000000"/>
                          </a:solidFill>
                          <a:latin typeface="Calibri"/>
                        </a:rPr>
                        <a:t>3%</a:t>
                      </a:r>
                    </a:p>
                  </a:txBody>
                  <a:tcPr marL="9525" marR="9525" marT="9525" marB="0" anchor="ctr"/>
                </a:tc>
                <a:tc>
                  <a:txBody>
                    <a:bodyPr/>
                    <a:lstStyle/>
                    <a:p>
                      <a:pPr algn="ctr" fontAlgn="ctr"/>
                      <a:r>
                        <a:rPr lang="en-US" sz="1400" b="0" i="0" u="none" strike="noStrike">
                          <a:solidFill>
                            <a:srgbClr val="000000"/>
                          </a:solidFill>
                          <a:latin typeface="Calibri"/>
                        </a:rPr>
                        <a:t>178</a:t>
                      </a:r>
                    </a:p>
                  </a:txBody>
                  <a:tcPr marL="9525" marR="9525" marT="9525" marB="0" anchor="ctr"/>
                </a:tc>
                <a:tc>
                  <a:txBody>
                    <a:bodyPr/>
                    <a:lstStyle/>
                    <a:p>
                      <a:pPr algn="ctr" fontAlgn="ctr"/>
                      <a:r>
                        <a:rPr lang="en-US" sz="1400" b="0" i="0" u="none" strike="noStrike">
                          <a:solidFill>
                            <a:srgbClr val="000000"/>
                          </a:solidFill>
                          <a:latin typeface="Calibri"/>
                        </a:rPr>
                        <a:t>104</a:t>
                      </a:r>
                    </a:p>
                  </a:txBody>
                  <a:tcPr marL="9525" marR="9525" marT="9525" marB="0" anchor="ctr"/>
                </a:tc>
                <a:tc>
                  <a:txBody>
                    <a:bodyPr/>
                    <a:lstStyle/>
                    <a:p>
                      <a:pPr algn="ctr" fontAlgn="ctr"/>
                      <a:r>
                        <a:rPr lang="en-US" sz="1400" b="0" i="0" u="none" strike="noStrike">
                          <a:solidFill>
                            <a:srgbClr val="000000"/>
                          </a:solidFill>
                          <a:latin typeface="Calibri"/>
                        </a:rPr>
                        <a:t>274</a:t>
                      </a:r>
                    </a:p>
                  </a:txBody>
                  <a:tcPr marL="9525" marR="9525" marT="9525" marB="0" anchor="ctr"/>
                </a:tc>
                <a:tc>
                  <a:txBody>
                    <a:bodyPr/>
                    <a:lstStyle/>
                    <a:p>
                      <a:pPr algn="ctr" fontAlgn="ctr"/>
                      <a:r>
                        <a:rPr lang="en-US" sz="1400" b="0" i="0" u="none" strike="noStrike">
                          <a:solidFill>
                            <a:srgbClr val="000000"/>
                          </a:solidFill>
                          <a:latin typeface="Calibri"/>
                        </a:rPr>
                        <a:t>208</a:t>
                      </a:r>
                    </a:p>
                  </a:txBody>
                  <a:tcPr marL="9525" marR="9525" marT="9525" marB="0" anchor="ctr"/>
                </a:tc>
              </a:tr>
              <a:tr h="267909">
                <a:tc>
                  <a:txBody>
                    <a:bodyPr/>
                    <a:lstStyle/>
                    <a:p>
                      <a:pPr algn="l" fontAlgn="b"/>
                      <a:r>
                        <a:rPr lang="en-US" sz="1400" b="0" i="0" u="none" strike="noStrike" dirty="0" smtClean="0">
                          <a:solidFill>
                            <a:srgbClr val="000000"/>
                          </a:solidFill>
                          <a:latin typeface="Calibri" pitchFamily="34" charset="0"/>
                        </a:rPr>
                        <a:t>              Four</a:t>
                      </a:r>
                      <a:r>
                        <a:rPr lang="en-US" sz="1400" b="0" i="0" u="none" strike="noStrike" dirty="0">
                          <a:solidFill>
                            <a:srgbClr val="000000"/>
                          </a:solidFill>
                          <a:latin typeface="Calibri" pitchFamily="34" charset="0"/>
                        </a:rPr>
                        <a:t>+</a:t>
                      </a:r>
                    </a:p>
                  </a:txBody>
                  <a:tcPr marL="9525" marR="9525" marT="9525" marB="0" anchor="ctr"/>
                </a:tc>
                <a:tc>
                  <a:txBody>
                    <a:bodyPr/>
                    <a:lstStyle/>
                    <a:p>
                      <a:pPr algn="ctr" fontAlgn="ctr"/>
                      <a:r>
                        <a:rPr lang="en-US" sz="1400" b="0" i="0" u="none" strike="noStrike" dirty="0">
                          <a:solidFill>
                            <a:srgbClr val="000000"/>
                          </a:solidFill>
                          <a:latin typeface="Calibri"/>
                        </a:rPr>
                        <a:t>1%</a:t>
                      </a:r>
                    </a:p>
                  </a:txBody>
                  <a:tcPr marL="9525" marR="9525" marT="9525" marB="0" anchor="ctr"/>
                </a:tc>
                <a:tc>
                  <a:txBody>
                    <a:bodyPr/>
                    <a:lstStyle/>
                    <a:p>
                      <a:pPr algn="ctr" fontAlgn="ctr"/>
                      <a:r>
                        <a:rPr lang="en-US" sz="1400" b="0" i="0" u="none" strike="noStrike">
                          <a:solidFill>
                            <a:srgbClr val="000000"/>
                          </a:solidFill>
                          <a:latin typeface="Calibri"/>
                        </a:rPr>
                        <a:t>191</a:t>
                      </a:r>
                    </a:p>
                  </a:txBody>
                  <a:tcPr marL="9525" marR="9525" marT="9525" marB="0" anchor="ctr"/>
                </a:tc>
                <a:tc>
                  <a:txBody>
                    <a:bodyPr/>
                    <a:lstStyle/>
                    <a:p>
                      <a:pPr algn="ctr" fontAlgn="ctr"/>
                      <a:r>
                        <a:rPr lang="en-US" sz="1400" b="0" i="0" u="none" strike="noStrike" dirty="0">
                          <a:solidFill>
                            <a:srgbClr val="000000"/>
                          </a:solidFill>
                          <a:latin typeface="Calibri"/>
                        </a:rPr>
                        <a:t>96</a:t>
                      </a:r>
                    </a:p>
                  </a:txBody>
                  <a:tcPr marL="9525" marR="9525" marT="9525" marB="0" anchor="ctr"/>
                </a:tc>
                <a:tc>
                  <a:txBody>
                    <a:bodyPr/>
                    <a:lstStyle/>
                    <a:p>
                      <a:pPr algn="ctr" fontAlgn="ctr"/>
                      <a:r>
                        <a:rPr lang="en-US" sz="1400" b="0" i="0" u="none" strike="noStrike" dirty="0">
                          <a:solidFill>
                            <a:srgbClr val="000000"/>
                          </a:solidFill>
                          <a:latin typeface="Calibri"/>
                        </a:rPr>
                        <a:t>446</a:t>
                      </a:r>
                    </a:p>
                  </a:txBody>
                  <a:tcPr marL="9525" marR="9525" marT="9525" marB="0" anchor="ctr"/>
                </a:tc>
                <a:tc>
                  <a:txBody>
                    <a:bodyPr/>
                    <a:lstStyle/>
                    <a:p>
                      <a:pPr algn="ctr" fontAlgn="ctr"/>
                      <a:r>
                        <a:rPr lang="en-US" sz="1400" b="0" i="0" u="none" strike="noStrike" dirty="0">
                          <a:solidFill>
                            <a:srgbClr val="000000"/>
                          </a:solidFill>
                          <a:latin typeface="Calibri"/>
                        </a:rPr>
                        <a:t>84</a:t>
                      </a:r>
                    </a:p>
                  </a:txBody>
                  <a:tcPr marL="9525" marR="9525" marT="9525" marB="0" anchor="ctr"/>
                </a:tc>
              </a:tr>
            </a:tbl>
          </a:graphicData>
        </a:graphic>
      </p:graphicFrame>
      <p:sp>
        <p:nvSpPr>
          <p:cNvPr id="7" name="Rounded Rectangular Callout 6"/>
          <p:cNvSpPr/>
          <p:nvPr/>
        </p:nvSpPr>
        <p:spPr>
          <a:xfrm>
            <a:off x="3429000" y="2743200"/>
            <a:ext cx="2590800" cy="457200"/>
          </a:xfrm>
          <a:prstGeom prst="wedgeRoundRectCallout">
            <a:avLst>
              <a:gd name="adj1" fmla="val -4301"/>
              <a:gd name="adj2" fmla="val 105041"/>
              <a:gd name="adj3" fmla="val 16667"/>
            </a:avLst>
          </a:prstGeom>
          <a:ln/>
        </p:spPr>
        <p:style>
          <a:lnRef idx="1">
            <a:schemeClr val="accent2"/>
          </a:lnRef>
          <a:fillRef idx="3">
            <a:schemeClr val="accent2"/>
          </a:fillRef>
          <a:effectRef idx="2">
            <a:schemeClr val="accent2"/>
          </a:effectRef>
          <a:fontRef idx="minor">
            <a:schemeClr val="lt1"/>
          </a:fontRef>
        </p:style>
        <p:txBody>
          <a:bodyPr anchor="ctr"/>
          <a:lstStyle/>
          <a:p>
            <a:pPr>
              <a:defRPr/>
            </a:pPr>
            <a:r>
              <a:rPr lang="en-US" sz="1200" dirty="0">
                <a:solidFill>
                  <a:schemeClr val="bg1"/>
                </a:solidFill>
                <a:latin typeface="Trebuchet MS" pitchFamily="34" charset="0"/>
              </a:rPr>
              <a:t>Highest likelihood of being users of the credit card</a:t>
            </a:r>
          </a:p>
        </p:txBody>
      </p:sp>
      <p:sp>
        <p:nvSpPr>
          <p:cNvPr id="8" name="Rounded Rectangular Callout 7"/>
          <p:cNvSpPr/>
          <p:nvPr/>
        </p:nvSpPr>
        <p:spPr>
          <a:xfrm>
            <a:off x="3657600" y="4267200"/>
            <a:ext cx="4800600" cy="533400"/>
          </a:xfrm>
          <a:prstGeom prst="wedgeRoundRectCallout">
            <a:avLst>
              <a:gd name="adj1" fmla="val -39046"/>
              <a:gd name="adj2" fmla="val 97546"/>
              <a:gd name="adj3" fmla="val 16667"/>
            </a:avLst>
          </a:prstGeom>
          <a:ln/>
        </p:spPr>
        <p:style>
          <a:lnRef idx="1">
            <a:schemeClr val="accent4"/>
          </a:lnRef>
          <a:fillRef idx="3">
            <a:schemeClr val="accent4"/>
          </a:fillRef>
          <a:effectRef idx="2">
            <a:schemeClr val="accent4"/>
          </a:effectRef>
          <a:fontRef idx="minor">
            <a:schemeClr val="lt1"/>
          </a:fontRef>
        </p:style>
        <p:txBody>
          <a:bodyPr anchor="ctr"/>
          <a:lstStyle/>
          <a:p>
            <a:pPr>
              <a:defRPr/>
            </a:pPr>
            <a:r>
              <a:rPr lang="en-GB" sz="1200" dirty="0">
                <a:solidFill>
                  <a:schemeClr val="bg1"/>
                </a:solidFill>
                <a:latin typeface="Trebuchet MS" pitchFamily="34" charset="0"/>
              </a:rPr>
              <a:t>Majority of our segment have one card, and the highest tendency among the four  goes for GCC and Asia/Far East and Australia</a:t>
            </a:r>
            <a:endParaRPr lang="en-US" sz="1200" dirty="0">
              <a:solidFill>
                <a:schemeClr val="bg1"/>
              </a:solidFill>
              <a:latin typeface="Trebuchet MS" pitchFamily="34" charset="0"/>
            </a:endParaRPr>
          </a:p>
        </p:txBody>
      </p:sp>
      <p:sp>
        <p:nvSpPr>
          <p:cNvPr id="6" name="Rounded Rectangular Callout 5"/>
          <p:cNvSpPr/>
          <p:nvPr/>
        </p:nvSpPr>
        <p:spPr>
          <a:xfrm>
            <a:off x="3657600" y="4267200"/>
            <a:ext cx="4800600" cy="533400"/>
          </a:xfrm>
          <a:prstGeom prst="wedgeRoundRectCallout">
            <a:avLst>
              <a:gd name="adj1" fmla="val 38850"/>
              <a:gd name="adj2" fmla="val 87311"/>
              <a:gd name="adj3" fmla="val 16667"/>
            </a:avLst>
          </a:prstGeom>
          <a:ln/>
        </p:spPr>
        <p:style>
          <a:lnRef idx="1">
            <a:schemeClr val="accent4"/>
          </a:lnRef>
          <a:fillRef idx="3">
            <a:schemeClr val="accent4"/>
          </a:fillRef>
          <a:effectRef idx="2">
            <a:schemeClr val="accent4"/>
          </a:effectRef>
          <a:fontRef idx="minor">
            <a:schemeClr val="lt1"/>
          </a:fontRef>
        </p:style>
        <p:txBody>
          <a:bodyPr anchor="ctr"/>
          <a:lstStyle/>
          <a:p>
            <a:pPr>
              <a:defRPr/>
            </a:pPr>
            <a:r>
              <a:rPr lang="en-GB" sz="1200" dirty="0">
                <a:solidFill>
                  <a:schemeClr val="bg1"/>
                </a:solidFill>
                <a:latin typeface="Trebuchet MS" pitchFamily="34" charset="0"/>
              </a:rPr>
              <a:t>Majority of our segment have one card, and the highest tendency among the four  goes for GCC and Asia/Far East and Australia</a:t>
            </a:r>
            <a:endParaRPr lang="en-US" sz="1200" dirty="0">
              <a:solidFill>
                <a:schemeClr val="bg1"/>
              </a:solidFill>
              <a:latin typeface="Trebuchet MS" pitchFamily="34" charset="0"/>
            </a:endParaRPr>
          </a:p>
        </p:txBody>
      </p:sp>
      <p:sp>
        <p:nvSpPr>
          <p:cNvPr id="9" name="Slide Number Placeholder 8"/>
          <p:cNvSpPr>
            <a:spLocks noGrp="1"/>
          </p:cNvSpPr>
          <p:nvPr>
            <p:ph type="sldNum" sz="quarter" idx="11"/>
          </p:nvPr>
        </p:nvSpPr>
        <p:spPr/>
        <p:txBody>
          <a:bodyPr/>
          <a:lstStyle/>
          <a:p>
            <a:pPr>
              <a:defRPr/>
            </a:pPr>
            <a:fld id="{646EEDDF-49EE-4612-B83D-51E4BA9FD4DC}" type="slidenum">
              <a:rPr lang="en-US" smtClean="0"/>
              <a:pPr>
                <a:defRPr/>
              </a:pPr>
              <a:t>34</a:t>
            </a:fld>
            <a:endParaRPr lang="en-US" dirty="0"/>
          </a:p>
        </p:txBody>
      </p:sp>
      <p:sp>
        <p:nvSpPr>
          <p:cNvPr id="10"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143000" y="228600"/>
            <a:ext cx="7467600" cy="609600"/>
          </a:xfrm>
        </p:spPr>
        <p:txBody>
          <a:bodyPr/>
          <a:lstStyle/>
          <a:p>
            <a:pPr eaLnBrk="1" hangingPunct="1">
              <a:defRPr/>
            </a:pPr>
            <a:r>
              <a:rPr lang="en-US" smtClean="0">
                <a:solidFill>
                  <a:schemeClr val="bg2">
                    <a:lumMod val="50000"/>
                  </a:schemeClr>
                </a:solidFill>
                <a:latin typeface="Calibri" pitchFamily="34" charset="0"/>
              </a:rPr>
              <a:t>Finance &amp; Banking Habits</a:t>
            </a:r>
          </a:p>
        </p:txBody>
      </p:sp>
      <p:graphicFrame>
        <p:nvGraphicFramePr>
          <p:cNvPr id="5" name="Content Placeholder 4"/>
          <p:cNvGraphicFramePr>
            <a:graphicFrameLocks noGrp="1"/>
          </p:cNvGraphicFramePr>
          <p:nvPr>
            <p:ph idx="1"/>
          </p:nvPr>
        </p:nvGraphicFramePr>
        <p:xfrm>
          <a:off x="1066800" y="914400"/>
          <a:ext cx="7289913" cy="5115126"/>
        </p:xfrm>
        <a:graphic>
          <a:graphicData uri="http://schemas.openxmlformats.org/drawingml/2006/table">
            <a:tbl>
              <a:tblPr firstRow="1" bandRow="1">
                <a:tableStyleId>{775DCB02-9BB8-47FD-8907-85C794F793BA}</a:tableStyleId>
              </a:tblPr>
              <a:tblGrid>
                <a:gridCol w="2514600"/>
                <a:gridCol w="914400"/>
                <a:gridCol w="519430"/>
                <a:gridCol w="1321051"/>
                <a:gridCol w="1010216"/>
                <a:gridCol w="1010216"/>
              </a:tblGrid>
              <a:tr h="679321">
                <a:tc>
                  <a:txBody>
                    <a:bodyPr/>
                    <a:lstStyle/>
                    <a:p>
                      <a:r>
                        <a:rPr lang="en-US" sz="1400" dirty="0" smtClean="0">
                          <a:latin typeface="Calibri" pitchFamily="34" charset="0"/>
                        </a:rPr>
                        <a:t>In Last 12 Months</a:t>
                      </a:r>
                      <a:endParaRPr lang="en-US" sz="1400" dirty="0">
                        <a:latin typeface="Calibri" pitchFamily="34" charset="0"/>
                      </a:endParaRPr>
                    </a:p>
                  </a:txBody>
                  <a:tcPr anchor="ctr"/>
                </a:tc>
                <a:tc>
                  <a:txBody>
                    <a:bodyPr/>
                    <a:lstStyle/>
                    <a:p>
                      <a:pPr algn="ctr" fontAlgn="ctr"/>
                      <a:r>
                        <a:rPr lang="en-US" sz="1400" b="1" i="0" u="none" strike="noStrike" dirty="0">
                          <a:solidFill>
                            <a:srgbClr val="FFFFFF"/>
                          </a:solidFill>
                          <a:latin typeface="Calibri" pitchFamily="34" charset="0"/>
                        </a:rPr>
                        <a:t>All Travelled by Air</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GCC</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MEA and Africa</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Europe, America and Elsewhere</a:t>
                      </a:r>
                    </a:p>
                  </a:txBody>
                  <a:tcPr marL="8460" marR="8460" marT="8460" marB="0" anchor="ctr"/>
                </a:tc>
                <a:tc>
                  <a:txBody>
                    <a:bodyPr/>
                    <a:lstStyle/>
                    <a:p>
                      <a:pPr algn="ctr" fontAlgn="ctr"/>
                      <a:r>
                        <a:rPr lang="en-US" sz="1400" b="1" i="0" u="none" strike="noStrike" dirty="0">
                          <a:solidFill>
                            <a:srgbClr val="FFFFFF"/>
                          </a:solidFill>
                          <a:latin typeface="Calibri" pitchFamily="34" charset="0"/>
                        </a:rPr>
                        <a:t>Asia\Far East and Australia</a:t>
                      </a:r>
                    </a:p>
                  </a:txBody>
                  <a:tcPr marL="8460" marR="8460" marT="8460" marB="0" anchor="ctr"/>
                </a:tc>
              </a:tr>
              <a:tr h="319266">
                <a:tc>
                  <a:txBody>
                    <a:bodyPr/>
                    <a:lstStyle/>
                    <a:p>
                      <a:endParaRPr lang="en-US" sz="1400" dirty="0">
                        <a:latin typeface="Calibri" pitchFamily="34" charset="0"/>
                      </a:endParaRPr>
                    </a:p>
                  </a:txBody>
                  <a:tcPr anchor="ctr"/>
                </a:tc>
                <a:tc>
                  <a:txBody>
                    <a:bodyPr/>
                    <a:lstStyle/>
                    <a:p>
                      <a:pPr algn="ctr" fontAlgn="ctr"/>
                      <a:r>
                        <a:rPr lang="en-US" sz="1400" b="0" i="0" u="none" strike="noStrike" dirty="0">
                          <a:solidFill>
                            <a:srgbClr val="000000"/>
                          </a:solidFill>
                          <a:latin typeface="Calibri" pitchFamily="34" charset="0"/>
                        </a:rPr>
                        <a:t>n=1022</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n=350</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n=460</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n=121</a:t>
                      </a:r>
                    </a:p>
                  </a:txBody>
                  <a:tcPr marL="8460" marR="8460" marT="8460" marB="0" anchor="ctr"/>
                </a:tc>
                <a:tc>
                  <a:txBody>
                    <a:bodyPr/>
                    <a:lstStyle/>
                    <a:p>
                      <a:pPr algn="ctr" fontAlgn="ctr"/>
                      <a:r>
                        <a:rPr lang="en-US" sz="1400" b="1" i="0" u="none" strike="noStrike" dirty="0">
                          <a:solidFill>
                            <a:srgbClr val="000000"/>
                          </a:solidFill>
                          <a:latin typeface="Calibri" pitchFamily="34" charset="0"/>
                        </a:rPr>
                        <a:t>n=103</a:t>
                      </a:r>
                    </a:p>
                  </a:txBody>
                  <a:tcPr marL="8460" marR="8460" marT="8460" marB="0" anchor="ctr"/>
                </a:tc>
              </a:tr>
              <a:tr h="319266">
                <a:tc>
                  <a:txBody>
                    <a:bodyPr/>
                    <a:lstStyle/>
                    <a:p>
                      <a:endParaRPr lang="en-US" sz="1400" dirty="0">
                        <a:latin typeface="Calibri" pitchFamily="34" charset="0"/>
                      </a:endParaRPr>
                    </a:p>
                  </a:txBody>
                  <a:tcPr anchor="ctr"/>
                </a:tc>
                <a:tc>
                  <a:txBody>
                    <a:bodyPr/>
                    <a:lstStyle/>
                    <a:p>
                      <a:pPr algn="ctr"/>
                      <a:r>
                        <a:rPr lang="en-US" sz="1100" i="1" dirty="0" smtClean="0">
                          <a:latin typeface="Calibri" pitchFamily="34" charset="0"/>
                        </a:rPr>
                        <a:t>%</a:t>
                      </a:r>
                      <a:endParaRPr lang="en-US" sz="1100" i="1" dirty="0">
                        <a:latin typeface="Calibri" pitchFamily="34" charset="0"/>
                      </a:endParaRPr>
                    </a:p>
                  </a:txBody>
                  <a:tcPr anchor="ctr"/>
                </a:tc>
                <a:tc>
                  <a:txBody>
                    <a:bodyPr/>
                    <a:lstStyle/>
                    <a:p>
                      <a:pPr algn="ctr"/>
                      <a:r>
                        <a:rPr lang="en-US" sz="1100" i="1" dirty="0" smtClean="0">
                          <a:latin typeface="Calibri" pitchFamily="34" charset="0"/>
                        </a:rPr>
                        <a:t>Index</a:t>
                      </a:r>
                      <a:endParaRPr lang="en-US" sz="1100" i="1" dirty="0">
                        <a:latin typeface="Calibri" pitchFamily="34" charset="0"/>
                      </a:endParaRPr>
                    </a:p>
                  </a:txBody>
                  <a:tcPr anchor="ctr"/>
                </a:tc>
                <a:tc>
                  <a:txBody>
                    <a:bodyPr/>
                    <a:lstStyle/>
                    <a:p>
                      <a:pPr algn="ctr"/>
                      <a:r>
                        <a:rPr lang="en-US" sz="1100" i="1" dirty="0" smtClean="0">
                          <a:latin typeface="Calibri" pitchFamily="34" charset="0"/>
                        </a:rPr>
                        <a:t>Index</a:t>
                      </a:r>
                      <a:endParaRPr lang="en-US" sz="1100" i="1" dirty="0">
                        <a:latin typeface="Calibri" pitchFamily="34" charset="0"/>
                      </a:endParaRPr>
                    </a:p>
                  </a:txBody>
                  <a:tcPr anchor="ctr"/>
                </a:tc>
                <a:tc>
                  <a:txBody>
                    <a:bodyPr/>
                    <a:lstStyle/>
                    <a:p>
                      <a:pPr algn="ctr"/>
                      <a:r>
                        <a:rPr lang="en-US" sz="1100" i="1" dirty="0" smtClean="0">
                          <a:latin typeface="Calibri" pitchFamily="34" charset="0"/>
                        </a:rPr>
                        <a:t>Index</a:t>
                      </a:r>
                      <a:endParaRPr lang="en-US" sz="1100" i="1" dirty="0">
                        <a:latin typeface="Calibri" pitchFamily="34" charset="0"/>
                      </a:endParaRPr>
                    </a:p>
                  </a:txBody>
                  <a:tcPr anchor="ctr"/>
                </a:tc>
                <a:tc>
                  <a:txBody>
                    <a:bodyPr/>
                    <a:lstStyle/>
                    <a:p>
                      <a:pPr algn="ctr"/>
                      <a:r>
                        <a:rPr lang="en-US" sz="1100" i="1" dirty="0" smtClean="0">
                          <a:latin typeface="Calibri" pitchFamily="34" charset="0"/>
                        </a:rPr>
                        <a:t>Index</a:t>
                      </a:r>
                      <a:endParaRPr lang="en-US" sz="1100" i="1" dirty="0">
                        <a:latin typeface="Calibri" pitchFamily="34" charset="0"/>
                      </a:endParaRPr>
                    </a:p>
                  </a:txBody>
                  <a:tcPr anchor="ctr"/>
                </a:tc>
              </a:tr>
              <a:tr h="3192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i="1" dirty="0" smtClean="0">
                          <a:latin typeface="Calibri" pitchFamily="34" charset="0"/>
                        </a:rPr>
                        <a:t>Which Card Obtained </a:t>
                      </a:r>
                      <a:endParaRPr lang="en-US" sz="1400" i="1" dirty="0" smtClean="0">
                        <a:latin typeface="Calibri" pitchFamily="34" charset="0"/>
                      </a:endParaRPr>
                    </a:p>
                  </a:txBody>
                  <a:tcPr anchor="ctr"/>
                </a:tc>
                <a:tc>
                  <a:txBody>
                    <a:bodyPr/>
                    <a:lstStyle/>
                    <a:p>
                      <a:pPr algn="ctr" fontAlgn="ctr"/>
                      <a:endParaRPr lang="en-US" sz="1400" b="0" i="0" u="none" strike="noStrike" dirty="0">
                        <a:solidFill>
                          <a:srgbClr val="000000"/>
                        </a:solidFill>
                        <a:latin typeface="Calibri" pitchFamily="34" charset="0"/>
                      </a:endParaRPr>
                    </a:p>
                  </a:txBody>
                  <a:tcPr marL="9525" marR="9525" marT="9525" marB="0" anchor="ctr"/>
                </a:tc>
                <a:tc>
                  <a:txBody>
                    <a:bodyPr/>
                    <a:lstStyle/>
                    <a:p>
                      <a:pPr algn="ctr" fontAlgn="ctr"/>
                      <a:endParaRPr lang="en-US" sz="1400" b="0" i="0" u="none" strike="noStrike" dirty="0">
                        <a:solidFill>
                          <a:srgbClr val="000000"/>
                        </a:solidFill>
                        <a:latin typeface="Calibri" pitchFamily="34" charset="0"/>
                      </a:endParaRPr>
                    </a:p>
                  </a:txBody>
                  <a:tcPr marL="9525" marR="9525" marT="9525" marB="0" anchor="ctr"/>
                </a:tc>
                <a:tc>
                  <a:txBody>
                    <a:bodyPr/>
                    <a:lstStyle/>
                    <a:p>
                      <a:pPr algn="ctr" fontAlgn="ctr"/>
                      <a:endParaRPr lang="en-US" sz="1400" b="0" i="0" u="none" strike="noStrike">
                        <a:solidFill>
                          <a:srgbClr val="000000"/>
                        </a:solidFill>
                        <a:latin typeface="Calibri" pitchFamily="34" charset="0"/>
                      </a:endParaRPr>
                    </a:p>
                  </a:txBody>
                  <a:tcPr marL="9525" marR="9525" marT="9525" marB="0" anchor="ctr"/>
                </a:tc>
                <a:tc>
                  <a:txBody>
                    <a:bodyPr/>
                    <a:lstStyle/>
                    <a:p>
                      <a:pPr algn="ctr" fontAlgn="ctr"/>
                      <a:endParaRPr lang="en-US" sz="1400" b="0" i="0" u="none" strike="noStrike">
                        <a:solidFill>
                          <a:srgbClr val="000000"/>
                        </a:solidFill>
                        <a:latin typeface="Calibri" pitchFamily="34" charset="0"/>
                      </a:endParaRPr>
                    </a:p>
                  </a:txBody>
                  <a:tcPr marL="9525" marR="9525" marT="9525" marB="0" anchor="ctr"/>
                </a:tc>
                <a:tc>
                  <a:txBody>
                    <a:bodyPr/>
                    <a:lstStyle/>
                    <a:p>
                      <a:pPr algn="ctr" fontAlgn="ctr"/>
                      <a:endParaRPr lang="en-US" sz="1400" b="0" i="0" u="none" strike="noStrike" dirty="0">
                        <a:solidFill>
                          <a:srgbClr val="000000"/>
                        </a:solidFill>
                        <a:latin typeface="Calibri" pitchFamily="34" charset="0"/>
                      </a:endParaRPr>
                    </a:p>
                  </a:txBody>
                  <a:tcPr marL="9525" marR="9525" marT="9525" marB="0" anchor="ctr"/>
                </a:tc>
              </a:tr>
              <a:tr h="319266">
                <a:tc>
                  <a:txBody>
                    <a:bodyPr/>
                    <a:lstStyle/>
                    <a:p>
                      <a:pPr lvl="1" algn="l" fontAlgn="ctr"/>
                      <a:r>
                        <a:rPr lang="en-US" sz="1400" b="0" i="0" u="none" strike="noStrike" dirty="0">
                          <a:solidFill>
                            <a:srgbClr val="000000"/>
                          </a:solidFill>
                          <a:latin typeface="Calibri"/>
                        </a:rPr>
                        <a:t>American Express (Gold)</a:t>
                      </a:r>
                    </a:p>
                  </a:txBody>
                  <a:tcPr marL="9525" marR="9525" marT="9525" marB="0" anchor="ctr"/>
                </a:tc>
                <a:tc>
                  <a:txBody>
                    <a:bodyPr/>
                    <a:lstStyle/>
                    <a:p>
                      <a:pPr algn="ctr" fontAlgn="ctr"/>
                      <a:r>
                        <a:rPr lang="en-US" sz="1400" b="0" i="0" u="none" strike="noStrike" dirty="0">
                          <a:solidFill>
                            <a:srgbClr val="000000"/>
                          </a:solidFill>
                          <a:latin typeface="Calibri"/>
                        </a:rPr>
                        <a:t>3%</a:t>
                      </a:r>
                    </a:p>
                  </a:txBody>
                  <a:tcPr marL="9525" marR="9525" marT="9525" marB="0" anchor="ctr"/>
                </a:tc>
                <a:tc>
                  <a:txBody>
                    <a:bodyPr/>
                    <a:lstStyle/>
                    <a:p>
                      <a:pPr algn="ctr" fontAlgn="ctr"/>
                      <a:r>
                        <a:rPr lang="en-US" sz="1400" b="0" i="0" u="none" strike="noStrike" dirty="0">
                          <a:solidFill>
                            <a:srgbClr val="000000"/>
                          </a:solidFill>
                          <a:latin typeface="Calibri"/>
                        </a:rPr>
                        <a:t>378</a:t>
                      </a:r>
                    </a:p>
                  </a:txBody>
                  <a:tcPr marL="9525" marR="9525" marT="9525" marB="0" anchor="ctr"/>
                </a:tc>
                <a:tc>
                  <a:txBody>
                    <a:bodyPr/>
                    <a:lstStyle/>
                    <a:p>
                      <a:pPr algn="ctr" fontAlgn="ctr"/>
                      <a:r>
                        <a:rPr lang="en-US" sz="1400" b="0" i="0" u="none" strike="noStrike" dirty="0">
                          <a:solidFill>
                            <a:srgbClr val="000000"/>
                          </a:solidFill>
                          <a:latin typeface="Calibri"/>
                        </a:rPr>
                        <a:t>152</a:t>
                      </a:r>
                    </a:p>
                  </a:txBody>
                  <a:tcPr marL="9525" marR="9525" marT="9525" marB="0" anchor="ctr"/>
                </a:tc>
                <a:tc>
                  <a:txBody>
                    <a:bodyPr/>
                    <a:lstStyle/>
                    <a:p>
                      <a:pPr algn="ctr" fontAlgn="ctr"/>
                      <a:r>
                        <a:rPr lang="en-US" sz="1400" b="0" i="0" u="none" strike="noStrike">
                          <a:solidFill>
                            <a:srgbClr val="000000"/>
                          </a:solidFill>
                          <a:latin typeface="Calibri"/>
                        </a:rPr>
                        <a:t>603</a:t>
                      </a:r>
                    </a:p>
                  </a:txBody>
                  <a:tcPr marL="9525" marR="9525" marT="9525" marB="0" anchor="ctr"/>
                </a:tc>
                <a:tc>
                  <a:txBody>
                    <a:bodyPr/>
                    <a:lstStyle/>
                    <a:p>
                      <a:pPr algn="ctr" fontAlgn="ctr"/>
                      <a:r>
                        <a:rPr lang="en-US" sz="1400" b="0" i="0" u="none" strike="noStrike">
                          <a:solidFill>
                            <a:srgbClr val="000000"/>
                          </a:solidFill>
                          <a:latin typeface="Calibri"/>
                        </a:rPr>
                        <a:t>305</a:t>
                      </a:r>
                    </a:p>
                  </a:txBody>
                  <a:tcPr marL="9525" marR="9525" marT="9525" marB="0" anchor="ctr"/>
                </a:tc>
              </a:tr>
              <a:tr h="319266">
                <a:tc>
                  <a:txBody>
                    <a:bodyPr/>
                    <a:lstStyle/>
                    <a:p>
                      <a:pPr lvl="1" algn="l" fontAlgn="ctr"/>
                      <a:r>
                        <a:rPr lang="en-US" sz="1400" b="0" i="0" u="none" strike="noStrike" dirty="0">
                          <a:solidFill>
                            <a:srgbClr val="000000"/>
                          </a:solidFill>
                          <a:latin typeface="Calibri"/>
                        </a:rPr>
                        <a:t>American Express (Green)</a:t>
                      </a:r>
                    </a:p>
                  </a:txBody>
                  <a:tcPr marL="9525" marR="9525" marT="9525" marB="0" anchor="ctr"/>
                </a:tc>
                <a:tc>
                  <a:txBody>
                    <a:bodyPr/>
                    <a:lstStyle/>
                    <a:p>
                      <a:pPr algn="ctr" fontAlgn="ctr"/>
                      <a:r>
                        <a:rPr lang="en-US" sz="1400" b="0" i="0" u="none" strike="noStrike">
                          <a:solidFill>
                            <a:srgbClr val="000000"/>
                          </a:solidFill>
                          <a:latin typeface="Calibri"/>
                        </a:rPr>
                        <a:t>3%</a:t>
                      </a:r>
                    </a:p>
                  </a:txBody>
                  <a:tcPr marL="9525" marR="9525" marT="9525" marB="0" anchor="ctr"/>
                </a:tc>
                <a:tc>
                  <a:txBody>
                    <a:bodyPr/>
                    <a:lstStyle/>
                    <a:p>
                      <a:pPr algn="ctr" fontAlgn="ctr"/>
                      <a:r>
                        <a:rPr lang="en-US" sz="1400" b="0" i="0" u="none" strike="noStrike">
                          <a:solidFill>
                            <a:srgbClr val="000000"/>
                          </a:solidFill>
                          <a:latin typeface="Calibri"/>
                        </a:rPr>
                        <a:t>414</a:t>
                      </a:r>
                    </a:p>
                  </a:txBody>
                  <a:tcPr marL="9525" marR="9525" marT="9525" marB="0" anchor="ctr"/>
                </a:tc>
                <a:tc>
                  <a:txBody>
                    <a:bodyPr/>
                    <a:lstStyle/>
                    <a:p>
                      <a:pPr algn="ctr" fontAlgn="ctr"/>
                      <a:r>
                        <a:rPr lang="en-US" sz="1400" b="0" i="0" u="none" strike="noStrike" dirty="0">
                          <a:solidFill>
                            <a:srgbClr val="000000"/>
                          </a:solidFill>
                          <a:latin typeface="Calibri"/>
                        </a:rPr>
                        <a:t>144</a:t>
                      </a:r>
                    </a:p>
                  </a:txBody>
                  <a:tcPr marL="9525" marR="9525" marT="9525" marB="0" anchor="ctr"/>
                </a:tc>
                <a:tc>
                  <a:txBody>
                    <a:bodyPr/>
                    <a:lstStyle/>
                    <a:p>
                      <a:pPr algn="ctr" fontAlgn="ctr"/>
                      <a:r>
                        <a:rPr lang="en-US" sz="1400" b="0" i="0" u="none" strike="noStrike" dirty="0">
                          <a:solidFill>
                            <a:srgbClr val="000000"/>
                          </a:solidFill>
                          <a:latin typeface="Calibri"/>
                        </a:rPr>
                        <a:t>347</a:t>
                      </a:r>
                    </a:p>
                  </a:txBody>
                  <a:tcPr marL="9525" marR="9525" marT="9525" marB="0" anchor="ctr"/>
                </a:tc>
                <a:tc>
                  <a:txBody>
                    <a:bodyPr/>
                    <a:lstStyle/>
                    <a:p>
                      <a:pPr algn="ctr" fontAlgn="ctr"/>
                      <a:r>
                        <a:rPr lang="en-US" sz="1400" b="0" i="0" u="none" strike="noStrike" dirty="0">
                          <a:solidFill>
                            <a:srgbClr val="000000"/>
                          </a:solidFill>
                          <a:latin typeface="Calibri"/>
                        </a:rPr>
                        <a:t>221</a:t>
                      </a:r>
                    </a:p>
                  </a:txBody>
                  <a:tcPr marL="9525" marR="9525" marT="9525" marB="0" anchor="ctr"/>
                </a:tc>
              </a:tr>
              <a:tr h="319266">
                <a:tc>
                  <a:txBody>
                    <a:bodyPr/>
                    <a:lstStyle/>
                    <a:p>
                      <a:pPr lvl="1" algn="l" fontAlgn="ctr"/>
                      <a:r>
                        <a:rPr lang="en-US" sz="1400" b="0" i="0" u="none" strike="noStrike" dirty="0">
                          <a:solidFill>
                            <a:srgbClr val="000000"/>
                          </a:solidFill>
                          <a:latin typeface="Calibri"/>
                        </a:rPr>
                        <a:t>American Express (Blue)</a:t>
                      </a:r>
                    </a:p>
                  </a:txBody>
                  <a:tcPr marL="9525" marR="9525" marT="9525" marB="0" anchor="ctr"/>
                </a:tc>
                <a:tc>
                  <a:txBody>
                    <a:bodyPr/>
                    <a:lstStyle/>
                    <a:p>
                      <a:pPr algn="ctr" fontAlgn="ctr"/>
                      <a:r>
                        <a:rPr lang="en-US" sz="1400" b="0" i="0" u="none" strike="noStrike">
                          <a:solidFill>
                            <a:srgbClr val="000000"/>
                          </a:solidFill>
                          <a:latin typeface="Calibri"/>
                        </a:rPr>
                        <a:t>4%</a:t>
                      </a:r>
                    </a:p>
                  </a:txBody>
                  <a:tcPr marL="9525" marR="9525" marT="9525" marB="0" anchor="ctr"/>
                </a:tc>
                <a:tc>
                  <a:txBody>
                    <a:bodyPr/>
                    <a:lstStyle/>
                    <a:p>
                      <a:pPr algn="ctr" fontAlgn="ctr"/>
                      <a:r>
                        <a:rPr lang="en-US" sz="1400" b="0" i="0" u="none" strike="noStrike">
                          <a:solidFill>
                            <a:srgbClr val="000000"/>
                          </a:solidFill>
                          <a:latin typeface="Calibri"/>
                        </a:rPr>
                        <a:t>534</a:t>
                      </a:r>
                    </a:p>
                  </a:txBody>
                  <a:tcPr marL="9525" marR="9525" marT="9525" marB="0" anchor="ctr"/>
                </a:tc>
                <a:tc>
                  <a:txBody>
                    <a:bodyPr/>
                    <a:lstStyle/>
                    <a:p>
                      <a:pPr algn="ctr" fontAlgn="ctr"/>
                      <a:r>
                        <a:rPr lang="en-US" sz="1400" b="0" i="0" u="none" strike="noStrike">
                          <a:solidFill>
                            <a:srgbClr val="000000"/>
                          </a:solidFill>
                          <a:latin typeface="Calibri"/>
                        </a:rPr>
                        <a:t>120</a:t>
                      </a:r>
                    </a:p>
                  </a:txBody>
                  <a:tcPr marL="9525" marR="9525" marT="9525" marB="0" anchor="ctr"/>
                </a:tc>
                <a:tc>
                  <a:txBody>
                    <a:bodyPr/>
                    <a:lstStyle/>
                    <a:p>
                      <a:pPr algn="ctr" fontAlgn="ctr"/>
                      <a:r>
                        <a:rPr lang="en-US" sz="1400" b="0" i="0" u="none" strike="noStrike">
                          <a:solidFill>
                            <a:srgbClr val="000000"/>
                          </a:solidFill>
                          <a:latin typeface="Calibri"/>
                        </a:rPr>
                        <a:t>60</a:t>
                      </a:r>
                    </a:p>
                  </a:txBody>
                  <a:tcPr marL="9525" marR="9525" marT="9525" marB="0" anchor="ctr"/>
                </a:tc>
                <a:tc>
                  <a:txBody>
                    <a:bodyPr/>
                    <a:lstStyle/>
                    <a:p>
                      <a:pPr algn="ctr" fontAlgn="ctr"/>
                      <a:r>
                        <a:rPr lang="en-US" sz="1400" b="0" i="0" u="none" strike="noStrike" dirty="0">
                          <a:solidFill>
                            <a:srgbClr val="000000"/>
                          </a:solidFill>
                          <a:latin typeface="Calibri"/>
                        </a:rPr>
                        <a:t>63</a:t>
                      </a:r>
                    </a:p>
                  </a:txBody>
                  <a:tcPr marL="9525" marR="9525" marT="9525" marB="0" anchor="ctr"/>
                </a:tc>
              </a:tr>
              <a:tr h="319266">
                <a:tc>
                  <a:txBody>
                    <a:bodyPr/>
                    <a:lstStyle/>
                    <a:p>
                      <a:pPr lvl="1" algn="l" fontAlgn="ctr"/>
                      <a:r>
                        <a:rPr lang="en-US" sz="1400" b="0" i="0" u="none" strike="noStrike" dirty="0">
                          <a:solidFill>
                            <a:srgbClr val="000000"/>
                          </a:solidFill>
                          <a:latin typeface="Calibri"/>
                        </a:rPr>
                        <a:t>Master Card (Golden)</a:t>
                      </a:r>
                    </a:p>
                  </a:txBody>
                  <a:tcPr marL="9525" marR="9525" marT="9525" marB="0" anchor="ctr"/>
                </a:tc>
                <a:tc>
                  <a:txBody>
                    <a:bodyPr/>
                    <a:lstStyle/>
                    <a:p>
                      <a:pPr algn="ctr" fontAlgn="ctr"/>
                      <a:r>
                        <a:rPr lang="en-US" sz="1400" b="0" i="0" u="none" strike="noStrike">
                          <a:solidFill>
                            <a:srgbClr val="000000"/>
                          </a:solidFill>
                          <a:latin typeface="Calibri"/>
                        </a:rPr>
                        <a:t>7%</a:t>
                      </a:r>
                    </a:p>
                  </a:txBody>
                  <a:tcPr marL="9525" marR="9525" marT="9525" marB="0" anchor="ctr"/>
                </a:tc>
                <a:tc>
                  <a:txBody>
                    <a:bodyPr/>
                    <a:lstStyle/>
                    <a:p>
                      <a:pPr algn="ctr" fontAlgn="ctr"/>
                      <a:r>
                        <a:rPr lang="en-US" sz="1400" b="0" i="0" u="none" strike="noStrike">
                          <a:solidFill>
                            <a:srgbClr val="000000"/>
                          </a:solidFill>
                          <a:latin typeface="Calibri"/>
                        </a:rPr>
                        <a:t>451</a:t>
                      </a:r>
                    </a:p>
                  </a:txBody>
                  <a:tcPr marL="9525" marR="9525" marT="9525" marB="0" anchor="ctr"/>
                </a:tc>
                <a:tc>
                  <a:txBody>
                    <a:bodyPr/>
                    <a:lstStyle/>
                    <a:p>
                      <a:pPr algn="ctr" fontAlgn="ctr"/>
                      <a:r>
                        <a:rPr lang="en-US" sz="1400" b="0" i="0" u="none" strike="noStrike">
                          <a:solidFill>
                            <a:srgbClr val="000000"/>
                          </a:solidFill>
                          <a:latin typeface="Calibri"/>
                        </a:rPr>
                        <a:t>293</a:t>
                      </a:r>
                    </a:p>
                  </a:txBody>
                  <a:tcPr marL="9525" marR="9525" marT="9525" marB="0" anchor="ctr"/>
                </a:tc>
                <a:tc>
                  <a:txBody>
                    <a:bodyPr/>
                    <a:lstStyle/>
                    <a:p>
                      <a:pPr algn="ctr" fontAlgn="ctr"/>
                      <a:r>
                        <a:rPr lang="en-US" sz="1400" b="0" i="0" u="none" strike="noStrike">
                          <a:solidFill>
                            <a:srgbClr val="000000"/>
                          </a:solidFill>
                          <a:latin typeface="Calibri"/>
                        </a:rPr>
                        <a:t>520</a:t>
                      </a:r>
                    </a:p>
                  </a:txBody>
                  <a:tcPr marL="9525" marR="9525" marT="9525" marB="0" anchor="ctr"/>
                </a:tc>
                <a:tc>
                  <a:txBody>
                    <a:bodyPr/>
                    <a:lstStyle/>
                    <a:p>
                      <a:pPr algn="ctr" fontAlgn="ctr"/>
                      <a:r>
                        <a:rPr lang="en-US" sz="1400" b="0" i="0" u="none" strike="noStrike" dirty="0">
                          <a:solidFill>
                            <a:srgbClr val="000000"/>
                          </a:solidFill>
                          <a:latin typeface="Calibri"/>
                        </a:rPr>
                        <a:t>331</a:t>
                      </a:r>
                    </a:p>
                  </a:txBody>
                  <a:tcPr marL="9525" marR="9525" marT="9525" marB="0" anchor="ctr"/>
                </a:tc>
              </a:tr>
              <a:tr h="223487">
                <a:tc>
                  <a:txBody>
                    <a:bodyPr/>
                    <a:lstStyle/>
                    <a:p>
                      <a:pPr lvl="1" algn="l" fontAlgn="ctr"/>
                      <a:r>
                        <a:rPr lang="en-US" sz="1400" b="0" i="0" u="none" strike="noStrike" dirty="0">
                          <a:solidFill>
                            <a:srgbClr val="000000"/>
                          </a:solidFill>
                          <a:latin typeface="Calibri"/>
                        </a:rPr>
                        <a:t>Master Card (Silver)</a:t>
                      </a:r>
                    </a:p>
                  </a:txBody>
                  <a:tcPr marL="9525" marR="9525" marT="9525" marB="0" anchor="ctr"/>
                </a:tc>
                <a:tc>
                  <a:txBody>
                    <a:bodyPr/>
                    <a:lstStyle/>
                    <a:p>
                      <a:pPr algn="ctr" fontAlgn="ctr"/>
                      <a:r>
                        <a:rPr lang="en-US" sz="1400" b="0" i="0" u="none" strike="noStrike">
                          <a:solidFill>
                            <a:srgbClr val="000000"/>
                          </a:solidFill>
                          <a:latin typeface="Calibri"/>
                        </a:rPr>
                        <a:t>5%</a:t>
                      </a:r>
                    </a:p>
                  </a:txBody>
                  <a:tcPr marL="9525" marR="9525" marT="9525" marB="0" anchor="ctr"/>
                </a:tc>
                <a:tc>
                  <a:txBody>
                    <a:bodyPr/>
                    <a:lstStyle/>
                    <a:p>
                      <a:pPr algn="ctr" fontAlgn="ctr"/>
                      <a:r>
                        <a:rPr lang="en-US" sz="1400" b="0" i="0" u="none" strike="noStrike">
                          <a:solidFill>
                            <a:srgbClr val="000000"/>
                          </a:solidFill>
                          <a:latin typeface="Calibri"/>
                        </a:rPr>
                        <a:t>386</a:t>
                      </a:r>
                    </a:p>
                  </a:txBody>
                  <a:tcPr marL="9525" marR="9525" marT="9525" marB="0" anchor="ctr"/>
                </a:tc>
                <a:tc>
                  <a:txBody>
                    <a:bodyPr/>
                    <a:lstStyle/>
                    <a:p>
                      <a:pPr algn="ctr" fontAlgn="ctr"/>
                      <a:r>
                        <a:rPr lang="en-US" sz="1400" b="0" i="0" u="none" strike="noStrike">
                          <a:solidFill>
                            <a:srgbClr val="000000"/>
                          </a:solidFill>
                          <a:latin typeface="Calibri"/>
                        </a:rPr>
                        <a:t>198</a:t>
                      </a:r>
                    </a:p>
                  </a:txBody>
                  <a:tcPr marL="9525" marR="9525" marT="9525" marB="0" anchor="ctr"/>
                </a:tc>
                <a:tc>
                  <a:txBody>
                    <a:bodyPr/>
                    <a:lstStyle/>
                    <a:p>
                      <a:pPr algn="ctr" fontAlgn="ctr"/>
                      <a:r>
                        <a:rPr lang="en-US" sz="1400" b="0" i="0" u="none" strike="noStrike">
                          <a:solidFill>
                            <a:srgbClr val="000000"/>
                          </a:solidFill>
                          <a:latin typeface="Calibri"/>
                        </a:rPr>
                        <a:t>235</a:t>
                      </a:r>
                    </a:p>
                  </a:txBody>
                  <a:tcPr marL="9525" marR="9525" marT="9525" marB="0" anchor="ctr"/>
                </a:tc>
                <a:tc>
                  <a:txBody>
                    <a:bodyPr/>
                    <a:lstStyle/>
                    <a:p>
                      <a:pPr algn="ctr" fontAlgn="ctr"/>
                      <a:r>
                        <a:rPr lang="en-US" sz="1400" b="0" i="0" u="none" strike="noStrike" dirty="0">
                          <a:solidFill>
                            <a:srgbClr val="000000"/>
                          </a:solidFill>
                          <a:latin typeface="Calibri"/>
                        </a:rPr>
                        <a:t>205</a:t>
                      </a:r>
                    </a:p>
                  </a:txBody>
                  <a:tcPr marL="9525" marR="9525" marT="9525" marB="0" anchor="ctr"/>
                </a:tc>
              </a:tr>
              <a:tr h="319266">
                <a:tc>
                  <a:txBody>
                    <a:bodyPr/>
                    <a:lstStyle/>
                    <a:p>
                      <a:pPr lvl="1" algn="l" fontAlgn="ctr"/>
                      <a:r>
                        <a:rPr lang="en-US" sz="1400" b="0" i="0" u="none" strike="noStrike" dirty="0">
                          <a:solidFill>
                            <a:srgbClr val="000000"/>
                          </a:solidFill>
                          <a:latin typeface="Calibri"/>
                        </a:rPr>
                        <a:t>Master Card Premier</a:t>
                      </a:r>
                    </a:p>
                  </a:txBody>
                  <a:tcPr marL="9525" marR="9525" marT="9525" marB="0" anchor="ctr"/>
                </a:tc>
                <a:tc>
                  <a:txBody>
                    <a:bodyPr/>
                    <a:lstStyle/>
                    <a:p>
                      <a:pPr algn="ctr" fontAlgn="ctr"/>
                      <a:r>
                        <a:rPr lang="en-US" sz="1400" b="0" i="0" u="none" strike="noStrike">
                          <a:solidFill>
                            <a:srgbClr val="000000"/>
                          </a:solidFill>
                          <a:latin typeface="Calibri"/>
                        </a:rPr>
                        <a:t>1%</a:t>
                      </a:r>
                    </a:p>
                  </a:txBody>
                  <a:tcPr marL="9525" marR="9525" marT="9525" marB="0" anchor="ctr"/>
                </a:tc>
                <a:tc>
                  <a:txBody>
                    <a:bodyPr/>
                    <a:lstStyle/>
                    <a:p>
                      <a:pPr algn="ctr" fontAlgn="ctr"/>
                      <a:r>
                        <a:rPr lang="en-US" sz="1400" b="0" i="0" u="none" strike="noStrike">
                          <a:solidFill>
                            <a:srgbClr val="000000"/>
                          </a:solidFill>
                          <a:latin typeface="Calibri"/>
                        </a:rPr>
                        <a:t>353</a:t>
                      </a:r>
                    </a:p>
                  </a:txBody>
                  <a:tcPr marL="9525" marR="9525" marT="9525" marB="0" anchor="ctr"/>
                </a:tc>
                <a:tc>
                  <a:txBody>
                    <a:bodyPr/>
                    <a:lstStyle/>
                    <a:p>
                      <a:pPr algn="ctr" fontAlgn="ctr"/>
                      <a:r>
                        <a:rPr lang="en-US" sz="1400" b="0" i="0" u="none" strike="noStrike">
                          <a:solidFill>
                            <a:srgbClr val="000000"/>
                          </a:solidFill>
                          <a:latin typeface="Calibri"/>
                        </a:rPr>
                        <a:t>77</a:t>
                      </a:r>
                    </a:p>
                  </a:txBody>
                  <a:tcPr marL="9525" marR="9525" marT="9525" marB="0" anchor="ctr"/>
                </a:tc>
                <a:tc>
                  <a:txBody>
                    <a:bodyPr/>
                    <a:lstStyle/>
                    <a:p>
                      <a:pPr algn="ctr" fontAlgn="ctr"/>
                      <a:r>
                        <a:rPr lang="en-US" sz="1400" b="0" i="0" u="none" strike="noStrike">
                          <a:solidFill>
                            <a:srgbClr val="000000"/>
                          </a:solidFill>
                          <a:latin typeface="Calibri"/>
                        </a:rPr>
                        <a:t>970</a:t>
                      </a:r>
                    </a:p>
                  </a:txBody>
                  <a:tcPr marL="9525" marR="9525" marT="9525" marB="0" anchor="ctr"/>
                </a:tc>
                <a:tc>
                  <a:txBody>
                    <a:bodyPr/>
                    <a:lstStyle/>
                    <a:p>
                      <a:pPr algn="ctr" fontAlgn="ctr"/>
                      <a:r>
                        <a:rPr lang="en-US" sz="1400" b="0" i="0" u="none" strike="noStrike" dirty="0">
                          <a:solidFill>
                            <a:srgbClr val="000000"/>
                          </a:solidFill>
                          <a:latin typeface="Calibri"/>
                        </a:rPr>
                        <a:t>295</a:t>
                      </a:r>
                    </a:p>
                  </a:txBody>
                  <a:tcPr marL="9525" marR="9525" marT="9525" marB="0" anchor="ctr"/>
                </a:tc>
              </a:tr>
              <a:tr h="319266">
                <a:tc>
                  <a:txBody>
                    <a:bodyPr/>
                    <a:lstStyle/>
                    <a:p>
                      <a:pPr lvl="1" algn="l" fontAlgn="ctr"/>
                      <a:r>
                        <a:rPr lang="en-US" sz="1400" b="0" i="0" u="none" strike="noStrike" dirty="0">
                          <a:solidFill>
                            <a:srgbClr val="000000"/>
                          </a:solidFill>
                          <a:latin typeface="Calibri"/>
                        </a:rPr>
                        <a:t>Master Card Internet Debit</a:t>
                      </a:r>
                    </a:p>
                  </a:txBody>
                  <a:tcPr marL="9525" marR="9525" marT="9525" marB="0" anchor="ctr"/>
                </a:tc>
                <a:tc>
                  <a:txBody>
                    <a:bodyPr/>
                    <a:lstStyle/>
                    <a:p>
                      <a:pPr algn="ctr" fontAlgn="ctr"/>
                      <a:r>
                        <a:rPr lang="en-US" sz="1400" b="0" i="0" u="none" strike="noStrike">
                          <a:solidFill>
                            <a:srgbClr val="000000"/>
                          </a:solidFill>
                          <a:latin typeface="Calibri"/>
                        </a:rPr>
                        <a:t>1%</a:t>
                      </a:r>
                    </a:p>
                  </a:txBody>
                  <a:tcPr marL="9525" marR="9525" marT="9525" marB="0" anchor="ctr"/>
                </a:tc>
                <a:tc>
                  <a:txBody>
                    <a:bodyPr/>
                    <a:lstStyle/>
                    <a:p>
                      <a:pPr algn="ctr" fontAlgn="ctr"/>
                      <a:r>
                        <a:rPr lang="en-US" sz="1400" b="0" i="0" u="none" strike="noStrike">
                          <a:solidFill>
                            <a:srgbClr val="000000"/>
                          </a:solidFill>
                          <a:latin typeface="Calibri"/>
                        </a:rPr>
                        <a:t>239</a:t>
                      </a:r>
                    </a:p>
                  </a:txBody>
                  <a:tcPr marL="9525" marR="9525" marT="9525" marB="0" anchor="ctr"/>
                </a:tc>
                <a:tc>
                  <a:txBody>
                    <a:bodyPr/>
                    <a:lstStyle/>
                    <a:p>
                      <a:pPr algn="ctr" fontAlgn="ctr"/>
                      <a:r>
                        <a:rPr lang="en-US" sz="1400" b="0" i="0" u="none" strike="noStrike">
                          <a:solidFill>
                            <a:srgbClr val="000000"/>
                          </a:solidFill>
                          <a:latin typeface="Calibri"/>
                        </a:rPr>
                        <a:t>167</a:t>
                      </a:r>
                    </a:p>
                  </a:txBody>
                  <a:tcPr marL="9525" marR="9525" marT="9525" marB="0" anchor="ctr"/>
                </a:tc>
                <a:tc>
                  <a:txBody>
                    <a:bodyPr/>
                    <a:lstStyle/>
                    <a:p>
                      <a:pPr algn="ctr" fontAlgn="ctr"/>
                      <a:r>
                        <a:rPr lang="en-US" sz="1400" b="0" i="0" u="none" strike="noStrike">
                          <a:solidFill>
                            <a:srgbClr val="000000"/>
                          </a:solidFill>
                          <a:latin typeface="Calibri"/>
                        </a:rPr>
                        <a:t>172</a:t>
                      </a:r>
                    </a:p>
                  </a:txBody>
                  <a:tcPr marL="9525" marR="9525" marT="9525" marB="0" anchor="ctr"/>
                </a:tc>
                <a:tc>
                  <a:txBody>
                    <a:bodyPr/>
                    <a:lstStyle/>
                    <a:p>
                      <a:pPr algn="ctr" fontAlgn="ctr"/>
                      <a:r>
                        <a:rPr lang="en-US" sz="1400" b="0" i="0" u="none" strike="noStrike" dirty="0">
                          <a:solidFill>
                            <a:srgbClr val="000000"/>
                          </a:solidFill>
                          <a:latin typeface="Calibri"/>
                        </a:rPr>
                        <a:t>252</a:t>
                      </a:r>
                    </a:p>
                  </a:txBody>
                  <a:tcPr marL="9525" marR="9525" marT="9525" marB="0" anchor="ctr"/>
                </a:tc>
              </a:tr>
              <a:tr h="319266">
                <a:tc>
                  <a:txBody>
                    <a:bodyPr/>
                    <a:lstStyle/>
                    <a:p>
                      <a:pPr lvl="1" algn="l" fontAlgn="ctr"/>
                      <a:r>
                        <a:rPr lang="en-US" sz="1400" b="0" i="0" u="none" strike="noStrike" dirty="0">
                          <a:solidFill>
                            <a:srgbClr val="000000"/>
                          </a:solidFill>
                          <a:latin typeface="Calibri"/>
                        </a:rPr>
                        <a:t>Maestro Master Card Debit</a:t>
                      </a:r>
                    </a:p>
                  </a:txBody>
                  <a:tcPr marL="9525" marR="9525" marT="9525" marB="0" anchor="ctr"/>
                </a:tc>
                <a:tc>
                  <a:txBody>
                    <a:bodyPr/>
                    <a:lstStyle/>
                    <a:p>
                      <a:pPr algn="ctr" fontAlgn="ctr"/>
                      <a:r>
                        <a:rPr lang="en-US" sz="1400" b="0" i="0" u="none" strike="noStrike">
                          <a:solidFill>
                            <a:srgbClr val="000000"/>
                          </a:solidFill>
                          <a:latin typeface="Calibri"/>
                        </a:rPr>
                        <a:t>1%</a:t>
                      </a:r>
                    </a:p>
                  </a:txBody>
                  <a:tcPr marL="9525" marR="9525" marT="9525" marB="0" anchor="ctr"/>
                </a:tc>
                <a:tc>
                  <a:txBody>
                    <a:bodyPr/>
                    <a:lstStyle/>
                    <a:p>
                      <a:pPr algn="ctr" fontAlgn="ctr"/>
                      <a:r>
                        <a:rPr lang="en-US" sz="1400" b="0" i="0" u="none" strike="noStrike">
                          <a:solidFill>
                            <a:srgbClr val="000000"/>
                          </a:solidFill>
                          <a:latin typeface="Calibri"/>
                        </a:rPr>
                        <a:t>49</a:t>
                      </a:r>
                    </a:p>
                  </a:txBody>
                  <a:tcPr marL="9525" marR="9525" marT="9525" marB="0" anchor="ctr"/>
                </a:tc>
                <a:tc>
                  <a:txBody>
                    <a:bodyPr/>
                    <a:lstStyle/>
                    <a:p>
                      <a:pPr algn="ctr" fontAlgn="ctr"/>
                      <a:r>
                        <a:rPr lang="en-US" sz="1400" b="0" i="0" u="none" strike="noStrike" dirty="0">
                          <a:solidFill>
                            <a:srgbClr val="000000"/>
                          </a:solidFill>
                          <a:latin typeface="Calibri"/>
                        </a:rPr>
                        <a:t>125</a:t>
                      </a:r>
                    </a:p>
                  </a:txBody>
                  <a:tcPr marL="9525" marR="9525" marT="9525" marB="0" anchor="ctr"/>
                </a:tc>
                <a:tc>
                  <a:txBody>
                    <a:bodyPr/>
                    <a:lstStyle/>
                    <a:p>
                      <a:pPr algn="ctr" fontAlgn="ctr"/>
                      <a:r>
                        <a:rPr lang="en-US" sz="1400" b="0" i="0" u="none" strike="noStrike">
                          <a:solidFill>
                            <a:srgbClr val="000000"/>
                          </a:solidFill>
                          <a:latin typeface="Calibri"/>
                        </a:rPr>
                        <a:t>73</a:t>
                      </a:r>
                    </a:p>
                  </a:txBody>
                  <a:tcPr marL="9525" marR="9525" marT="9525" marB="0" anchor="ctr"/>
                </a:tc>
                <a:tc>
                  <a:txBody>
                    <a:bodyPr/>
                    <a:lstStyle/>
                    <a:p>
                      <a:pPr algn="ctr" fontAlgn="ctr"/>
                      <a:r>
                        <a:rPr lang="en-US" sz="1400" b="0" i="0" u="none" strike="noStrike" dirty="0">
                          <a:solidFill>
                            <a:srgbClr val="000000"/>
                          </a:solidFill>
                          <a:latin typeface="Calibri"/>
                        </a:rPr>
                        <a:t>83</a:t>
                      </a:r>
                    </a:p>
                  </a:txBody>
                  <a:tcPr marL="9525" marR="9525" marT="9525" marB="0" anchor="ctr"/>
                </a:tc>
              </a:tr>
              <a:tr h="319266">
                <a:tc>
                  <a:txBody>
                    <a:bodyPr/>
                    <a:lstStyle/>
                    <a:p>
                      <a:pPr lvl="1" algn="l" fontAlgn="ctr"/>
                      <a:r>
                        <a:rPr lang="en-US" sz="1400" b="0" i="0" u="none" strike="noStrike" dirty="0">
                          <a:solidFill>
                            <a:srgbClr val="000000"/>
                          </a:solidFill>
                          <a:latin typeface="Calibri"/>
                        </a:rPr>
                        <a:t>Visa (Platinum)</a:t>
                      </a:r>
                    </a:p>
                  </a:txBody>
                  <a:tcPr marL="9525" marR="9525" marT="9525" marB="0" anchor="ctr"/>
                </a:tc>
                <a:tc>
                  <a:txBody>
                    <a:bodyPr/>
                    <a:lstStyle/>
                    <a:p>
                      <a:pPr algn="ctr" fontAlgn="ctr"/>
                      <a:r>
                        <a:rPr lang="en-US" sz="1400" b="0" i="0" u="none" strike="noStrike">
                          <a:solidFill>
                            <a:srgbClr val="000000"/>
                          </a:solidFill>
                          <a:latin typeface="Calibri"/>
                        </a:rPr>
                        <a:t>1%</a:t>
                      </a:r>
                    </a:p>
                  </a:txBody>
                  <a:tcPr marL="9525" marR="9525" marT="9525" marB="0" anchor="ctr"/>
                </a:tc>
                <a:tc>
                  <a:txBody>
                    <a:bodyPr/>
                    <a:lstStyle/>
                    <a:p>
                      <a:pPr algn="ctr" fontAlgn="ctr"/>
                      <a:r>
                        <a:rPr lang="en-US" sz="1400" b="0" i="0" u="none" strike="noStrike">
                          <a:solidFill>
                            <a:srgbClr val="000000"/>
                          </a:solidFill>
                          <a:latin typeface="Calibri"/>
                        </a:rPr>
                        <a:t>71</a:t>
                      </a:r>
                    </a:p>
                  </a:txBody>
                  <a:tcPr marL="9525" marR="9525" marT="9525" marB="0" anchor="ctr"/>
                </a:tc>
                <a:tc>
                  <a:txBody>
                    <a:bodyPr/>
                    <a:lstStyle/>
                    <a:p>
                      <a:pPr algn="ctr" fontAlgn="ctr"/>
                      <a:r>
                        <a:rPr lang="en-US" sz="1400" b="0" i="0" u="none" strike="noStrike">
                          <a:solidFill>
                            <a:srgbClr val="000000"/>
                          </a:solidFill>
                          <a:latin typeface="Calibri"/>
                        </a:rPr>
                        <a:t>233</a:t>
                      </a:r>
                    </a:p>
                  </a:txBody>
                  <a:tcPr marL="9525" marR="9525" marT="9525" marB="0" anchor="ctr"/>
                </a:tc>
                <a:tc>
                  <a:txBody>
                    <a:bodyPr/>
                    <a:lstStyle/>
                    <a:p>
                      <a:pPr algn="ctr" fontAlgn="ctr"/>
                      <a:r>
                        <a:rPr lang="en-US" sz="1400" b="0" i="0" u="none" strike="noStrike">
                          <a:solidFill>
                            <a:srgbClr val="000000"/>
                          </a:solidFill>
                          <a:latin typeface="Calibri"/>
                        </a:rPr>
                        <a:t>234</a:t>
                      </a:r>
                    </a:p>
                  </a:txBody>
                  <a:tcPr marL="9525" marR="9525" marT="9525" marB="0" anchor="ctr"/>
                </a:tc>
                <a:tc>
                  <a:txBody>
                    <a:bodyPr/>
                    <a:lstStyle/>
                    <a:p>
                      <a:pPr algn="ctr" fontAlgn="ctr"/>
                      <a:r>
                        <a:rPr lang="en-US" sz="1400" b="0" i="0" u="none" strike="noStrike" dirty="0">
                          <a:solidFill>
                            <a:srgbClr val="000000"/>
                          </a:solidFill>
                          <a:latin typeface="Calibri"/>
                        </a:rPr>
                        <a:t>408</a:t>
                      </a:r>
                    </a:p>
                  </a:txBody>
                  <a:tcPr marL="9525" marR="9525" marT="9525" marB="0" anchor="ctr"/>
                </a:tc>
              </a:tr>
              <a:tr h="233464">
                <a:tc>
                  <a:txBody>
                    <a:bodyPr/>
                    <a:lstStyle/>
                    <a:p>
                      <a:pPr lvl="1" algn="l" fontAlgn="ctr"/>
                      <a:r>
                        <a:rPr lang="en-US" sz="1400" b="0" i="0" u="none" strike="noStrike" dirty="0">
                          <a:solidFill>
                            <a:srgbClr val="000000"/>
                          </a:solidFill>
                          <a:latin typeface="Calibri"/>
                        </a:rPr>
                        <a:t>Visa (Gold)</a:t>
                      </a:r>
                    </a:p>
                  </a:txBody>
                  <a:tcPr marL="9525" marR="9525" marT="9525" marB="0" anchor="ctr"/>
                </a:tc>
                <a:tc>
                  <a:txBody>
                    <a:bodyPr/>
                    <a:lstStyle/>
                    <a:p>
                      <a:pPr algn="ctr" fontAlgn="ctr"/>
                      <a:r>
                        <a:rPr lang="en-US" sz="1400" b="0" i="0" u="none" strike="noStrike">
                          <a:solidFill>
                            <a:srgbClr val="000000"/>
                          </a:solidFill>
                          <a:latin typeface="Calibri"/>
                        </a:rPr>
                        <a:t>3%</a:t>
                      </a:r>
                    </a:p>
                  </a:txBody>
                  <a:tcPr marL="9525" marR="9525" marT="9525" marB="0" anchor="ctr"/>
                </a:tc>
                <a:tc>
                  <a:txBody>
                    <a:bodyPr/>
                    <a:lstStyle/>
                    <a:p>
                      <a:pPr algn="ctr" fontAlgn="ctr"/>
                      <a:r>
                        <a:rPr lang="en-US" sz="1400" b="0" i="0" u="none" strike="noStrike">
                          <a:solidFill>
                            <a:srgbClr val="000000"/>
                          </a:solidFill>
                          <a:latin typeface="Calibri"/>
                        </a:rPr>
                        <a:t>212</a:t>
                      </a:r>
                    </a:p>
                  </a:txBody>
                  <a:tcPr marL="9525" marR="9525" marT="9525" marB="0" anchor="ctr"/>
                </a:tc>
                <a:tc>
                  <a:txBody>
                    <a:bodyPr/>
                    <a:lstStyle/>
                    <a:p>
                      <a:pPr algn="ctr" fontAlgn="ctr"/>
                      <a:r>
                        <a:rPr lang="en-US" sz="1400" b="0" i="0" u="none" strike="noStrike">
                          <a:solidFill>
                            <a:srgbClr val="000000"/>
                          </a:solidFill>
                          <a:latin typeface="Calibri"/>
                        </a:rPr>
                        <a:t>159</a:t>
                      </a:r>
                    </a:p>
                  </a:txBody>
                  <a:tcPr marL="9525" marR="9525" marT="9525" marB="0" anchor="ctr"/>
                </a:tc>
                <a:tc>
                  <a:txBody>
                    <a:bodyPr/>
                    <a:lstStyle/>
                    <a:p>
                      <a:pPr algn="ctr" fontAlgn="ctr"/>
                      <a:r>
                        <a:rPr lang="en-US" sz="1400" b="0" i="0" u="none" strike="noStrike">
                          <a:solidFill>
                            <a:srgbClr val="000000"/>
                          </a:solidFill>
                          <a:latin typeface="Calibri"/>
                        </a:rPr>
                        <a:t>137</a:t>
                      </a:r>
                    </a:p>
                  </a:txBody>
                  <a:tcPr marL="9525" marR="9525" marT="9525" marB="0" anchor="ctr"/>
                </a:tc>
                <a:tc>
                  <a:txBody>
                    <a:bodyPr/>
                    <a:lstStyle/>
                    <a:p>
                      <a:pPr algn="ctr" fontAlgn="ctr"/>
                      <a:r>
                        <a:rPr lang="en-US" sz="1400" b="0" i="0" u="none" strike="noStrike">
                          <a:solidFill>
                            <a:srgbClr val="000000"/>
                          </a:solidFill>
                          <a:latin typeface="Calibri"/>
                        </a:rPr>
                        <a:t>411</a:t>
                      </a:r>
                    </a:p>
                  </a:txBody>
                  <a:tcPr marL="9525" marR="9525" marT="9525" marB="0" anchor="ctr"/>
                </a:tc>
              </a:tr>
              <a:tr h="233464">
                <a:tc>
                  <a:txBody>
                    <a:bodyPr/>
                    <a:lstStyle/>
                    <a:p>
                      <a:pPr lvl="1" algn="l" fontAlgn="ctr"/>
                      <a:r>
                        <a:rPr lang="en-US" sz="1400" b="0" i="0" u="none" strike="noStrike" dirty="0">
                          <a:solidFill>
                            <a:srgbClr val="000000"/>
                          </a:solidFill>
                          <a:latin typeface="Calibri"/>
                        </a:rPr>
                        <a:t>Visa (Silver)</a:t>
                      </a:r>
                    </a:p>
                  </a:txBody>
                  <a:tcPr marL="9525" marR="9525" marT="9525" marB="0" anchor="ctr"/>
                </a:tc>
                <a:tc>
                  <a:txBody>
                    <a:bodyPr/>
                    <a:lstStyle/>
                    <a:p>
                      <a:pPr algn="ctr" fontAlgn="ctr"/>
                      <a:r>
                        <a:rPr lang="en-US" sz="1400" b="0" i="0" u="none" strike="noStrike">
                          <a:solidFill>
                            <a:srgbClr val="000000"/>
                          </a:solidFill>
                          <a:latin typeface="Calibri"/>
                        </a:rPr>
                        <a:t>4%</a:t>
                      </a:r>
                    </a:p>
                  </a:txBody>
                  <a:tcPr marL="9525" marR="9525" marT="9525" marB="0" anchor="ctr"/>
                </a:tc>
                <a:tc>
                  <a:txBody>
                    <a:bodyPr/>
                    <a:lstStyle/>
                    <a:p>
                      <a:pPr algn="ctr" fontAlgn="ctr"/>
                      <a:r>
                        <a:rPr lang="en-US" sz="1400" b="0" i="0" u="none" strike="noStrike">
                          <a:solidFill>
                            <a:srgbClr val="000000"/>
                          </a:solidFill>
                          <a:latin typeface="Calibri"/>
                        </a:rPr>
                        <a:t>340</a:t>
                      </a:r>
                    </a:p>
                  </a:txBody>
                  <a:tcPr marL="9525" marR="9525" marT="9525" marB="0" anchor="ctr"/>
                </a:tc>
                <a:tc>
                  <a:txBody>
                    <a:bodyPr/>
                    <a:lstStyle/>
                    <a:p>
                      <a:pPr algn="ctr" fontAlgn="ctr"/>
                      <a:r>
                        <a:rPr lang="en-US" sz="1400" b="0" i="0" u="none" strike="noStrike">
                          <a:solidFill>
                            <a:srgbClr val="000000"/>
                          </a:solidFill>
                          <a:latin typeface="Calibri"/>
                        </a:rPr>
                        <a:t>174</a:t>
                      </a:r>
                    </a:p>
                  </a:txBody>
                  <a:tcPr marL="9525" marR="9525" marT="9525" marB="0" anchor="ctr"/>
                </a:tc>
                <a:tc>
                  <a:txBody>
                    <a:bodyPr/>
                    <a:lstStyle/>
                    <a:p>
                      <a:pPr algn="ctr" fontAlgn="ctr"/>
                      <a:r>
                        <a:rPr lang="en-US" sz="1400" b="0" i="0" u="none" strike="noStrike">
                          <a:solidFill>
                            <a:srgbClr val="000000"/>
                          </a:solidFill>
                          <a:latin typeface="Calibri"/>
                        </a:rPr>
                        <a:t>99</a:t>
                      </a:r>
                    </a:p>
                  </a:txBody>
                  <a:tcPr marL="9525" marR="9525" marT="9525" marB="0" anchor="ctr"/>
                </a:tc>
                <a:tc>
                  <a:txBody>
                    <a:bodyPr/>
                    <a:lstStyle/>
                    <a:p>
                      <a:pPr algn="ctr" fontAlgn="ctr"/>
                      <a:r>
                        <a:rPr lang="en-US" sz="1400" b="0" i="0" u="none" strike="noStrike" dirty="0">
                          <a:solidFill>
                            <a:srgbClr val="000000"/>
                          </a:solidFill>
                          <a:latin typeface="Calibri"/>
                        </a:rPr>
                        <a:t>165</a:t>
                      </a:r>
                    </a:p>
                  </a:txBody>
                  <a:tcPr marL="9525" marR="9525" marT="9525" marB="0" anchor="ctr"/>
                </a:tc>
              </a:tr>
              <a:tr h="233464">
                <a:tc>
                  <a:txBody>
                    <a:bodyPr/>
                    <a:lstStyle/>
                    <a:p>
                      <a:pPr lvl="1" algn="l" fontAlgn="ctr"/>
                      <a:r>
                        <a:rPr lang="en-US" sz="1400" b="0" i="0" u="none" strike="noStrike" dirty="0">
                          <a:solidFill>
                            <a:srgbClr val="000000"/>
                          </a:solidFill>
                          <a:latin typeface="Calibri"/>
                        </a:rPr>
                        <a:t>Visa Electron Debit Card</a:t>
                      </a:r>
                    </a:p>
                  </a:txBody>
                  <a:tcPr marL="9525" marR="9525" marT="9525" marB="0" anchor="ctr"/>
                </a:tc>
                <a:tc>
                  <a:txBody>
                    <a:bodyPr/>
                    <a:lstStyle/>
                    <a:p>
                      <a:pPr algn="ctr" fontAlgn="ctr"/>
                      <a:r>
                        <a:rPr lang="en-US" sz="1400" b="0" i="0" u="none" strike="noStrike" dirty="0">
                          <a:solidFill>
                            <a:srgbClr val="000000"/>
                          </a:solidFill>
                          <a:latin typeface="Calibri"/>
                        </a:rPr>
                        <a:t>4%</a:t>
                      </a:r>
                    </a:p>
                  </a:txBody>
                  <a:tcPr marL="9525" marR="9525" marT="9525" marB="0" anchor="ctr"/>
                </a:tc>
                <a:tc>
                  <a:txBody>
                    <a:bodyPr/>
                    <a:lstStyle/>
                    <a:p>
                      <a:pPr algn="ctr" fontAlgn="ctr"/>
                      <a:r>
                        <a:rPr lang="en-US" sz="1400" b="0" i="0" u="none" strike="noStrike">
                          <a:solidFill>
                            <a:srgbClr val="000000"/>
                          </a:solidFill>
                          <a:latin typeface="Calibri"/>
                        </a:rPr>
                        <a:t>49</a:t>
                      </a:r>
                    </a:p>
                  </a:txBody>
                  <a:tcPr marL="9525" marR="9525" marT="9525" marB="0" anchor="ctr"/>
                </a:tc>
                <a:tc>
                  <a:txBody>
                    <a:bodyPr/>
                    <a:lstStyle/>
                    <a:p>
                      <a:pPr algn="ctr" fontAlgn="ctr"/>
                      <a:r>
                        <a:rPr lang="en-US" sz="1400" b="0" i="0" u="none" strike="noStrike">
                          <a:solidFill>
                            <a:srgbClr val="000000"/>
                          </a:solidFill>
                          <a:latin typeface="Calibri"/>
                        </a:rPr>
                        <a:t>285</a:t>
                      </a:r>
                    </a:p>
                  </a:txBody>
                  <a:tcPr marL="9525" marR="9525" marT="9525" marB="0" anchor="ctr"/>
                </a:tc>
                <a:tc>
                  <a:txBody>
                    <a:bodyPr/>
                    <a:lstStyle/>
                    <a:p>
                      <a:pPr algn="ctr" fontAlgn="ctr"/>
                      <a:r>
                        <a:rPr lang="en-US" sz="1400" b="0" i="0" u="none" strike="noStrike">
                          <a:solidFill>
                            <a:srgbClr val="000000"/>
                          </a:solidFill>
                          <a:latin typeface="Calibri"/>
                        </a:rPr>
                        <a:t>151</a:t>
                      </a:r>
                    </a:p>
                  </a:txBody>
                  <a:tcPr marL="9525" marR="9525" marT="9525" marB="0" anchor="ctr"/>
                </a:tc>
                <a:tc>
                  <a:txBody>
                    <a:bodyPr/>
                    <a:lstStyle/>
                    <a:p>
                      <a:pPr algn="ctr" fontAlgn="ctr"/>
                      <a:r>
                        <a:rPr lang="en-US" sz="1400" b="0" i="0" u="none" strike="noStrike" dirty="0">
                          <a:solidFill>
                            <a:srgbClr val="000000"/>
                          </a:solidFill>
                          <a:latin typeface="Calibri"/>
                        </a:rPr>
                        <a:t>182</a:t>
                      </a:r>
                    </a:p>
                  </a:txBody>
                  <a:tcPr marL="9525" marR="9525" marT="9525" marB="0" anchor="ctr"/>
                </a:tc>
              </a:tr>
            </a:tbl>
          </a:graphicData>
        </a:graphic>
      </p:graphicFrame>
      <p:sp>
        <p:nvSpPr>
          <p:cNvPr id="6" name="Rounded Rectangular Callout 5"/>
          <p:cNvSpPr/>
          <p:nvPr/>
        </p:nvSpPr>
        <p:spPr>
          <a:xfrm>
            <a:off x="4419600" y="2209800"/>
            <a:ext cx="3048000" cy="304800"/>
          </a:xfrm>
          <a:prstGeom prst="wedgeRoundRectCallout">
            <a:avLst>
              <a:gd name="adj1" fmla="val 27544"/>
              <a:gd name="adj2" fmla="val 80234"/>
              <a:gd name="adj3" fmla="val 16667"/>
            </a:avLst>
          </a:prstGeom>
          <a:ln/>
        </p:spPr>
        <p:style>
          <a:lnRef idx="1">
            <a:schemeClr val="accent2"/>
          </a:lnRef>
          <a:fillRef idx="3">
            <a:schemeClr val="accent2"/>
          </a:fillRef>
          <a:effectRef idx="2">
            <a:schemeClr val="accent2"/>
          </a:effectRef>
          <a:fontRef idx="minor">
            <a:schemeClr val="lt1"/>
          </a:fontRef>
        </p:style>
        <p:txBody>
          <a:bodyPr anchor="ctr"/>
          <a:lstStyle/>
          <a:p>
            <a:pPr>
              <a:defRPr/>
            </a:pPr>
            <a:r>
              <a:rPr lang="en-US" sz="1200" dirty="0">
                <a:solidFill>
                  <a:schemeClr val="bg1"/>
                </a:solidFill>
                <a:latin typeface="Trebuchet MS" pitchFamily="34" charset="0"/>
              </a:rPr>
              <a:t>Very likely to use American Express(Gold)</a:t>
            </a:r>
          </a:p>
        </p:txBody>
      </p:sp>
      <p:sp>
        <p:nvSpPr>
          <p:cNvPr id="7" name="Slide Number Placeholder 6"/>
          <p:cNvSpPr>
            <a:spLocks noGrp="1"/>
          </p:cNvSpPr>
          <p:nvPr>
            <p:ph type="sldNum" sz="quarter" idx="11"/>
          </p:nvPr>
        </p:nvSpPr>
        <p:spPr/>
        <p:txBody>
          <a:bodyPr/>
          <a:lstStyle/>
          <a:p>
            <a:pPr>
              <a:defRPr/>
            </a:pPr>
            <a:fld id="{7DE16EAE-0725-4C9B-954B-BF6E1424E1B9}" type="slidenum">
              <a:rPr lang="en-US" smtClean="0"/>
              <a:pPr>
                <a:defRPr/>
              </a:pPr>
              <a:t>35</a:t>
            </a:fld>
            <a:endParaRPr lang="en-US" dirty="0"/>
          </a:p>
        </p:txBody>
      </p:sp>
      <p:sp>
        <p:nvSpPr>
          <p:cNvPr id="8"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3"/>
          <p:cNvSpPr>
            <a:spLocks noGrp="1"/>
          </p:cNvSpPr>
          <p:nvPr>
            <p:ph type="ctrTitle"/>
          </p:nvPr>
        </p:nvSpPr>
        <p:spPr>
          <a:xfrm>
            <a:off x="1828800" y="1600200"/>
            <a:ext cx="7010400" cy="1470025"/>
          </a:xfrm>
        </p:spPr>
        <p:txBody>
          <a:bodyPr/>
          <a:lstStyle/>
          <a:p>
            <a:pPr eaLnBrk="1" hangingPunct="1">
              <a:defRPr/>
            </a:pPr>
            <a:r>
              <a:rPr lang="en-US" dirty="0" smtClean="0">
                <a:solidFill>
                  <a:schemeClr val="accent1">
                    <a:lumMod val="50000"/>
                  </a:schemeClr>
                </a:solidFill>
              </a:rPr>
              <a:t>Day-to-Day Activities</a:t>
            </a:r>
          </a:p>
        </p:txBody>
      </p:sp>
      <p:sp>
        <p:nvSpPr>
          <p:cNvPr id="5" name="Subtitle 4"/>
          <p:cNvSpPr>
            <a:spLocks noGrp="1"/>
          </p:cNvSpPr>
          <p:nvPr>
            <p:ph type="subTitle" idx="1"/>
          </p:nvPr>
        </p:nvSpPr>
        <p:spPr>
          <a:xfrm>
            <a:off x="2209800" y="3124200"/>
            <a:ext cx="6400800" cy="3124200"/>
          </a:xfrm>
        </p:spPr>
        <p:txBody>
          <a:bodyPr>
            <a:normAutofit/>
          </a:bodyPr>
          <a:lstStyle/>
          <a:p>
            <a:pPr eaLnBrk="1" hangingPunct="1">
              <a:defRPr/>
            </a:pPr>
            <a:r>
              <a:rPr lang="en-US" u="sng" dirty="0" smtClean="0">
                <a:solidFill>
                  <a:schemeClr val="accent1">
                    <a:lumMod val="50000"/>
                  </a:schemeClr>
                </a:solidFill>
              </a:rPr>
              <a:t>Did Yesterday:</a:t>
            </a:r>
          </a:p>
          <a:p>
            <a:pPr eaLnBrk="1" hangingPunct="1">
              <a:defRPr/>
            </a:pPr>
            <a:r>
              <a:rPr lang="en-US" sz="2800" i="1" dirty="0" smtClean="0">
                <a:solidFill>
                  <a:schemeClr val="accent1">
                    <a:lumMod val="50000"/>
                  </a:schemeClr>
                </a:solidFill>
              </a:rPr>
              <a:t>Watching TV</a:t>
            </a:r>
          </a:p>
          <a:p>
            <a:pPr eaLnBrk="1" hangingPunct="1">
              <a:defRPr/>
            </a:pPr>
            <a:r>
              <a:rPr lang="en-US" sz="2800" i="1" dirty="0" smtClean="0">
                <a:solidFill>
                  <a:schemeClr val="accent1">
                    <a:lumMod val="50000"/>
                  </a:schemeClr>
                </a:solidFill>
              </a:rPr>
              <a:t>Eating</a:t>
            </a:r>
          </a:p>
          <a:p>
            <a:pPr eaLnBrk="1" hangingPunct="1">
              <a:defRPr/>
            </a:pPr>
            <a:r>
              <a:rPr lang="en-US" sz="2800" i="1" dirty="0" smtClean="0">
                <a:solidFill>
                  <a:schemeClr val="accent1">
                    <a:lumMod val="50000"/>
                  </a:schemeClr>
                </a:solidFill>
              </a:rPr>
              <a:t>In the car </a:t>
            </a:r>
          </a:p>
          <a:p>
            <a:pPr eaLnBrk="1" hangingPunct="1">
              <a:defRPr/>
            </a:pPr>
            <a:r>
              <a:rPr lang="en-US" sz="2800" i="1" dirty="0" smtClean="0">
                <a:solidFill>
                  <a:schemeClr val="accent1">
                    <a:lumMod val="50000"/>
                  </a:schemeClr>
                </a:solidFill>
              </a:rPr>
              <a:t>Working </a:t>
            </a:r>
            <a:endParaRPr lang="en-US" sz="2800" i="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pPr>
              <a:defRPr/>
            </a:pPr>
            <a:fld id="{A47D06CE-0FA2-4DC3-9993-E804FFFCC420}"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defRPr/>
            </a:pPr>
            <a:r>
              <a:rPr lang="en-US" smtClean="0"/>
              <a:t>Daily Activities </a:t>
            </a:r>
          </a:p>
        </p:txBody>
      </p:sp>
      <p:sp>
        <p:nvSpPr>
          <p:cNvPr id="41987" name="Content Placeholder 2"/>
          <p:cNvSpPr>
            <a:spLocks noGrp="1"/>
          </p:cNvSpPr>
          <p:nvPr>
            <p:ph idx="1"/>
          </p:nvPr>
        </p:nvSpPr>
        <p:spPr>
          <a:xfrm>
            <a:off x="914400" y="1524000"/>
            <a:ext cx="7467600" cy="4873625"/>
          </a:xfrm>
        </p:spPr>
        <p:txBody>
          <a:bodyPr/>
          <a:lstStyle/>
          <a:p>
            <a:pPr eaLnBrk="1" hangingPunct="1">
              <a:lnSpc>
                <a:spcPct val="150000"/>
              </a:lnSpc>
            </a:pPr>
            <a:r>
              <a:rPr lang="en-US" sz="1800" dirty="0" smtClean="0"/>
              <a:t>The following slides will present an understanding of some of the daily activities the individuals in the four groups participate in:</a:t>
            </a:r>
          </a:p>
          <a:p>
            <a:pPr eaLnBrk="1" hangingPunct="1">
              <a:lnSpc>
                <a:spcPct val="150000"/>
              </a:lnSpc>
            </a:pPr>
            <a:r>
              <a:rPr lang="en-US" sz="1800" dirty="0" smtClean="0"/>
              <a:t>For each group, the trend curve shows the level of participation in an activity  at a given time during the day by the respective groups.</a:t>
            </a:r>
          </a:p>
          <a:p>
            <a:pPr eaLnBrk="1" hangingPunct="1">
              <a:lnSpc>
                <a:spcPct val="150000"/>
              </a:lnSpc>
            </a:pPr>
            <a:r>
              <a:rPr lang="en-US" sz="1800" dirty="0" smtClean="0"/>
              <a:t>Evaluation of their day-to-day activities will provide an insight into certain behaviors that will enable us to ascertain how these individuals may react to marketing communications.</a:t>
            </a:r>
          </a:p>
          <a:p>
            <a:pPr eaLnBrk="1" hangingPunct="1">
              <a:lnSpc>
                <a:spcPct val="150000"/>
              </a:lnSpc>
            </a:pPr>
            <a:r>
              <a:rPr lang="en-US" sz="1800" dirty="0" smtClean="0"/>
              <a:t>Identify the best day parts to organize promotional events</a:t>
            </a:r>
          </a:p>
          <a:p>
            <a:pPr eaLnBrk="1" hangingPunct="1">
              <a:lnSpc>
                <a:spcPct val="150000"/>
              </a:lnSpc>
            </a:pPr>
            <a:r>
              <a:rPr lang="en-US" sz="1800" dirty="0" smtClean="0"/>
              <a:t>Identify opportunities and scope for advertising in shopping malls or stores</a:t>
            </a:r>
          </a:p>
        </p:txBody>
      </p:sp>
      <p:sp>
        <p:nvSpPr>
          <p:cNvPr id="4" name="Slide Number Placeholder 3"/>
          <p:cNvSpPr>
            <a:spLocks noGrp="1"/>
          </p:cNvSpPr>
          <p:nvPr>
            <p:ph type="sldNum" sz="quarter" idx="11"/>
          </p:nvPr>
        </p:nvSpPr>
        <p:spPr/>
        <p:txBody>
          <a:bodyPr/>
          <a:lstStyle/>
          <a:p>
            <a:pPr>
              <a:defRPr/>
            </a:pPr>
            <a:fld id="{B4DABB2B-CA74-49AD-A521-883D63EE19FB}"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defRPr/>
            </a:pPr>
            <a:r>
              <a:rPr lang="en-US" dirty="0" smtClean="0">
                <a:solidFill>
                  <a:srgbClr val="C00000"/>
                </a:solidFill>
              </a:rPr>
              <a:t>Daily Activity Curve: Watching TV</a:t>
            </a:r>
          </a:p>
        </p:txBody>
      </p:sp>
      <p:graphicFrame>
        <p:nvGraphicFramePr>
          <p:cNvPr id="8" name="Content Placeholder 3"/>
          <p:cNvGraphicFramePr>
            <a:graphicFrameLocks noGrp="1"/>
          </p:cNvGraphicFramePr>
          <p:nvPr>
            <p:ph idx="1"/>
          </p:nvPr>
        </p:nvGraphicFramePr>
        <p:xfrm>
          <a:off x="76200" y="12954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3012" name="TextBox 5"/>
          <p:cNvSpPr txBox="1">
            <a:spLocks noChangeArrowheads="1"/>
          </p:cNvSpPr>
          <p:nvPr/>
        </p:nvSpPr>
        <p:spPr bwMode="auto">
          <a:xfrm>
            <a:off x="533400" y="701675"/>
            <a:ext cx="3429000" cy="276225"/>
          </a:xfrm>
          <a:prstGeom prst="rect">
            <a:avLst/>
          </a:prstGeom>
          <a:noFill/>
          <a:ln w="9525">
            <a:noFill/>
            <a:miter lim="800000"/>
            <a:headEnd/>
            <a:tailEnd/>
          </a:ln>
        </p:spPr>
        <p:txBody>
          <a:bodyPr>
            <a:spAutoFit/>
          </a:bodyPr>
          <a:lstStyle/>
          <a:p>
            <a:r>
              <a:rPr lang="en-US" sz="1200">
                <a:latin typeface="Trebuchet MS" pitchFamily="34" charset="0"/>
              </a:rPr>
              <a:t>Yesterday’s Activities: 30 min. time segments</a:t>
            </a:r>
          </a:p>
        </p:txBody>
      </p:sp>
      <p:sp>
        <p:nvSpPr>
          <p:cNvPr id="6" name="Rounded Rectangular Callout 5"/>
          <p:cNvSpPr/>
          <p:nvPr/>
        </p:nvSpPr>
        <p:spPr>
          <a:xfrm>
            <a:off x="762000" y="1524000"/>
            <a:ext cx="4419600" cy="1143000"/>
          </a:xfrm>
          <a:prstGeom prst="wedgeRoundRectCallout">
            <a:avLst>
              <a:gd name="adj1" fmla="val 43426"/>
              <a:gd name="adj2" fmla="val 82297"/>
              <a:gd name="adj3" fmla="val 16667"/>
            </a:avLst>
          </a:prstGeom>
          <a:ln/>
        </p:spPr>
        <p:style>
          <a:lnRef idx="1">
            <a:schemeClr val="accent1"/>
          </a:lnRef>
          <a:fillRef idx="3">
            <a:schemeClr val="accent1"/>
          </a:fillRef>
          <a:effectRef idx="2">
            <a:schemeClr val="accent1"/>
          </a:effectRef>
          <a:fontRef idx="minor">
            <a:schemeClr val="lt1"/>
          </a:fontRef>
        </p:style>
        <p:txBody>
          <a:bodyPr anchor="ctr"/>
          <a:lstStyle/>
          <a:p>
            <a:pPr>
              <a:defRPr/>
            </a:pPr>
            <a:r>
              <a:rPr lang="en-US" sz="1400" dirty="0">
                <a:solidFill>
                  <a:schemeClr val="bg1"/>
                </a:solidFill>
                <a:latin typeface="Trebuchet MS" pitchFamily="34" charset="0"/>
              </a:rPr>
              <a:t>The off-peak time segment works well with certain target groups vis-à-vis others: </a:t>
            </a:r>
            <a:r>
              <a:rPr lang="en-US" sz="1400" b="1" i="1" dirty="0">
                <a:solidFill>
                  <a:schemeClr val="bg1"/>
                </a:solidFill>
                <a:latin typeface="Trebuchet MS" pitchFamily="34" charset="0"/>
              </a:rPr>
              <a:t>GCC </a:t>
            </a:r>
            <a:r>
              <a:rPr lang="en-US" sz="1400" dirty="0">
                <a:solidFill>
                  <a:schemeClr val="bg1"/>
                </a:solidFill>
                <a:latin typeface="Trebuchet MS" pitchFamily="34" charset="0"/>
              </a:rPr>
              <a:t>– almost 38% watch TV as opposed to 15% of the </a:t>
            </a:r>
            <a:r>
              <a:rPr lang="en-US" sz="1400" b="1" i="1" dirty="0">
                <a:solidFill>
                  <a:schemeClr val="bg1"/>
                </a:solidFill>
                <a:latin typeface="Trebuchet MS" pitchFamily="34" charset="0"/>
              </a:rPr>
              <a:t>Asia/Far East and </a:t>
            </a:r>
            <a:r>
              <a:rPr lang="en-US" sz="1400" b="1" i="1" dirty="0" smtClean="0">
                <a:solidFill>
                  <a:schemeClr val="bg1"/>
                </a:solidFill>
                <a:latin typeface="Trebuchet MS" pitchFamily="34" charset="0"/>
              </a:rPr>
              <a:t>Australia segment</a:t>
            </a:r>
            <a:endParaRPr lang="en-US" sz="1400" b="1" i="1" dirty="0">
              <a:solidFill>
                <a:schemeClr val="bg1"/>
              </a:solidFill>
              <a:latin typeface="Trebuchet MS" pitchFamily="34" charset="0"/>
            </a:endParaRPr>
          </a:p>
        </p:txBody>
      </p:sp>
      <p:sp>
        <p:nvSpPr>
          <p:cNvPr id="7" name="Slide Number Placeholder 6"/>
          <p:cNvSpPr>
            <a:spLocks noGrp="1"/>
          </p:cNvSpPr>
          <p:nvPr>
            <p:ph type="sldNum" sz="quarter" idx="11"/>
          </p:nvPr>
        </p:nvSpPr>
        <p:spPr/>
        <p:txBody>
          <a:bodyPr/>
          <a:lstStyle/>
          <a:p>
            <a:pPr>
              <a:defRPr/>
            </a:pPr>
            <a:fld id="{E96D3ABF-477F-4B9B-B885-1B5D56A538E4}" type="slidenum">
              <a:rPr lang="en-US" smtClean="0"/>
              <a:pPr>
                <a:defRPr/>
              </a:pPr>
              <a:t>38</a:t>
            </a:fld>
            <a:endParaRPr lang="en-US" dirty="0"/>
          </a:p>
        </p:txBody>
      </p:sp>
      <p:sp>
        <p:nvSpPr>
          <p:cNvPr id="9"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defRPr/>
            </a:pPr>
            <a:r>
              <a:rPr lang="en-US" dirty="0" smtClean="0">
                <a:solidFill>
                  <a:srgbClr val="C00000"/>
                </a:solidFill>
              </a:rPr>
              <a:t>Daily Activity Curve: Eating</a:t>
            </a:r>
          </a:p>
        </p:txBody>
      </p:sp>
      <p:graphicFrame>
        <p:nvGraphicFramePr>
          <p:cNvPr id="6" name="Content Placeholder 3"/>
          <p:cNvGraphicFramePr>
            <a:graphicFrameLocks noGrp="1"/>
          </p:cNvGraphicFramePr>
          <p:nvPr>
            <p:ph idx="1"/>
          </p:nvPr>
        </p:nvGraphicFramePr>
        <p:xfrm>
          <a:off x="76200" y="12954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4036" name="TextBox 5"/>
          <p:cNvSpPr txBox="1">
            <a:spLocks noChangeArrowheads="1"/>
          </p:cNvSpPr>
          <p:nvPr/>
        </p:nvSpPr>
        <p:spPr bwMode="auto">
          <a:xfrm>
            <a:off x="533400" y="701675"/>
            <a:ext cx="3429000" cy="276225"/>
          </a:xfrm>
          <a:prstGeom prst="rect">
            <a:avLst/>
          </a:prstGeom>
          <a:noFill/>
          <a:ln w="9525">
            <a:noFill/>
            <a:miter lim="800000"/>
            <a:headEnd/>
            <a:tailEnd/>
          </a:ln>
        </p:spPr>
        <p:txBody>
          <a:bodyPr>
            <a:spAutoFit/>
          </a:bodyPr>
          <a:lstStyle/>
          <a:p>
            <a:r>
              <a:rPr lang="en-US" sz="1200">
                <a:latin typeface="Trebuchet MS" pitchFamily="34" charset="0"/>
              </a:rPr>
              <a:t>Yesterday’s Activities: 30 min. time segments</a:t>
            </a:r>
          </a:p>
        </p:txBody>
      </p:sp>
      <p:sp>
        <p:nvSpPr>
          <p:cNvPr id="5" name="Slide Number Placeholder 4"/>
          <p:cNvSpPr>
            <a:spLocks noGrp="1"/>
          </p:cNvSpPr>
          <p:nvPr>
            <p:ph type="sldNum" sz="quarter" idx="11"/>
          </p:nvPr>
        </p:nvSpPr>
        <p:spPr/>
        <p:txBody>
          <a:bodyPr/>
          <a:lstStyle/>
          <a:p>
            <a:pPr>
              <a:defRPr/>
            </a:pPr>
            <a:fld id="{458ACBD6-B94B-4714-B98E-1FC4B2856339}" type="slidenum">
              <a:rPr lang="en-US" smtClean="0"/>
              <a:pPr>
                <a:defRPr/>
              </a:pPr>
              <a:t>39</a:t>
            </a:fld>
            <a:endParaRPr lang="en-US" dirty="0"/>
          </a:p>
        </p:txBody>
      </p:sp>
      <p:sp>
        <p:nvSpPr>
          <p:cNvPr id="7"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8" name="Rounded Rectangular Callout 7"/>
          <p:cNvSpPr/>
          <p:nvPr/>
        </p:nvSpPr>
        <p:spPr>
          <a:xfrm>
            <a:off x="5257800" y="1371600"/>
            <a:ext cx="2667000" cy="1447800"/>
          </a:xfrm>
          <a:prstGeom prst="wedgeRoundRectCallout">
            <a:avLst>
              <a:gd name="adj1" fmla="val -77477"/>
              <a:gd name="adj2" fmla="val -27052"/>
              <a:gd name="adj3" fmla="val 16667"/>
            </a:avLst>
          </a:prstGeom>
          <a:ln/>
        </p:spPr>
        <p:style>
          <a:lnRef idx="1">
            <a:schemeClr val="accent1"/>
          </a:lnRef>
          <a:fillRef idx="3">
            <a:schemeClr val="accent1"/>
          </a:fillRef>
          <a:effectRef idx="2">
            <a:schemeClr val="accent1"/>
          </a:effectRef>
          <a:fontRef idx="minor">
            <a:schemeClr val="lt1"/>
          </a:fontRef>
        </p:style>
        <p:txBody>
          <a:bodyPr anchor="ctr"/>
          <a:lstStyle/>
          <a:p>
            <a:pPr>
              <a:defRPr/>
            </a:pPr>
            <a:r>
              <a:rPr lang="en-US" sz="1400" b="1" i="1" dirty="0" smtClean="0">
                <a:solidFill>
                  <a:schemeClr val="bg1"/>
                </a:solidFill>
                <a:latin typeface="Trebuchet MS" pitchFamily="34" charset="0"/>
              </a:rPr>
              <a:t>~33% of the GCC segment Eat during 14:30-15:59  time segment registering the highest frequency among all the four segments </a:t>
            </a:r>
            <a:endParaRPr lang="en-US" sz="1400" b="1" i="1" dirty="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dirty="0" smtClean="0">
                <a:solidFill>
                  <a:srgbClr val="C00000"/>
                </a:solidFill>
              </a:rPr>
              <a:t>Main Findings </a:t>
            </a:r>
            <a:endParaRPr lang="en-US" sz="4000" dirty="0">
              <a:solidFill>
                <a:srgbClr val="C00000"/>
              </a:solidFill>
            </a:endParaRPr>
          </a:p>
        </p:txBody>
      </p:sp>
      <p:sp>
        <p:nvSpPr>
          <p:cNvPr id="4" name="Slide Number Placeholder 3"/>
          <p:cNvSpPr>
            <a:spLocks noGrp="1"/>
          </p:cNvSpPr>
          <p:nvPr>
            <p:ph type="sldNum" sz="quarter" idx="12"/>
          </p:nvPr>
        </p:nvSpPr>
        <p:spPr/>
        <p:txBody>
          <a:bodyPr/>
          <a:lstStyle/>
          <a:p>
            <a:pPr>
              <a:defRPr/>
            </a:pPr>
            <a:fld id="{84816777-5290-4B7F-AE4F-C6CC81188ABD}"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defRPr/>
            </a:pPr>
            <a:r>
              <a:rPr lang="en-US" dirty="0" smtClean="0">
                <a:solidFill>
                  <a:srgbClr val="C00000"/>
                </a:solidFill>
              </a:rPr>
              <a:t>Daily Activity Curve: in the car</a:t>
            </a:r>
          </a:p>
        </p:txBody>
      </p:sp>
      <p:graphicFrame>
        <p:nvGraphicFramePr>
          <p:cNvPr id="6" name="Content Placeholder 3"/>
          <p:cNvGraphicFramePr>
            <a:graphicFrameLocks noGrp="1"/>
          </p:cNvGraphicFramePr>
          <p:nvPr>
            <p:ph idx="1"/>
          </p:nvPr>
        </p:nvGraphicFramePr>
        <p:xfrm>
          <a:off x="76200" y="12954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5060" name="TextBox 5"/>
          <p:cNvSpPr txBox="1">
            <a:spLocks noChangeArrowheads="1"/>
          </p:cNvSpPr>
          <p:nvPr/>
        </p:nvSpPr>
        <p:spPr bwMode="auto">
          <a:xfrm>
            <a:off x="533400" y="701675"/>
            <a:ext cx="3429000" cy="276225"/>
          </a:xfrm>
          <a:prstGeom prst="rect">
            <a:avLst/>
          </a:prstGeom>
          <a:noFill/>
          <a:ln w="9525">
            <a:noFill/>
            <a:miter lim="800000"/>
            <a:headEnd/>
            <a:tailEnd/>
          </a:ln>
        </p:spPr>
        <p:txBody>
          <a:bodyPr>
            <a:spAutoFit/>
          </a:bodyPr>
          <a:lstStyle/>
          <a:p>
            <a:r>
              <a:rPr lang="en-US" sz="1200">
                <a:latin typeface="Trebuchet MS" pitchFamily="34" charset="0"/>
              </a:rPr>
              <a:t>Yesterday’s Activities: 30 min. time segments</a:t>
            </a:r>
          </a:p>
        </p:txBody>
      </p:sp>
      <p:sp>
        <p:nvSpPr>
          <p:cNvPr id="5" name="Slide Number Placeholder 4"/>
          <p:cNvSpPr>
            <a:spLocks noGrp="1"/>
          </p:cNvSpPr>
          <p:nvPr>
            <p:ph type="sldNum" sz="quarter" idx="11"/>
          </p:nvPr>
        </p:nvSpPr>
        <p:spPr/>
        <p:txBody>
          <a:bodyPr/>
          <a:lstStyle/>
          <a:p>
            <a:pPr>
              <a:defRPr/>
            </a:pPr>
            <a:fld id="{BC195568-892D-4566-B8E0-5E6E30D6F6FB}" type="slidenum">
              <a:rPr lang="en-US" smtClean="0"/>
              <a:pPr>
                <a:defRPr/>
              </a:pPr>
              <a:t>40</a:t>
            </a:fld>
            <a:endParaRPr lang="en-US" dirty="0"/>
          </a:p>
        </p:txBody>
      </p:sp>
      <p:sp>
        <p:nvSpPr>
          <p:cNvPr id="7"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8" name="Rounded Rectangular Callout 7"/>
          <p:cNvSpPr/>
          <p:nvPr/>
        </p:nvSpPr>
        <p:spPr>
          <a:xfrm>
            <a:off x="4419600" y="1524000"/>
            <a:ext cx="4419600" cy="1295400"/>
          </a:xfrm>
          <a:prstGeom prst="wedgeRoundRectCallout">
            <a:avLst>
              <a:gd name="adj1" fmla="val -57243"/>
              <a:gd name="adj2" fmla="val 27372"/>
              <a:gd name="adj3" fmla="val 16667"/>
            </a:avLst>
          </a:prstGeom>
          <a:ln/>
        </p:spPr>
        <p:style>
          <a:lnRef idx="1">
            <a:schemeClr val="accent1"/>
          </a:lnRef>
          <a:fillRef idx="3">
            <a:schemeClr val="accent1"/>
          </a:fillRef>
          <a:effectRef idx="2">
            <a:schemeClr val="accent1"/>
          </a:effectRef>
          <a:fontRef idx="minor">
            <a:schemeClr val="lt1"/>
          </a:fontRef>
        </p:style>
        <p:txBody>
          <a:bodyPr anchor="ctr"/>
          <a:lstStyle/>
          <a:p>
            <a:pPr>
              <a:defRPr/>
            </a:pPr>
            <a:r>
              <a:rPr lang="en-US" sz="1400" dirty="0" smtClean="0">
                <a:solidFill>
                  <a:schemeClr val="bg1"/>
                </a:solidFill>
                <a:latin typeface="Trebuchet MS" pitchFamily="34" charset="0"/>
              </a:rPr>
              <a:t>Also driving habit is in harmony with the eating habits, we see that frequency of driving rises very sharp during 14:00-14:30 time frame registering ~25%(Going out for lunch break), 7% of the Asia/Far East and Australian segment drive during this time interval.</a:t>
            </a:r>
            <a:endParaRPr lang="en-US" sz="1400" b="1" i="1" dirty="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defRPr/>
            </a:pPr>
            <a:r>
              <a:rPr lang="en-US" dirty="0" smtClean="0">
                <a:solidFill>
                  <a:srgbClr val="C00000"/>
                </a:solidFill>
              </a:rPr>
              <a:t>Daily Activity Curve: Working</a:t>
            </a:r>
          </a:p>
        </p:txBody>
      </p:sp>
      <p:graphicFrame>
        <p:nvGraphicFramePr>
          <p:cNvPr id="6" name="Content Placeholder 3"/>
          <p:cNvGraphicFramePr>
            <a:graphicFrameLocks noGrp="1"/>
          </p:cNvGraphicFramePr>
          <p:nvPr>
            <p:ph idx="1"/>
          </p:nvPr>
        </p:nvGraphicFramePr>
        <p:xfrm>
          <a:off x="76200" y="12954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6084" name="TextBox 5"/>
          <p:cNvSpPr txBox="1">
            <a:spLocks noChangeArrowheads="1"/>
          </p:cNvSpPr>
          <p:nvPr/>
        </p:nvSpPr>
        <p:spPr bwMode="auto">
          <a:xfrm>
            <a:off x="533400" y="701675"/>
            <a:ext cx="3429000" cy="276225"/>
          </a:xfrm>
          <a:prstGeom prst="rect">
            <a:avLst/>
          </a:prstGeom>
          <a:noFill/>
          <a:ln w="9525">
            <a:noFill/>
            <a:miter lim="800000"/>
            <a:headEnd/>
            <a:tailEnd/>
          </a:ln>
        </p:spPr>
        <p:txBody>
          <a:bodyPr>
            <a:spAutoFit/>
          </a:bodyPr>
          <a:lstStyle/>
          <a:p>
            <a:r>
              <a:rPr lang="en-US" sz="1200">
                <a:latin typeface="Trebuchet MS" pitchFamily="34" charset="0"/>
              </a:rPr>
              <a:t>Yesterday’s Activities: 30 min. time segments</a:t>
            </a:r>
          </a:p>
        </p:txBody>
      </p:sp>
      <p:sp>
        <p:nvSpPr>
          <p:cNvPr id="5" name="Slide Number Placeholder 4"/>
          <p:cNvSpPr>
            <a:spLocks noGrp="1"/>
          </p:cNvSpPr>
          <p:nvPr>
            <p:ph type="sldNum" sz="quarter" idx="11"/>
          </p:nvPr>
        </p:nvSpPr>
        <p:spPr/>
        <p:txBody>
          <a:bodyPr/>
          <a:lstStyle/>
          <a:p>
            <a:pPr>
              <a:defRPr/>
            </a:pPr>
            <a:fld id="{64437653-CAAA-4961-ACBD-E3C7741557CE}" type="slidenum">
              <a:rPr lang="en-US" smtClean="0"/>
              <a:pPr>
                <a:defRPr/>
              </a:pPr>
              <a:t>41</a:t>
            </a:fld>
            <a:endParaRPr lang="en-US" dirty="0"/>
          </a:p>
        </p:txBody>
      </p:sp>
      <p:sp>
        <p:nvSpPr>
          <p:cNvPr id="7"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8" name="Rounded Rectangular Callout 7"/>
          <p:cNvSpPr/>
          <p:nvPr/>
        </p:nvSpPr>
        <p:spPr>
          <a:xfrm>
            <a:off x="4038600" y="1524000"/>
            <a:ext cx="3124200" cy="1143000"/>
          </a:xfrm>
          <a:prstGeom prst="wedgeRoundRectCallout">
            <a:avLst>
              <a:gd name="adj1" fmla="val -69454"/>
              <a:gd name="adj2" fmla="val 47670"/>
              <a:gd name="adj3" fmla="val 16667"/>
            </a:avLst>
          </a:prstGeom>
          <a:ln/>
        </p:spPr>
        <p:style>
          <a:lnRef idx="1">
            <a:schemeClr val="accent1"/>
          </a:lnRef>
          <a:fillRef idx="3">
            <a:schemeClr val="accent1"/>
          </a:fillRef>
          <a:effectRef idx="2">
            <a:schemeClr val="accent1"/>
          </a:effectRef>
          <a:fontRef idx="minor">
            <a:schemeClr val="lt1"/>
          </a:fontRef>
        </p:style>
        <p:txBody>
          <a:bodyPr anchor="ctr"/>
          <a:lstStyle/>
          <a:p>
            <a:pPr>
              <a:defRPr/>
            </a:pPr>
            <a:r>
              <a:rPr lang="en-US" sz="1400" dirty="0" smtClean="0">
                <a:solidFill>
                  <a:schemeClr val="bg1"/>
                </a:solidFill>
                <a:latin typeface="Trebuchet MS" pitchFamily="34" charset="0"/>
              </a:rPr>
              <a:t>Asia/Far East and Australia travelers segment is a unique working segment registering the highest frequencies among all time segments within the day </a:t>
            </a:r>
            <a:endParaRPr lang="en-US" sz="1400" b="1" i="1" dirty="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Placeholder 5" descr="DSCI0015.JPG"/>
          <p:cNvPicPr>
            <a:picLocks noGrp="1" noChangeAspect="1"/>
          </p:cNvPicPr>
          <p:nvPr>
            <p:ph type="pic" idx="1"/>
          </p:nvPr>
        </p:nvPicPr>
        <p:blipFill>
          <a:blip r:embed="rId2" cstate="print"/>
          <a:srcRect l="16251" r="16251"/>
          <a:stretch>
            <a:fillRect/>
          </a:stretch>
        </p:blipFill>
        <p:spPr>
          <a:ln w="9525"/>
        </p:spPr>
      </p:pic>
      <p:sp>
        <p:nvSpPr>
          <p:cNvPr id="47107" name="Text Placeholder 3"/>
          <p:cNvSpPr>
            <a:spLocks noGrp="1"/>
          </p:cNvSpPr>
          <p:nvPr>
            <p:ph type="body" sz="half" idx="2"/>
          </p:nvPr>
        </p:nvSpPr>
        <p:spPr>
          <a:xfrm>
            <a:off x="6248400" y="2286000"/>
            <a:ext cx="2590800" cy="1981200"/>
          </a:xfrm>
        </p:spPr>
        <p:txBody>
          <a:bodyPr/>
          <a:lstStyle/>
          <a:p>
            <a:pPr algn="ctr"/>
            <a:endParaRPr lang="en-US" sz="4400" b="1" smtClean="0">
              <a:solidFill>
                <a:srgbClr val="003399"/>
              </a:solidFill>
              <a:latin typeface="Calibri" pitchFamily="34" charset="0"/>
            </a:endParaRPr>
          </a:p>
          <a:p>
            <a:pPr algn="ctr"/>
            <a:r>
              <a:rPr lang="en-US" sz="4400" b="1" smtClean="0">
                <a:solidFill>
                  <a:srgbClr val="003399"/>
                </a:solidFill>
                <a:latin typeface="Calibri" pitchFamily="34" charset="0"/>
              </a:rPr>
              <a:t>HOLIDAYS</a:t>
            </a:r>
          </a:p>
        </p:txBody>
      </p:sp>
      <p:sp>
        <p:nvSpPr>
          <p:cNvPr id="5" name="Slide Number Placeholder 4"/>
          <p:cNvSpPr>
            <a:spLocks noGrp="1"/>
          </p:cNvSpPr>
          <p:nvPr>
            <p:ph type="sldNum" sz="quarter" idx="11"/>
          </p:nvPr>
        </p:nvSpPr>
        <p:spPr/>
        <p:txBody>
          <a:bodyPr/>
          <a:lstStyle/>
          <a:p>
            <a:pPr>
              <a:defRPr/>
            </a:pPr>
            <a:fld id="{A7A3F230-F6A5-4004-8372-70551A2CCD31}"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INCIDENCE OF HAVING A HOLIDAY </a:t>
            </a:r>
            <a:br>
              <a:rPr lang="en-US" dirty="0" smtClean="0"/>
            </a:br>
            <a:r>
              <a:rPr lang="en-US" sz="1000" dirty="0" smtClean="0"/>
              <a:t>HAD A HOLIDAY AWAY FROM HOME TOWN IN THE LAST 12 MONTHS </a:t>
            </a:r>
            <a:endParaRPr lang="en-US" dirty="0"/>
          </a:p>
        </p:txBody>
      </p:sp>
      <p:graphicFrame>
        <p:nvGraphicFramePr>
          <p:cNvPr id="7" name="Content Placeholder 4"/>
          <p:cNvGraphicFramePr>
            <a:graphicFrameLocks noGrp="1"/>
          </p:cNvGraphicFramePr>
          <p:nvPr>
            <p:ph sz="quarter" idx="1"/>
          </p:nvPr>
        </p:nvGraphicFramePr>
        <p:xfrm>
          <a:off x="838200" y="1371600"/>
          <a:ext cx="69342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pPr>
              <a:defRPr/>
            </a:pPr>
            <a:fld id="{D4559642-7A8B-4DE3-9185-7CBA651256A5}" type="slidenum">
              <a:rPr lang="en-US" smtClean="0"/>
              <a:pPr>
                <a:defRPr/>
              </a:pPr>
              <a:t>43</a:t>
            </a:fld>
            <a:endParaRPr lang="en-US" dirty="0"/>
          </a:p>
        </p:txBody>
      </p:sp>
      <p:sp>
        <p:nvSpPr>
          <p:cNvPr id="8" name="TextBox 7"/>
          <p:cNvSpPr txBox="1"/>
          <p:nvPr/>
        </p:nvSpPr>
        <p:spPr>
          <a:xfrm>
            <a:off x="1066800" y="6047601"/>
            <a:ext cx="3581386" cy="276999"/>
          </a:xfrm>
          <a:prstGeom prst="rect">
            <a:avLst/>
          </a:prstGeom>
          <a:ln/>
        </p:spPr>
        <p:style>
          <a:lnRef idx="0">
            <a:schemeClr val="accent4"/>
          </a:lnRef>
          <a:fillRef idx="3">
            <a:schemeClr val="accent4"/>
          </a:fillRef>
          <a:effectRef idx="3">
            <a:schemeClr val="accent4"/>
          </a:effectRef>
          <a:fontRef idx="minor">
            <a:schemeClr val="lt1"/>
          </a:fontRef>
        </p:style>
        <p:txBody>
          <a:bodyPr>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en-US" sz="1200" dirty="0">
                <a:solidFill>
                  <a:schemeClr val="bg1"/>
                </a:solidFill>
                <a:latin typeface="Trebuchet MS" pitchFamily="34" charset="0"/>
              </a:rPr>
              <a:t>Base: </a:t>
            </a:r>
            <a:r>
              <a:rPr lang="en-US" sz="1200" dirty="0" smtClean="0">
                <a:solidFill>
                  <a:schemeClr val="bg1"/>
                </a:solidFill>
                <a:latin typeface="Trebuchet MS" pitchFamily="34" charset="0"/>
              </a:rPr>
              <a:t>Total Sample (n=6951)</a:t>
            </a:r>
            <a:endParaRPr lang="en-US" sz="1200" dirty="0">
              <a:solidFill>
                <a:schemeClr val="bg1"/>
              </a:solidFill>
              <a:latin typeface="Trebuchet MS" pitchFamily="34" charset="0"/>
            </a:endParaRPr>
          </a:p>
        </p:txBody>
      </p:sp>
      <p:sp>
        <p:nvSpPr>
          <p:cNvPr id="48136" name="TextBox 5"/>
          <p:cNvSpPr txBox="1">
            <a:spLocks noChangeArrowheads="1"/>
          </p:cNvSpPr>
          <p:nvPr/>
        </p:nvSpPr>
        <p:spPr bwMode="auto">
          <a:xfrm>
            <a:off x="914400" y="5297488"/>
            <a:ext cx="7620000" cy="646112"/>
          </a:xfrm>
          <a:prstGeom prst="rect">
            <a:avLst/>
          </a:prstGeom>
          <a:noFill/>
          <a:ln w="9525">
            <a:noFill/>
            <a:miter lim="800000"/>
            <a:headEnd/>
            <a:tailEnd/>
          </a:ln>
        </p:spPr>
        <p:txBody>
          <a:bodyPr>
            <a:spAutoFit/>
          </a:bodyPr>
          <a:lstStyle/>
          <a:p>
            <a:r>
              <a:rPr lang="en-US"/>
              <a:t>27% of the total sample have a holiday away from their hometown in the last twelve months </a:t>
            </a:r>
          </a:p>
        </p:txBody>
      </p:sp>
      <p:sp>
        <p:nvSpPr>
          <p:cNvPr id="9"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2590800" cy="1143000"/>
          </a:xfrm>
        </p:spPr>
        <p:txBody>
          <a:bodyPr/>
          <a:lstStyle/>
          <a:p>
            <a:pPr eaLnBrk="1" hangingPunct="1">
              <a:defRPr/>
            </a:pPr>
            <a:r>
              <a:rPr lang="en-US" b="1" dirty="0" smtClean="0"/>
              <a:t>Holidays Overlap </a:t>
            </a:r>
            <a:endParaRPr lang="en-US" b="1" dirty="0"/>
          </a:p>
        </p:txBody>
      </p:sp>
      <p:sp>
        <p:nvSpPr>
          <p:cNvPr id="4" name="Slide Number Placeholder 3"/>
          <p:cNvSpPr>
            <a:spLocks noGrp="1"/>
          </p:cNvSpPr>
          <p:nvPr>
            <p:ph type="sldNum" sz="quarter" idx="11"/>
          </p:nvPr>
        </p:nvSpPr>
        <p:spPr/>
        <p:txBody>
          <a:bodyPr/>
          <a:lstStyle/>
          <a:p>
            <a:pPr>
              <a:defRPr/>
            </a:pPr>
            <a:fld id="{9D2A4C59-9C8C-4835-AE0B-4DD821806366}" type="slidenum">
              <a:rPr lang="en-US" smtClean="0"/>
              <a:pPr>
                <a:defRPr/>
              </a:pPr>
              <a:t>44</a:t>
            </a:fld>
            <a:endParaRPr lang="en-US"/>
          </a:p>
        </p:txBody>
      </p:sp>
      <p:sp>
        <p:nvSpPr>
          <p:cNvPr id="5" name="Oval 4"/>
          <p:cNvSpPr/>
          <p:nvPr/>
        </p:nvSpPr>
        <p:spPr>
          <a:xfrm>
            <a:off x="990600" y="1600200"/>
            <a:ext cx="3200400" cy="3581400"/>
          </a:xfrm>
          <a:prstGeom prst="ellipse">
            <a:avLst/>
          </a:prstGeom>
          <a:solidFill>
            <a:schemeClr val="accent2">
              <a:lumMod val="40000"/>
              <a:lumOff val="60000"/>
              <a:alpha val="5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2514600" y="304800"/>
            <a:ext cx="4419600" cy="4724400"/>
          </a:xfrm>
          <a:prstGeom prst="ellipse">
            <a:avLst/>
          </a:prstGeom>
          <a:solidFill>
            <a:schemeClr val="accent1">
              <a:lumMod val="60000"/>
              <a:lumOff val="40000"/>
              <a:alpha val="5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158" name="TextBox 8"/>
          <p:cNvSpPr txBox="1">
            <a:spLocks noChangeArrowheads="1"/>
          </p:cNvSpPr>
          <p:nvPr/>
        </p:nvSpPr>
        <p:spPr bwMode="auto">
          <a:xfrm>
            <a:off x="4495800" y="1524000"/>
            <a:ext cx="1752600" cy="923925"/>
          </a:xfrm>
          <a:prstGeom prst="rect">
            <a:avLst/>
          </a:prstGeom>
          <a:noFill/>
          <a:ln w="9525">
            <a:noFill/>
            <a:miter lim="800000"/>
            <a:headEnd/>
            <a:tailEnd/>
          </a:ln>
        </p:spPr>
        <p:txBody>
          <a:bodyPr>
            <a:spAutoFit/>
          </a:bodyPr>
          <a:lstStyle/>
          <a:p>
            <a:pPr algn="ctr"/>
            <a:r>
              <a:rPr lang="en-US" b="1">
                <a:solidFill>
                  <a:srgbClr val="002060"/>
                </a:solidFill>
              </a:rPr>
              <a:t>Domestic Holidays</a:t>
            </a:r>
          </a:p>
          <a:p>
            <a:pPr algn="ctr"/>
            <a:r>
              <a:rPr lang="en-US" b="1">
                <a:solidFill>
                  <a:srgbClr val="002060"/>
                </a:solidFill>
              </a:rPr>
              <a:t>74% </a:t>
            </a:r>
          </a:p>
        </p:txBody>
      </p:sp>
      <p:sp>
        <p:nvSpPr>
          <p:cNvPr id="49159" name="TextBox 9"/>
          <p:cNvSpPr txBox="1">
            <a:spLocks noChangeArrowheads="1"/>
          </p:cNvSpPr>
          <p:nvPr/>
        </p:nvSpPr>
        <p:spPr bwMode="auto">
          <a:xfrm>
            <a:off x="990600" y="3087688"/>
            <a:ext cx="1752600" cy="922337"/>
          </a:xfrm>
          <a:prstGeom prst="rect">
            <a:avLst/>
          </a:prstGeom>
          <a:noFill/>
          <a:ln w="9525">
            <a:noFill/>
            <a:miter lim="800000"/>
            <a:headEnd/>
            <a:tailEnd/>
          </a:ln>
        </p:spPr>
        <p:txBody>
          <a:bodyPr>
            <a:spAutoFit/>
          </a:bodyPr>
          <a:lstStyle/>
          <a:p>
            <a:pPr algn="ctr"/>
            <a:r>
              <a:rPr lang="en-US" b="1">
                <a:solidFill>
                  <a:srgbClr val="C00000"/>
                </a:solidFill>
              </a:rPr>
              <a:t>Overseas Holidays</a:t>
            </a:r>
          </a:p>
          <a:p>
            <a:pPr algn="ctr"/>
            <a:r>
              <a:rPr lang="en-US" b="1">
                <a:solidFill>
                  <a:srgbClr val="C00000"/>
                </a:solidFill>
              </a:rPr>
              <a:t>46% </a:t>
            </a:r>
          </a:p>
        </p:txBody>
      </p:sp>
      <p:sp>
        <p:nvSpPr>
          <p:cNvPr id="49160" name="TextBox 11"/>
          <p:cNvSpPr txBox="1">
            <a:spLocks noChangeArrowheads="1"/>
          </p:cNvSpPr>
          <p:nvPr/>
        </p:nvSpPr>
        <p:spPr bwMode="auto">
          <a:xfrm>
            <a:off x="3124200" y="2895600"/>
            <a:ext cx="685800" cy="338138"/>
          </a:xfrm>
          <a:prstGeom prst="rect">
            <a:avLst/>
          </a:prstGeom>
          <a:noFill/>
          <a:ln w="9525">
            <a:noFill/>
            <a:miter lim="800000"/>
            <a:headEnd/>
            <a:tailEnd/>
          </a:ln>
        </p:spPr>
        <p:txBody>
          <a:bodyPr>
            <a:spAutoFit/>
          </a:bodyPr>
          <a:lstStyle/>
          <a:p>
            <a:r>
              <a:rPr lang="en-US" sz="1600"/>
              <a:t>22%</a:t>
            </a:r>
          </a:p>
        </p:txBody>
      </p:sp>
      <p:sp>
        <p:nvSpPr>
          <p:cNvPr id="17" name="TextBox 16"/>
          <p:cNvSpPr txBox="1"/>
          <p:nvPr/>
        </p:nvSpPr>
        <p:spPr>
          <a:xfrm>
            <a:off x="990600" y="6124575"/>
            <a:ext cx="3581400" cy="276225"/>
          </a:xfrm>
          <a:prstGeom prst="rect">
            <a:avLst/>
          </a:prstGeom>
          <a:ln/>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Have Holiday  (n=1866)</a:t>
            </a:r>
          </a:p>
        </p:txBody>
      </p:sp>
      <p:sp>
        <p:nvSpPr>
          <p:cNvPr id="16" name="Rounded Rectangle 15"/>
          <p:cNvSpPr/>
          <p:nvPr/>
        </p:nvSpPr>
        <p:spPr>
          <a:xfrm>
            <a:off x="4724400" y="5105400"/>
            <a:ext cx="4191000" cy="12954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600" dirty="0">
                <a:latin typeface="Calibri" pitchFamily="34" charset="0"/>
              </a:rPr>
              <a:t>74% have holidays in KSA,while the other 46% have their holiday abroad out of KSA and we notice that 22% overlap having both Local and abroad holidays in the last 12 months </a:t>
            </a:r>
          </a:p>
        </p:txBody>
      </p:sp>
      <p:sp>
        <p:nvSpPr>
          <p:cNvPr id="11"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pPr eaLnBrk="1" hangingPunct="1">
              <a:defRPr/>
            </a:pPr>
            <a:r>
              <a:rPr lang="en-US" dirty="0" smtClean="0"/>
              <a:t>Decision Process</a:t>
            </a:r>
            <a:br>
              <a:rPr lang="en-US" dirty="0" smtClean="0"/>
            </a:br>
            <a:r>
              <a:rPr lang="en-US" sz="2000" i="1" dirty="0" smtClean="0"/>
              <a:t>Factors taken into consideration: </a:t>
            </a:r>
            <a:r>
              <a:rPr lang="en-US" sz="2000" b="1" i="1" dirty="0" smtClean="0">
                <a:solidFill>
                  <a:schemeClr val="accent2">
                    <a:lumMod val="75000"/>
                  </a:schemeClr>
                </a:solidFill>
              </a:rPr>
              <a:t>Personal</a:t>
            </a:r>
            <a:r>
              <a:rPr lang="en-US" sz="2000" i="1" dirty="0" smtClean="0"/>
              <a:t> </a:t>
            </a:r>
            <a:endParaRPr lang="en-US" sz="2000" i="1" dirty="0"/>
          </a:p>
        </p:txBody>
      </p:sp>
      <p:graphicFrame>
        <p:nvGraphicFramePr>
          <p:cNvPr id="8" name="Content Placeholder 4"/>
          <p:cNvGraphicFramePr>
            <a:graphicFrameLocks noGrp="1"/>
          </p:cNvGraphicFramePr>
          <p:nvPr>
            <p:ph sz="quarter" idx="1"/>
          </p:nvPr>
        </p:nvGraphicFramePr>
        <p:xfrm>
          <a:off x="457200" y="1600200"/>
          <a:ext cx="81534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pPr>
              <a:defRPr/>
            </a:pPr>
            <a:fld id="{7BA83A0A-A94D-44C4-A53B-F102DA763E6F}" type="slidenum">
              <a:rPr lang="en-US" smtClean="0"/>
              <a:pPr>
                <a:defRPr/>
              </a:pPr>
              <a:t>45</a:t>
            </a:fld>
            <a:endParaRPr lang="en-US"/>
          </a:p>
        </p:txBody>
      </p:sp>
      <p:sp>
        <p:nvSpPr>
          <p:cNvPr id="7" name="TextBox 6"/>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Have Domestic Holiday =1370  </a:t>
            </a:r>
          </a:p>
        </p:txBody>
      </p:sp>
      <p:sp>
        <p:nvSpPr>
          <p:cNvPr id="9" name="Rounded Rectangle 8"/>
          <p:cNvSpPr/>
          <p:nvPr/>
        </p:nvSpPr>
        <p:spPr>
          <a:xfrm>
            <a:off x="5562600" y="1752600"/>
            <a:ext cx="3124200" cy="1600200"/>
          </a:xfrm>
          <a:prstGeom prst="roundRect">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r>
              <a:rPr lang="en-US" sz="1600" dirty="0">
                <a:latin typeface="Calibri" pitchFamily="34" charset="0"/>
              </a:rPr>
              <a:t>The most visited city inside KSA for domestic holidays was registered for Jeddah “37%”followed  by  Mecca “33%” mainly for religious purposes.</a:t>
            </a:r>
          </a:p>
        </p:txBody>
      </p:sp>
      <p:sp>
        <p:nvSpPr>
          <p:cNvPr id="10"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pPr eaLnBrk="1" hangingPunct="1">
              <a:defRPr/>
            </a:pPr>
            <a:r>
              <a:rPr lang="en-US" dirty="0" smtClean="0"/>
              <a:t>Decision Process</a:t>
            </a:r>
            <a:br>
              <a:rPr lang="en-US" dirty="0" smtClean="0"/>
            </a:br>
            <a:r>
              <a:rPr lang="en-US" sz="2000" i="1" dirty="0" smtClean="0"/>
              <a:t>Factors taken into consideration: </a:t>
            </a:r>
            <a:r>
              <a:rPr lang="en-US" sz="2000" b="1" i="1" dirty="0" smtClean="0">
                <a:solidFill>
                  <a:schemeClr val="accent2">
                    <a:lumMod val="75000"/>
                  </a:schemeClr>
                </a:solidFill>
              </a:rPr>
              <a:t>Personal</a:t>
            </a:r>
            <a:r>
              <a:rPr lang="en-US" sz="2000" i="1" dirty="0" smtClean="0"/>
              <a:t> </a:t>
            </a:r>
            <a:endParaRPr lang="en-US" sz="2000" i="1" dirty="0"/>
          </a:p>
        </p:txBody>
      </p:sp>
      <p:graphicFrame>
        <p:nvGraphicFramePr>
          <p:cNvPr id="8" name="Content Placeholder 4"/>
          <p:cNvGraphicFramePr>
            <a:graphicFrameLocks noGrp="1"/>
          </p:cNvGraphicFramePr>
          <p:nvPr>
            <p:ph sz="quarter" idx="1"/>
          </p:nvPr>
        </p:nvGraphicFramePr>
        <p:xfrm>
          <a:off x="457200" y="1600200"/>
          <a:ext cx="81534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pPr>
              <a:defRPr/>
            </a:pPr>
            <a:fld id="{C91AAF57-FD55-4AFD-998C-2C3B8114AF1C}" type="slidenum">
              <a:rPr lang="en-US" smtClean="0"/>
              <a:pPr>
                <a:defRPr/>
              </a:pPr>
              <a:t>46</a:t>
            </a:fld>
            <a:endParaRPr lang="en-US"/>
          </a:p>
        </p:txBody>
      </p:sp>
      <p:sp>
        <p:nvSpPr>
          <p:cNvPr id="7" name="TextBox 6"/>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Have Overseas Holiday=871</a:t>
            </a:r>
          </a:p>
        </p:txBody>
      </p:sp>
      <p:sp>
        <p:nvSpPr>
          <p:cNvPr id="9" name="Rounded Rectangle 8"/>
          <p:cNvSpPr/>
          <p:nvPr/>
        </p:nvSpPr>
        <p:spPr>
          <a:xfrm>
            <a:off x="5562600" y="1752600"/>
            <a:ext cx="3124200" cy="16002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600" dirty="0">
                <a:latin typeface="Calibri" pitchFamily="34" charset="0"/>
              </a:rPr>
              <a:t>“Egypt” 40% register the highest frequency for countries visited for overseas  holidays with a big gap between the first competitor “Syria” 15%</a:t>
            </a:r>
          </a:p>
        </p:txBody>
      </p:sp>
      <p:sp>
        <p:nvSpPr>
          <p:cNvPr id="10"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b="1" dirty="0" smtClean="0">
                <a:ea typeface="Times New Roman (Arabic)"/>
              </a:rPr>
              <a:t>Perceptual Mapping</a:t>
            </a:r>
          </a:p>
        </p:txBody>
      </p:sp>
      <p:sp>
        <p:nvSpPr>
          <p:cNvPr id="52227" name="Rectangle 3"/>
          <p:cNvSpPr>
            <a:spLocks noGrp="1" noChangeArrowheads="1"/>
          </p:cNvSpPr>
          <p:nvPr>
            <p:ph type="body" idx="1"/>
          </p:nvPr>
        </p:nvSpPr>
        <p:spPr>
          <a:xfrm>
            <a:off x="990600" y="1417638"/>
            <a:ext cx="7696200" cy="5287962"/>
          </a:xfrm>
        </p:spPr>
        <p:txBody>
          <a:bodyPr/>
          <a:lstStyle/>
          <a:p>
            <a:pPr>
              <a:lnSpc>
                <a:spcPct val="120000"/>
              </a:lnSpc>
            </a:pPr>
            <a:r>
              <a:rPr lang="en-US" dirty="0" smtClean="0">
                <a:latin typeface="Trebuchet MS" pitchFamily="34" charset="0"/>
                <a:ea typeface="Times New Roman (Arabic)"/>
                <a:cs typeface="Times New Roman (Arabic)"/>
              </a:rPr>
              <a:t>Uses a statistical tool </a:t>
            </a:r>
            <a:r>
              <a:rPr lang="en-US" dirty="0" smtClean="0">
                <a:ea typeface="Times New Roman (Arabic)"/>
                <a:cs typeface="Times New Roman (Arabic)"/>
              </a:rPr>
              <a:t>–</a:t>
            </a:r>
            <a:r>
              <a:rPr lang="en-US" dirty="0" smtClean="0">
                <a:latin typeface="Trebuchet MS" pitchFamily="34" charset="0"/>
                <a:ea typeface="Times New Roman (Arabic)"/>
                <a:cs typeface="Times New Roman (Arabic)"/>
              </a:rPr>
              <a:t> Correspondence Analysis</a:t>
            </a:r>
          </a:p>
          <a:p>
            <a:pPr>
              <a:lnSpc>
                <a:spcPct val="120000"/>
              </a:lnSpc>
            </a:pPr>
            <a:r>
              <a:rPr lang="en-US" dirty="0" smtClean="0">
                <a:latin typeface="Trebuchet MS" pitchFamily="34" charset="0"/>
                <a:ea typeface="Times New Roman (Arabic)"/>
                <a:cs typeface="Times New Roman (Arabic)"/>
              </a:rPr>
              <a:t>When demographic variables do not necessarily determine behavior</a:t>
            </a:r>
          </a:p>
          <a:p>
            <a:pPr>
              <a:lnSpc>
                <a:spcPct val="120000"/>
              </a:lnSpc>
            </a:pPr>
            <a:r>
              <a:rPr lang="en-US" dirty="0" smtClean="0">
                <a:latin typeface="Trebuchet MS" pitchFamily="34" charset="0"/>
                <a:ea typeface="Times New Roman (Arabic)"/>
                <a:cs typeface="Times New Roman (Arabic)"/>
              </a:rPr>
              <a:t>Using the attitudes and lifestyle variable to understand the motivations that influence behavior</a:t>
            </a:r>
          </a:p>
          <a:p>
            <a:pPr>
              <a:lnSpc>
                <a:spcPct val="120000"/>
              </a:lnSpc>
            </a:pPr>
            <a:r>
              <a:rPr lang="en-US" dirty="0" smtClean="0">
                <a:latin typeface="Trebuchet MS" pitchFamily="34" charset="0"/>
                <a:ea typeface="Times New Roman (Arabic)"/>
                <a:cs typeface="Times New Roman (Arabic)"/>
              </a:rPr>
              <a:t>Result: A perceptual map that illustrates:</a:t>
            </a:r>
          </a:p>
          <a:p>
            <a:pPr lvl="1">
              <a:lnSpc>
                <a:spcPct val="120000"/>
              </a:lnSpc>
            </a:pPr>
            <a:r>
              <a:rPr lang="en-US" sz="2000" dirty="0" smtClean="0">
                <a:latin typeface="Trebuchet MS" pitchFamily="34" charset="0"/>
                <a:ea typeface="Times New Roman (Arabic)"/>
                <a:cs typeface="Times New Roman (Arabic)"/>
              </a:rPr>
              <a:t>The attitudes that are associated with a brand/target group</a:t>
            </a:r>
          </a:p>
          <a:p>
            <a:pPr lvl="1">
              <a:lnSpc>
                <a:spcPct val="120000"/>
              </a:lnSpc>
            </a:pPr>
            <a:r>
              <a:rPr lang="en-US" sz="2000" dirty="0" smtClean="0">
                <a:latin typeface="Trebuchet MS" pitchFamily="34" charset="0"/>
                <a:ea typeface="Times New Roman (Arabic)"/>
                <a:cs typeface="Times New Roman (Arabic)"/>
              </a:rPr>
              <a:t>The relationship (association) of target groups with each other</a:t>
            </a:r>
          </a:p>
        </p:txBody>
      </p:sp>
      <p:sp>
        <p:nvSpPr>
          <p:cNvPr id="4" name="Slide Number Placeholder 3"/>
          <p:cNvSpPr>
            <a:spLocks noGrp="1"/>
          </p:cNvSpPr>
          <p:nvPr>
            <p:ph type="sldNum" sz="quarter" idx="11"/>
          </p:nvPr>
        </p:nvSpPr>
        <p:spPr/>
        <p:txBody>
          <a:bodyPr/>
          <a:lstStyle/>
          <a:p>
            <a:pPr>
              <a:defRPr/>
            </a:pPr>
            <a:fld id="{E31B4414-F9C3-4F0A-BCE9-1333FCF67FE7}" type="slidenum">
              <a:rPr lang="en-US" smtClean="0"/>
              <a:pPr>
                <a:defRPr/>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b="1" dirty="0" smtClean="0">
                <a:ea typeface="Times New Roman (Arabic)"/>
              </a:rPr>
              <a:t>Perceptual Mapping</a:t>
            </a:r>
          </a:p>
        </p:txBody>
      </p:sp>
      <p:sp>
        <p:nvSpPr>
          <p:cNvPr id="4" name="Slide Number Placeholder 3"/>
          <p:cNvSpPr>
            <a:spLocks noGrp="1"/>
          </p:cNvSpPr>
          <p:nvPr>
            <p:ph type="sldNum" sz="quarter" idx="11"/>
          </p:nvPr>
        </p:nvSpPr>
        <p:spPr/>
        <p:txBody>
          <a:bodyPr/>
          <a:lstStyle/>
          <a:p>
            <a:pPr>
              <a:defRPr/>
            </a:pPr>
            <a:fld id="{E31B4414-F9C3-4F0A-BCE9-1333FCF67FE7}" type="slidenum">
              <a:rPr lang="en-US" smtClean="0"/>
              <a:pPr>
                <a:defRPr/>
              </a:pPr>
              <a:t>48</a:t>
            </a:fld>
            <a:endParaRPr lang="en-US" dirty="0"/>
          </a:p>
        </p:txBody>
      </p:sp>
      <p:sp>
        <p:nvSpPr>
          <p:cNvPr id="5" name="Content Placeholder 4"/>
          <p:cNvSpPr>
            <a:spLocks noGrp="1"/>
          </p:cNvSpPr>
          <p:nvPr>
            <p:ph sz="quarter" idx="1"/>
          </p:nvPr>
        </p:nvSpPr>
        <p:spPr/>
        <p:txBody>
          <a:bodyPr/>
          <a:lstStyle/>
          <a:p>
            <a:r>
              <a:rPr lang="en-US" sz="1600" dirty="0" smtClean="0"/>
              <a:t>Base: All Travelled By Air in the last Twelve months(n=1022)</a:t>
            </a:r>
          </a:p>
          <a:p>
            <a:r>
              <a:rPr lang="en-US" sz="1600" dirty="0" smtClean="0"/>
              <a:t>Statements Used</a:t>
            </a:r>
          </a:p>
          <a:p>
            <a:pPr lvl="1" eaLnBrk="1" fontAlgn="b" hangingPunct="1">
              <a:buFont typeface="Wingdings" pitchFamily="2" charset="2"/>
              <a:buChar char="Ø"/>
            </a:pPr>
            <a:r>
              <a:rPr lang="en-US" sz="1600" b="1" i="1" dirty="0" smtClean="0"/>
              <a:t>It is important to be well informed about things</a:t>
            </a:r>
            <a:endParaRPr lang="en-US" sz="1600" dirty="0" smtClean="0"/>
          </a:p>
          <a:p>
            <a:pPr lvl="1" eaLnBrk="1" fontAlgn="b" hangingPunct="1">
              <a:buFont typeface="Wingdings" pitchFamily="2" charset="2"/>
              <a:buChar char="Ø"/>
            </a:pPr>
            <a:r>
              <a:rPr lang="en-US" sz="1600" b="1" i="1" dirty="0" smtClean="0"/>
              <a:t>I am interested in other cultures</a:t>
            </a:r>
            <a:endParaRPr lang="en-US" sz="1600" dirty="0" smtClean="0"/>
          </a:p>
          <a:p>
            <a:pPr lvl="1" eaLnBrk="1" fontAlgn="b" hangingPunct="1">
              <a:buFont typeface="Wingdings" pitchFamily="2" charset="2"/>
              <a:buChar char="Ø"/>
            </a:pPr>
            <a:r>
              <a:rPr lang="en-US" sz="1600" b="1" i="1" dirty="0" smtClean="0"/>
              <a:t>You should seize opportunities in life when they arise  </a:t>
            </a:r>
            <a:endParaRPr lang="en-US" sz="1600" dirty="0" smtClean="0"/>
          </a:p>
          <a:p>
            <a:pPr lvl="1" eaLnBrk="1" fontAlgn="b" hangingPunct="1">
              <a:buFont typeface="Wingdings" pitchFamily="2" charset="2"/>
              <a:buChar char="Ø"/>
            </a:pPr>
            <a:r>
              <a:rPr lang="en-US" sz="1600" b="1" i="1" dirty="0" smtClean="0"/>
              <a:t>When I need information the first place I look is the internet</a:t>
            </a:r>
            <a:endParaRPr lang="en-US" sz="1600" dirty="0" smtClean="0"/>
          </a:p>
          <a:p>
            <a:pPr lvl="1" eaLnBrk="1" fontAlgn="b" hangingPunct="1">
              <a:buFont typeface="Wingdings" pitchFamily="2" charset="2"/>
              <a:buChar char="Ø"/>
            </a:pPr>
            <a:r>
              <a:rPr lang="en-US" sz="1600" b="1" i="1" dirty="0" smtClean="0"/>
              <a:t>I always use money off coupons and vouchers</a:t>
            </a:r>
            <a:endParaRPr lang="en-US" sz="1600" dirty="0" smtClean="0"/>
          </a:p>
          <a:p>
            <a:pPr lvl="1" eaLnBrk="1" fontAlgn="b" hangingPunct="1">
              <a:buFont typeface="Wingdings" pitchFamily="2" charset="2"/>
              <a:buChar char="Ø"/>
            </a:pPr>
            <a:r>
              <a:rPr lang="en-US" sz="1600" b="1" i="1" dirty="0" smtClean="0"/>
              <a:t>To do my shopping by Internet makes my life easier</a:t>
            </a:r>
            <a:endParaRPr lang="en-US" sz="1600" dirty="0" smtClean="0"/>
          </a:p>
          <a:p>
            <a:pPr lvl="1" eaLnBrk="1" fontAlgn="b" hangingPunct="1">
              <a:buFont typeface="Wingdings" pitchFamily="2" charset="2"/>
              <a:buChar char="Ø"/>
            </a:pPr>
            <a:r>
              <a:rPr lang="en-US" sz="1600" b="1" i="1" dirty="0" smtClean="0"/>
              <a:t>I like to go back to familiar places for holidays</a:t>
            </a:r>
            <a:endParaRPr lang="en-US" sz="1600" dirty="0" smtClean="0"/>
          </a:p>
          <a:p>
            <a:pPr lvl="1" eaLnBrk="1" fontAlgn="b" hangingPunct="1">
              <a:buFont typeface="Wingdings" pitchFamily="2" charset="2"/>
              <a:buChar char="Ø"/>
            </a:pPr>
            <a:r>
              <a:rPr lang="en-US" sz="1600" b="1" i="1" dirty="0" smtClean="0"/>
              <a:t>I love travelling abroad</a:t>
            </a:r>
            <a:endParaRPr lang="en-US" sz="1600" dirty="0" smtClean="0"/>
          </a:p>
          <a:p>
            <a:pPr lvl="1" eaLnBrk="1" fontAlgn="b" hangingPunct="1">
              <a:buFont typeface="Wingdings" pitchFamily="2" charset="2"/>
              <a:buChar char="Ø"/>
            </a:pPr>
            <a:r>
              <a:rPr lang="en-US" sz="1600" b="1" i="1" dirty="0" smtClean="0"/>
              <a:t>I like to go on holidays where activities are organized for me</a:t>
            </a:r>
            <a:endParaRPr lang="en-US" sz="1600" dirty="0" smtClean="0"/>
          </a:p>
          <a:p>
            <a:pPr lvl="1" eaLnBrk="1" fontAlgn="b" hangingPunct="1">
              <a:buFont typeface="Wingdings" pitchFamily="2" charset="2"/>
              <a:buChar char="Ø"/>
            </a:pPr>
            <a:r>
              <a:rPr lang="en-US" sz="1600" b="1" i="1" dirty="0" smtClean="0"/>
              <a:t>I like to take holidays in SAUDI rather than abroad</a:t>
            </a:r>
            <a:endParaRPr lang="en-US" sz="1600" dirty="0" smtClean="0"/>
          </a:p>
          <a:p>
            <a:pPr lvl="1" eaLnBrk="1" fontAlgn="b" hangingPunct="1">
              <a:buFont typeface="Wingdings" pitchFamily="2" charset="2"/>
              <a:buChar char="Ø"/>
            </a:pPr>
            <a:r>
              <a:rPr lang="en-US" sz="1600" b="1" i="1" dirty="0" smtClean="0"/>
              <a:t>I would never think of taking a package holiday </a:t>
            </a:r>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ounded Rectangle 10"/>
          <p:cNvSpPr/>
          <p:nvPr/>
        </p:nvSpPr>
        <p:spPr>
          <a:xfrm>
            <a:off x="3276600" y="76200"/>
            <a:ext cx="2514600" cy="6858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GB" dirty="0"/>
              <a:t>Correspondence Analysis </a:t>
            </a:r>
            <a:endParaRPr lang="en-US" dirty="0"/>
          </a:p>
        </p:txBody>
      </p:sp>
      <p:pic>
        <p:nvPicPr>
          <p:cNvPr id="53253" name="Picture 6"/>
          <p:cNvPicPr>
            <a:picLocks noChangeAspect="1" noChangeArrowheads="1"/>
          </p:cNvPicPr>
          <p:nvPr/>
        </p:nvPicPr>
        <p:blipFill>
          <a:blip r:embed="rId2" cstate="print"/>
          <a:srcRect/>
          <a:stretch>
            <a:fillRect/>
          </a:stretch>
        </p:blipFill>
        <p:spPr bwMode="auto">
          <a:xfrm>
            <a:off x="152400" y="838200"/>
            <a:ext cx="8915400" cy="5981700"/>
          </a:xfrm>
          <a:prstGeom prst="rect">
            <a:avLst/>
          </a:prstGeom>
          <a:noFill/>
          <a:ln w="9525">
            <a:noFill/>
            <a:miter lim="800000"/>
            <a:headEnd/>
            <a:tailEnd/>
          </a:ln>
        </p:spPr>
      </p:pic>
      <p:sp>
        <p:nvSpPr>
          <p:cNvPr id="4" name="Slide Number Placeholder 3"/>
          <p:cNvSpPr>
            <a:spLocks noGrp="1"/>
          </p:cNvSpPr>
          <p:nvPr>
            <p:ph type="sldNum" sz="quarter" idx="11"/>
          </p:nvPr>
        </p:nvSpPr>
        <p:spPr/>
        <p:txBody>
          <a:bodyPr/>
          <a:lstStyle/>
          <a:p>
            <a:pPr>
              <a:defRPr/>
            </a:pPr>
            <a:fld id="{1BC33CBE-0118-4C94-BACF-2731A6142E6F}" type="slidenum">
              <a:rPr lang="en-US" smtClean="0"/>
              <a:pPr>
                <a:defRPr/>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lstStyle/>
          <a:p>
            <a:pPr eaLnBrk="1" hangingPunct="1">
              <a:defRPr/>
            </a:pPr>
            <a:r>
              <a:rPr lang="en-US" b="1" dirty="0" smtClean="0"/>
              <a:t>Incidence of Travel by Air</a:t>
            </a:r>
            <a:br>
              <a:rPr lang="en-US" b="1" dirty="0" smtClean="0"/>
            </a:br>
            <a:r>
              <a:rPr lang="en-US" b="1" dirty="0" smtClean="0"/>
              <a:t> </a:t>
            </a:r>
            <a:r>
              <a:rPr lang="en-US" sz="1400" b="1" dirty="0" smtClean="0"/>
              <a:t>in the last twelve months</a:t>
            </a:r>
            <a:endParaRPr lang="en-US" b="1" dirty="0"/>
          </a:p>
        </p:txBody>
      </p:sp>
      <p:graphicFrame>
        <p:nvGraphicFramePr>
          <p:cNvPr id="6" name="Content Placeholder 4"/>
          <p:cNvGraphicFramePr>
            <a:graphicFrameLocks noGrp="1"/>
          </p:cNvGraphicFramePr>
          <p:nvPr>
            <p:ph sz="quarter" idx="1"/>
          </p:nvPr>
        </p:nvGraphicFramePr>
        <p:xfrm>
          <a:off x="838200" y="1600200"/>
          <a:ext cx="7467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pPr>
              <a:defRPr/>
            </a:pPr>
            <a:fld id="{BEB50556-6FD1-4234-A78D-CAC95B1A0CEC}" type="slidenum">
              <a:rPr lang="en-US" smtClean="0"/>
              <a:pPr>
                <a:defRPr/>
              </a:pPr>
              <a:t>5</a:t>
            </a:fld>
            <a:endParaRPr lang="en-US" dirty="0"/>
          </a:p>
        </p:txBody>
      </p:sp>
      <p:sp>
        <p:nvSpPr>
          <p:cNvPr id="11269" name="TextBox 5"/>
          <p:cNvSpPr txBox="1">
            <a:spLocks noChangeArrowheads="1"/>
          </p:cNvSpPr>
          <p:nvPr/>
        </p:nvSpPr>
        <p:spPr bwMode="auto">
          <a:xfrm>
            <a:off x="914400" y="5867400"/>
            <a:ext cx="7620000" cy="369332"/>
          </a:xfrm>
          <a:prstGeom prst="rect">
            <a:avLst/>
          </a:prstGeom>
          <a:noFill/>
          <a:ln w="9525">
            <a:noFill/>
            <a:miter lim="800000"/>
            <a:headEnd/>
            <a:tailEnd/>
          </a:ln>
        </p:spPr>
        <p:txBody>
          <a:bodyPr>
            <a:spAutoFit/>
          </a:bodyPr>
          <a:lstStyle/>
          <a:p>
            <a:r>
              <a:rPr lang="en-US" dirty="0"/>
              <a:t>15% of the total sample have travelled by Air </a:t>
            </a:r>
            <a:r>
              <a:rPr lang="en-US" dirty="0" smtClean="0"/>
              <a:t>in </a:t>
            </a:r>
            <a:r>
              <a:rPr lang="en-US" dirty="0"/>
              <a:t>the last twelve months </a:t>
            </a:r>
          </a:p>
        </p:txBody>
      </p:sp>
      <p:sp>
        <p:nvSpPr>
          <p:cNvPr id="7"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172200" cy="838200"/>
          </a:xfrm>
        </p:spPr>
        <p:txBody>
          <a:bodyPr>
            <a:normAutofit fontScale="90000"/>
          </a:bodyPr>
          <a:lstStyle/>
          <a:p>
            <a:pPr algn="ctr">
              <a:defRPr/>
            </a:pPr>
            <a:r>
              <a:rPr lang="en-GB" dirty="0" smtClean="0"/>
              <a:t>Association of Attributes to specific segment </a:t>
            </a:r>
            <a:endParaRPr lang="en-US" dirty="0"/>
          </a:p>
        </p:txBody>
      </p:sp>
      <p:sp>
        <p:nvSpPr>
          <p:cNvPr id="3" name="Slide Number Placeholder 2"/>
          <p:cNvSpPr>
            <a:spLocks noGrp="1"/>
          </p:cNvSpPr>
          <p:nvPr>
            <p:ph type="sldNum" sz="quarter" idx="11"/>
          </p:nvPr>
        </p:nvSpPr>
        <p:spPr/>
        <p:txBody>
          <a:bodyPr wrap="square" lIns="91440" tIns="45720" rIns="91440" bIns="45720" numCol="1" anchorCtr="0" compatLnSpc="1">
            <a:prstTxWarp prst="textNoShape">
              <a:avLst/>
            </a:prstTxWarp>
          </a:bodyPr>
          <a:lstStyle/>
          <a:p>
            <a:pPr fontAlgn="base">
              <a:spcBef>
                <a:spcPct val="0"/>
              </a:spcBef>
              <a:spcAft>
                <a:spcPct val="0"/>
              </a:spcAft>
              <a:defRPr/>
            </a:pPr>
            <a:fld id="{34FA98EB-06D4-4F47-BEA5-584A5113A267}" type="slidenum">
              <a:rPr lang="ar-SA" smtClean="0">
                <a:cs typeface="Arial" pitchFamily="34" charset="0"/>
              </a:rPr>
              <a:pPr fontAlgn="base">
                <a:spcBef>
                  <a:spcPct val="0"/>
                </a:spcBef>
                <a:spcAft>
                  <a:spcPct val="0"/>
                </a:spcAft>
                <a:defRPr/>
              </a:pPr>
              <a:t>50</a:t>
            </a:fld>
            <a:endParaRPr lang="en-US" smtClean="0">
              <a:cs typeface="Arial" pitchFamily="34" charset="0"/>
            </a:endParaRPr>
          </a:p>
        </p:txBody>
      </p:sp>
      <p:sp>
        <p:nvSpPr>
          <p:cNvPr id="38916" name="TextBox 4"/>
          <p:cNvSpPr txBox="1">
            <a:spLocks noChangeArrowheads="1"/>
          </p:cNvSpPr>
          <p:nvPr/>
        </p:nvSpPr>
        <p:spPr bwMode="auto">
          <a:xfrm>
            <a:off x="762000" y="1219200"/>
            <a:ext cx="29718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GB" b="1" i="1" dirty="0"/>
              <a:t>GCC</a:t>
            </a:r>
            <a:endParaRPr lang="en-US" b="1" i="1" dirty="0"/>
          </a:p>
        </p:txBody>
      </p:sp>
      <p:graphicFrame>
        <p:nvGraphicFramePr>
          <p:cNvPr id="55337" name="Group 41"/>
          <p:cNvGraphicFramePr>
            <a:graphicFrameLocks noGrp="1"/>
          </p:cNvGraphicFramePr>
          <p:nvPr/>
        </p:nvGraphicFramePr>
        <p:xfrm>
          <a:off x="4191000" y="1524000"/>
          <a:ext cx="4495800" cy="4649792"/>
        </p:xfrm>
        <a:graphic>
          <a:graphicData uri="http://schemas.openxmlformats.org/drawingml/2006/table">
            <a:tbl>
              <a:tblPr/>
              <a:tblGrid>
                <a:gridCol w="4495800"/>
              </a:tblGrid>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Arial" pitchFamily="34" charset="0"/>
                          <a:cs typeface="Arial" pitchFamily="34" charset="0"/>
                        </a:rPr>
                        <a:t>It is important to be well informed about things</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231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Arial" pitchFamily="34" charset="0"/>
                          <a:cs typeface="Arial" pitchFamily="34" charset="0"/>
                        </a:rPr>
                        <a:t>I am interested in other cultures</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Arial" pitchFamily="34" charset="0"/>
                          <a:cs typeface="Arial" pitchFamily="34" charset="0"/>
                        </a:rPr>
                        <a:t>You should seize opportunities in life when they arise  </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5555"/>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Arial" pitchFamily="34" charset="0"/>
                          <a:cs typeface="Arial" pitchFamily="34" charset="0"/>
                        </a:rPr>
                        <a:t>When I need information the first place I look is the internet</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9F9F"/>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Arial" pitchFamily="34" charset="0"/>
                          <a:cs typeface="Arial" pitchFamily="34" charset="0"/>
                        </a:rPr>
                        <a:t>I always use money off coupons and vouchers</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9F9F"/>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Arial" pitchFamily="34" charset="0"/>
                          <a:cs typeface="Arial" pitchFamily="34" charset="0"/>
                        </a:rPr>
                        <a:t>To do my shopping by Internet makes my life easier</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DADA"/>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Arial" pitchFamily="34" charset="0"/>
                          <a:cs typeface="Arial" pitchFamily="34" charset="0"/>
                        </a:rPr>
                        <a:t>I like to go back to familiar places for holidays</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EEEFF4"/>
                    </a:solidFill>
                  </a:tcPr>
                </a:tc>
              </a:tr>
              <a:tr h="231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Arial" pitchFamily="34" charset="0"/>
                          <a:cs typeface="Arial" pitchFamily="34" charset="0"/>
                        </a:rPr>
                        <a:t>I love travelling abroad</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C2C5D8"/>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Arial" pitchFamily="34" charset="0"/>
                          <a:cs typeface="Arial" pitchFamily="34" charset="0"/>
                        </a:rPr>
                        <a:t>I like to go on holidays where activities are organized for me</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C2C5D8"/>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FFFFFF"/>
                          </a:solidFill>
                          <a:effectLst/>
                          <a:latin typeface="Arial" pitchFamily="34" charset="0"/>
                          <a:cs typeface="Arial" pitchFamily="34" charset="0"/>
                        </a:rPr>
                        <a:t>I like to take holidays in SAUDI rather than abroad</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FFFFFF"/>
                          </a:solidFill>
                          <a:effectLst/>
                          <a:latin typeface="Arial" pitchFamily="34" charset="0"/>
                          <a:cs typeface="Arial" pitchFamily="34" charset="0"/>
                        </a:rPr>
                        <a:t>I would never think of taking a package holiday </a:t>
                      </a:r>
                    </a:p>
                  </a:txBody>
                  <a:tcPr marL="8128" marR="8128" marT="8128"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solidFill>
                  </a:tcPr>
                </a:tc>
              </a:tr>
            </a:tbl>
          </a:graphicData>
        </a:graphic>
      </p:graphicFrame>
      <p:sp>
        <p:nvSpPr>
          <p:cNvPr id="9" name="Up Arrow 8"/>
          <p:cNvSpPr/>
          <p:nvPr/>
        </p:nvSpPr>
        <p:spPr>
          <a:xfrm>
            <a:off x="3657600" y="1524000"/>
            <a:ext cx="457200" cy="2514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3657600" y="4267200"/>
            <a:ext cx="457200" cy="1905000"/>
          </a:xfrm>
          <a:prstGeom prst="downArrow">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306" name="TextBox 10"/>
          <p:cNvSpPr txBox="1">
            <a:spLocks noChangeArrowheads="1"/>
          </p:cNvSpPr>
          <p:nvPr/>
        </p:nvSpPr>
        <p:spPr bwMode="auto">
          <a:xfrm rot="-5400000">
            <a:off x="2614613" y="2643187"/>
            <a:ext cx="2514600" cy="276225"/>
          </a:xfrm>
          <a:prstGeom prst="rect">
            <a:avLst/>
          </a:prstGeom>
          <a:noFill/>
          <a:ln w="9525">
            <a:noFill/>
            <a:miter lim="800000"/>
            <a:headEnd/>
            <a:tailEnd/>
          </a:ln>
        </p:spPr>
        <p:txBody>
          <a:bodyPr>
            <a:spAutoFit/>
          </a:bodyPr>
          <a:lstStyle/>
          <a:p>
            <a:pPr algn="ctr"/>
            <a:r>
              <a:rPr lang="en-GB" sz="1200" b="1" i="1">
                <a:solidFill>
                  <a:schemeClr val="bg1"/>
                </a:solidFill>
              </a:rPr>
              <a:t>Positive Association </a:t>
            </a:r>
            <a:endParaRPr lang="en-US" sz="1200" b="1" i="1">
              <a:solidFill>
                <a:schemeClr val="bg1"/>
              </a:solidFill>
            </a:endParaRPr>
          </a:p>
        </p:txBody>
      </p:sp>
      <p:sp>
        <p:nvSpPr>
          <p:cNvPr id="54307" name="TextBox 11"/>
          <p:cNvSpPr txBox="1">
            <a:spLocks noChangeArrowheads="1"/>
          </p:cNvSpPr>
          <p:nvPr/>
        </p:nvSpPr>
        <p:spPr bwMode="auto">
          <a:xfrm rot="-5400000">
            <a:off x="2614613" y="5005387"/>
            <a:ext cx="2514600" cy="276225"/>
          </a:xfrm>
          <a:prstGeom prst="rect">
            <a:avLst/>
          </a:prstGeom>
          <a:noFill/>
          <a:ln w="9525">
            <a:noFill/>
            <a:miter lim="800000"/>
            <a:headEnd/>
            <a:tailEnd/>
          </a:ln>
        </p:spPr>
        <p:txBody>
          <a:bodyPr>
            <a:spAutoFit/>
          </a:bodyPr>
          <a:lstStyle/>
          <a:p>
            <a:pPr algn="ctr"/>
            <a:r>
              <a:rPr lang="en-GB" sz="1200" b="1" i="1">
                <a:solidFill>
                  <a:schemeClr val="bg1"/>
                </a:solidFill>
              </a:rPr>
              <a:t>Negative Association </a:t>
            </a:r>
            <a:endParaRPr lang="en-US" sz="1200" b="1" i="1">
              <a:solidFill>
                <a:schemeClr val="bg1"/>
              </a:solidFill>
            </a:endParaRPr>
          </a:p>
        </p:txBody>
      </p:sp>
      <p:sp>
        <p:nvSpPr>
          <p:cNvPr id="54308" name="TextBox 13"/>
          <p:cNvSpPr txBox="1">
            <a:spLocks noChangeArrowheads="1"/>
          </p:cNvSpPr>
          <p:nvPr/>
        </p:nvSpPr>
        <p:spPr bwMode="auto">
          <a:xfrm>
            <a:off x="2819400" y="6367463"/>
            <a:ext cx="6324600" cy="338137"/>
          </a:xfrm>
          <a:prstGeom prst="rect">
            <a:avLst/>
          </a:prstGeom>
          <a:noFill/>
          <a:ln w="9525">
            <a:noFill/>
            <a:miter lim="800000"/>
            <a:headEnd/>
            <a:tailEnd/>
          </a:ln>
        </p:spPr>
        <p:txBody>
          <a:bodyPr>
            <a:spAutoFit/>
          </a:bodyPr>
          <a:lstStyle/>
          <a:p>
            <a:r>
              <a:rPr lang="en-GB" sz="800" b="1" i="1"/>
              <a:t>Red colour represent positive association, the more the red colour grows darker the highest the positive association grows</a:t>
            </a:r>
          </a:p>
          <a:p>
            <a:r>
              <a:rPr lang="en-GB" sz="800" b="1" i="1"/>
              <a:t>Blue colour represent negative association, the more the blue colour grows darker the highest the negative association grows</a:t>
            </a:r>
            <a:endParaRPr lang="en-US" sz="800" b="1" i="1"/>
          </a:p>
        </p:txBody>
      </p:sp>
      <p:sp>
        <p:nvSpPr>
          <p:cNvPr id="15" name="TextBox 14"/>
          <p:cNvSpPr txBox="1"/>
          <p:nvPr/>
        </p:nvSpPr>
        <p:spPr>
          <a:xfrm>
            <a:off x="1066800" y="1981200"/>
            <a:ext cx="2514600" cy="3200400"/>
          </a:xfrm>
          <a:prstGeom prst="rect">
            <a:avLst/>
          </a:prstGeom>
        </p:spPr>
        <p:style>
          <a:lnRef idx="1">
            <a:schemeClr val="accent2"/>
          </a:lnRef>
          <a:fillRef idx="2">
            <a:schemeClr val="accent2"/>
          </a:fillRef>
          <a:effectRef idx="1">
            <a:schemeClr val="accent2"/>
          </a:effectRef>
          <a:fontRef idx="minor">
            <a:schemeClr val="dk1"/>
          </a:fontRef>
        </p:style>
        <p:txBody>
          <a:bodyPr/>
          <a:lstStyle/>
          <a:p>
            <a:pPr>
              <a:buFont typeface="Wingdings" pitchFamily="2" charset="2"/>
              <a:buChar char="Ø"/>
              <a:defRPr/>
            </a:pPr>
            <a:r>
              <a:rPr lang="en-GB" dirty="0">
                <a:latin typeface="Calibri" pitchFamily="34" charset="0"/>
              </a:rPr>
              <a:t>Curious, they seek information about things</a:t>
            </a:r>
          </a:p>
          <a:p>
            <a:pPr>
              <a:buFont typeface="Wingdings" pitchFamily="2" charset="2"/>
              <a:buChar char="Ø"/>
              <a:defRPr/>
            </a:pPr>
            <a:r>
              <a:rPr lang="en-GB" dirty="0">
                <a:latin typeface="Calibri" pitchFamily="34" charset="0"/>
              </a:rPr>
              <a:t>Curious about others cultures </a:t>
            </a:r>
          </a:p>
          <a:p>
            <a:pPr>
              <a:buFont typeface="Wingdings" pitchFamily="2" charset="2"/>
              <a:buChar char="Ø"/>
              <a:defRPr/>
            </a:pPr>
            <a:r>
              <a:rPr lang="en-GB" dirty="0">
                <a:latin typeface="Calibri" pitchFamily="34" charset="0"/>
              </a:rPr>
              <a:t>Advanced , using internet and coupons </a:t>
            </a:r>
          </a:p>
          <a:p>
            <a:pPr>
              <a:buFont typeface="Wingdings" pitchFamily="2" charset="2"/>
              <a:buChar char="Ø"/>
              <a:defRPr/>
            </a:pPr>
            <a:r>
              <a:rPr lang="en-GB" dirty="0">
                <a:latin typeface="Calibri" pitchFamily="34" charset="0"/>
              </a:rPr>
              <a:t>Receptive towards package trips</a:t>
            </a:r>
          </a:p>
          <a:p>
            <a:pPr>
              <a:buFont typeface="Wingdings" pitchFamily="2" charset="2"/>
              <a:buChar char="Ø"/>
              <a:defRPr/>
            </a:pPr>
            <a:r>
              <a:rPr lang="en-GB" dirty="0">
                <a:latin typeface="Calibri" pitchFamily="34" charset="0"/>
              </a:rPr>
              <a:t>Preferring to have holidays abroad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172200" cy="838200"/>
          </a:xfrm>
        </p:spPr>
        <p:txBody>
          <a:bodyPr>
            <a:normAutofit fontScale="90000"/>
          </a:bodyPr>
          <a:lstStyle/>
          <a:p>
            <a:pPr algn="ctr">
              <a:defRPr/>
            </a:pPr>
            <a:r>
              <a:rPr lang="en-GB" dirty="0" smtClean="0"/>
              <a:t>Association of Attributes to specific segment </a:t>
            </a:r>
            <a:endParaRPr lang="en-US" dirty="0"/>
          </a:p>
        </p:txBody>
      </p:sp>
      <p:sp>
        <p:nvSpPr>
          <p:cNvPr id="3" name="Slide Number Placeholder 2"/>
          <p:cNvSpPr>
            <a:spLocks noGrp="1"/>
          </p:cNvSpPr>
          <p:nvPr>
            <p:ph type="sldNum" sz="quarter" idx="11"/>
          </p:nvPr>
        </p:nvSpPr>
        <p:spPr/>
        <p:txBody>
          <a:bodyPr wrap="square" lIns="91440" tIns="45720" rIns="91440" bIns="45720" numCol="1" anchorCtr="0" compatLnSpc="1">
            <a:prstTxWarp prst="textNoShape">
              <a:avLst/>
            </a:prstTxWarp>
          </a:bodyPr>
          <a:lstStyle/>
          <a:p>
            <a:pPr fontAlgn="base">
              <a:spcBef>
                <a:spcPct val="0"/>
              </a:spcBef>
              <a:spcAft>
                <a:spcPct val="0"/>
              </a:spcAft>
              <a:defRPr/>
            </a:pPr>
            <a:fld id="{8A60C9E5-3113-4A93-8070-F90B1A277BB6}" type="slidenum">
              <a:rPr lang="ar-SA" smtClean="0">
                <a:cs typeface="Arial" pitchFamily="34" charset="0"/>
              </a:rPr>
              <a:pPr fontAlgn="base">
                <a:spcBef>
                  <a:spcPct val="0"/>
                </a:spcBef>
                <a:spcAft>
                  <a:spcPct val="0"/>
                </a:spcAft>
                <a:defRPr/>
              </a:pPr>
              <a:t>51</a:t>
            </a:fld>
            <a:endParaRPr lang="en-US" smtClean="0">
              <a:cs typeface="Arial" pitchFamily="34" charset="0"/>
            </a:endParaRPr>
          </a:p>
        </p:txBody>
      </p:sp>
      <p:sp>
        <p:nvSpPr>
          <p:cNvPr id="38916" name="TextBox 4"/>
          <p:cNvSpPr txBox="1">
            <a:spLocks noChangeArrowheads="1"/>
          </p:cNvSpPr>
          <p:nvPr/>
        </p:nvSpPr>
        <p:spPr bwMode="auto">
          <a:xfrm>
            <a:off x="838200" y="1143000"/>
            <a:ext cx="29718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GB" b="1" i="1" dirty="0"/>
              <a:t>MEA and AFRICA</a:t>
            </a:r>
            <a:endParaRPr lang="en-US" b="1" i="1" dirty="0"/>
          </a:p>
        </p:txBody>
      </p:sp>
      <p:graphicFrame>
        <p:nvGraphicFramePr>
          <p:cNvPr id="56361" name="Group 41"/>
          <p:cNvGraphicFramePr>
            <a:graphicFrameLocks noGrp="1"/>
          </p:cNvGraphicFramePr>
          <p:nvPr/>
        </p:nvGraphicFramePr>
        <p:xfrm>
          <a:off x="4191000" y="1524000"/>
          <a:ext cx="4495800" cy="4649792"/>
        </p:xfrm>
        <a:graphic>
          <a:graphicData uri="http://schemas.openxmlformats.org/drawingml/2006/table">
            <a:tbl>
              <a:tblPr/>
              <a:tblGrid>
                <a:gridCol w="4495800"/>
              </a:tblGrid>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It is important to be well informed about things</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231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 am interested in other cultures</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You should seize opportunities in life when they arise</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When I need information the first place I look is the internet</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alpha val="90195"/>
                      </a:srgbClr>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To do my shopping by Internet makes my life easier</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9F9F"/>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 always use money off coupons and vouchers</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DADA"/>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 like to take holidays in SAUDI rather than abroad</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EEEFF4"/>
                    </a:solidFill>
                  </a:tcPr>
                </a:tc>
              </a:tr>
              <a:tr h="231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 like to go back to familiar places for holidays</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C2C5D8"/>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I love travelling abroad</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alpha val="81960"/>
                      </a:srgbClr>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I like to go on holidays where activities are organized for me</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I would never think of taking a package holidays</a:t>
                      </a:r>
                    </a:p>
                  </a:txBody>
                  <a:tcPr marL="9525" marR="9525" marT="9525"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solidFill>
                  </a:tcPr>
                </a:tc>
              </a:tr>
            </a:tbl>
          </a:graphicData>
        </a:graphic>
      </p:graphicFrame>
      <p:sp>
        <p:nvSpPr>
          <p:cNvPr id="9" name="Up Arrow 8"/>
          <p:cNvSpPr/>
          <p:nvPr/>
        </p:nvSpPr>
        <p:spPr>
          <a:xfrm>
            <a:off x="3657600" y="1524000"/>
            <a:ext cx="457200" cy="2514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3657600" y="4267200"/>
            <a:ext cx="457200" cy="1905000"/>
          </a:xfrm>
          <a:prstGeom prst="downArrow">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330" name="TextBox 10"/>
          <p:cNvSpPr txBox="1">
            <a:spLocks noChangeArrowheads="1"/>
          </p:cNvSpPr>
          <p:nvPr/>
        </p:nvSpPr>
        <p:spPr bwMode="auto">
          <a:xfrm rot="-5400000">
            <a:off x="2614613" y="2643187"/>
            <a:ext cx="2514600" cy="276225"/>
          </a:xfrm>
          <a:prstGeom prst="rect">
            <a:avLst/>
          </a:prstGeom>
          <a:noFill/>
          <a:ln w="9525">
            <a:noFill/>
            <a:miter lim="800000"/>
            <a:headEnd/>
            <a:tailEnd/>
          </a:ln>
        </p:spPr>
        <p:txBody>
          <a:bodyPr>
            <a:spAutoFit/>
          </a:bodyPr>
          <a:lstStyle/>
          <a:p>
            <a:pPr algn="ctr"/>
            <a:r>
              <a:rPr lang="en-GB" sz="1200" b="1" i="1">
                <a:solidFill>
                  <a:schemeClr val="bg1"/>
                </a:solidFill>
              </a:rPr>
              <a:t>Positive Association </a:t>
            </a:r>
            <a:endParaRPr lang="en-US" sz="1200" b="1" i="1">
              <a:solidFill>
                <a:schemeClr val="bg1"/>
              </a:solidFill>
            </a:endParaRPr>
          </a:p>
        </p:txBody>
      </p:sp>
      <p:sp>
        <p:nvSpPr>
          <p:cNvPr id="55331" name="TextBox 11"/>
          <p:cNvSpPr txBox="1">
            <a:spLocks noChangeArrowheads="1"/>
          </p:cNvSpPr>
          <p:nvPr/>
        </p:nvSpPr>
        <p:spPr bwMode="auto">
          <a:xfrm rot="-5400000">
            <a:off x="2614613" y="5005387"/>
            <a:ext cx="2514600" cy="276225"/>
          </a:xfrm>
          <a:prstGeom prst="rect">
            <a:avLst/>
          </a:prstGeom>
          <a:noFill/>
          <a:ln w="9525">
            <a:noFill/>
            <a:miter lim="800000"/>
            <a:headEnd/>
            <a:tailEnd/>
          </a:ln>
        </p:spPr>
        <p:txBody>
          <a:bodyPr>
            <a:spAutoFit/>
          </a:bodyPr>
          <a:lstStyle/>
          <a:p>
            <a:pPr algn="ctr"/>
            <a:r>
              <a:rPr lang="en-GB" sz="1200" b="1" i="1">
                <a:solidFill>
                  <a:schemeClr val="bg1"/>
                </a:solidFill>
              </a:rPr>
              <a:t>Negative Association </a:t>
            </a:r>
            <a:endParaRPr lang="en-US" sz="1200" b="1" i="1">
              <a:solidFill>
                <a:schemeClr val="bg1"/>
              </a:solidFill>
            </a:endParaRPr>
          </a:p>
        </p:txBody>
      </p:sp>
      <p:sp>
        <p:nvSpPr>
          <p:cNvPr id="55332" name="TextBox 13"/>
          <p:cNvSpPr txBox="1">
            <a:spLocks noChangeArrowheads="1"/>
          </p:cNvSpPr>
          <p:nvPr/>
        </p:nvSpPr>
        <p:spPr bwMode="auto">
          <a:xfrm>
            <a:off x="2819400" y="6367463"/>
            <a:ext cx="6324600" cy="338137"/>
          </a:xfrm>
          <a:prstGeom prst="rect">
            <a:avLst/>
          </a:prstGeom>
          <a:noFill/>
          <a:ln w="9525">
            <a:noFill/>
            <a:miter lim="800000"/>
            <a:headEnd/>
            <a:tailEnd/>
          </a:ln>
        </p:spPr>
        <p:txBody>
          <a:bodyPr>
            <a:spAutoFit/>
          </a:bodyPr>
          <a:lstStyle/>
          <a:p>
            <a:r>
              <a:rPr lang="en-GB" sz="800" b="1" i="1"/>
              <a:t>Red colour represent positive association, the more the red colour grows darker the highest the positive association grows</a:t>
            </a:r>
          </a:p>
          <a:p>
            <a:r>
              <a:rPr lang="en-GB" sz="800" b="1" i="1"/>
              <a:t>Blue colour represent negative association, the more the blue colour grows darker the highest the negative association grows</a:t>
            </a:r>
            <a:endParaRPr lang="en-US" sz="800" b="1" i="1"/>
          </a:p>
        </p:txBody>
      </p:sp>
      <p:sp>
        <p:nvSpPr>
          <p:cNvPr id="15" name="TextBox 14"/>
          <p:cNvSpPr txBox="1"/>
          <p:nvPr/>
        </p:nvSpPr>
        <p:spPr>
          <a:xfrm>
            <a:off x="1066800" y="1981200"/>
            <a:ext cx="2514600" cy="3200400"/>
          </a:xfrm>
          <a:prstGeom prst="rect">
            <a:avLst/>
          </a:prstGeom>
        </p:spPr>
        <p:style>
          <a:lnRef idx="1">
            <a:schemeClr val="accent2"/>
          </a:lnRef>
          <a:fillRef idx="2">
            <a:schemeClr val="accent2"/>
          </a:fillRef>
          <a:effectRef idx="1">
            <a:schemeClr val="accent2"/>
          </a:effectRef>
          <a:fontRef idx="minor">
            <a:schemeClr val="dk1"/>
          </a:fontRef>
        </p:style>
        <p:txBody>
          <a:bodyPr/>
          <a:lstStyle/>
          <a:p>
            <a:pPr>
              <a:buFont typeface="Wingdings" pitchFamily="2" charset="2"/>
              <a:buChar char="Ø"/>
              <a:defRPr/>
            </a:pPr>
            <a:r>
              <a:rPr lang="en-GB" dirty="0">
                <a:latin typeface="Calibri" pitchFamily="34" charset="0"/>
              </a:rPr>
              <a:t>The Profile of this group is similar to GCC group, sharing a lot of characteristics</a:t>
            </a:r>
          </a:p>
          <a:p>
            <a:pPr>
              <a:buFont typeface="Wingdings" pitchFamily="2" charset="2"/>
              <a:buChar char="Ø"/>
              <a:defRPr/>
            </a:pPr>
            <a:r>
              <a:rPr lang="en-GB" dirty="0">
                <a:latin typeface="Calibri" pitchFamily="34" charset="0"/>
              </a:rPr>
              <a:t>Optimistic , seize opportunities</a:t>
            </a:r>
          </a:p>
          <a:p>
            <a:pPr>
              <a:buFont typeface="Wingdings" pitchFamily="2" charset="2"/>
              <a:buChar char="Ø"/>
              <a:defRPr/>
            </a:pPr>
            <a:r>
              <a:rPr lang="en-GB" dirty="0">
                <a:latin typeface="Calibri" pitchFamily="34" charset="0"/>
              </a:rPr>
              <a:t>Receptive towards taking package holidays</a:t>
            </a:r>
          </a:p>
          <a:p>
            <a:pPr>
              <a:buFont typeface="Wingdings" pitchFamily="2" charset="2"/>
              <a:buChar char="Ø"/>
              <a:defRPr/>
            </a:pPr>
            <a:r>
              <a:rPr lang="en-GB" dirty="0">
                <a:latin typeface="Calibri" pitchFamily="34" charset="0"/>
              </a:rPr>
              <a:t>Non organized activities on holidays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172200" cy="838200"/>
          </a:xfrm>
        </p:spPr>
        <p:txBody>
          <a:bodyPr>
            <a:normAutofit fontScale="90000"/>
          </a:bodyPr>
          <a:lstStyle/>
          <a:p>
            <a:pPr algn="ctr">
              <a:defRPr/>
            </a:pPr>
            <a:r>
              <a:rPr lang="en-GB" dirty="0" smtClean="0"/>
              <a:t>Association of Attributes to specific segment </a:t>
            </a:r>
            <a:endParaRPr lang="en-US" dirty="0"/>
          </a:p>
        </p:txBody>
      </p:sp>
      <p:sp>
        <p:nvSpPr>
          <p:cNvPr id="3" name="Slide Number Placeholder 2"/>
          <p:cNvSpPr>
            <a:spLocks noGrp="1"/>
          </p:cNvSpPr>
          <p:nvPr>
            <p:ph type="sldNum" sz="quarter" idx="11"/>
          </p:nvPr>
        </p:nvSpPr>
        <p:spPr/>
        <p:txBody>
          <a:bodyPr wrap="square" lIns="91440" tIns="45720" rIns="91440" bIns="45720" numCol="1" anchorCtr="0" compatLnSpc="1">
            <a:prstTxWarp prst="textNoShape">
              <a:avLst/>
            </a:prstTxWarp>
          </a:bodyPr>
          <a:lstStyle/>
          <a:p>
            <a:pPr fontAlgn="base">
              <a:spcBef>
                <a:spcPct val="0"/>
              </a:spcBef>
              <a:spcAft>
                <a:spcPct val="0"/>
              </a:spcAft>
              <a:defRPr/>
            </a:pPr>
            <a:fld id="{DAE124E5-E77C-4331-AEF6-ECEA07CFD1FC}" type="slidenum">
              <a:rPr lang="ar-SA" smtClean="0">
                <a:cs typeface="Arial" pitchFamily="34" charset="0"/>
              </a:rPr>
              <a:pPr fontAlgn="base">
                <a:spcBef>
                  <a:spcPct val="0"/>
                </a:spcBef>
                <a:spcAft>
                  <a:spcPct val="0"/>
                </a:spcAft>
                <a:defRPr/>
              </a:pPr>
              <a:t>52</a:t>
            </a:fld>
            <a:endParaRPr lang="en-US" smtClean="0">
              <a:cs typeface="Arial" pitchFamily="34" charset="0"/>
            </a:endParaRPr>
          </a:p>
        </p:txBody>
      </p:sp>
      <p:graphicFrame>
        <p:nvGraphicFramePr>
          <p:cNvPr id="57385" name="Group 41"/>
          <p:cNvGraphicFramePr>
            <a:graphicFrameLocks noGrp="1"/>
          </p:cNvGraphicFramePr>
          <p:nvPr/>
        </p:nvGraphicFramePr>
        <p:xfrm>
          <a:off x="4191000" y="1524000"/>
          <a:ext cx="4495800" cy="4649792"/>
        </p:xfrm>
        <a:graphic>
          <a:graphicData uri="http://schemas.openxmlformats.org/drawingml/2006/table">
            <a:tbl>
              <a:tblPr/>
              <a:tblGrid>
                <a:gridCol w="4495800"/>
              </a:tblGrid>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To do my shopping by Internet makes my life easier</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231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 like to take holidays in SAUDI rather than abroad</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When I need information the first place I look is the internet</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5555"/>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 would never think of taking a package holiday</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9F9F"/>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You should seize opportunities in life when they arise </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9F9F"/>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 am interested in other cultures</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DADA"/>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It is important to be well informed about things</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EEEFF4"/>
                    </a:solidFill>
                  </a:tcPr>
                </a:tc>
              </a:tr>
              <a:tr h="231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 like to go on holidays where activities are organized for me</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C2C5D8"/>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I love travelling abroad</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C2C5D8"/>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I like to go back to familiar places for holidays</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I always use money off coupons and vouchers</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solidFill>
                  </a:tcPr>
                </a:tc>
              </a:tr>
            </a:tbl>
          </a:graphicData>
        </a:graphic>
      </p:graphicFrame>
      <p:sp>
        <p:nvSpPr>
          <p:cNvPr id="9" name="Up Arrow 8"/>
          <p:cNvSpPr/>
          <p:nvPr/>
        </p:nvSpPr>
        <p:spPr>
          <a:xfrm>
            <a:off x="3657600" y="1524000"/>
            <a:ext cx="457200" cy="2514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3657600" y="4267200"/>
            <a:ext cx="457200" cy="1905000"/>
          </a:xfrm>
          <a:prstGeom prst="downArrow">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51" name="TextBox 10"/>
          <p:cNvSpPr txBox="1">
            <a:spLocks noChangeArrowheads="1"/>
          </p:cNvSpPr>
          <p:nvPr/>
        </p:nvSpPr>
        <p:spPr bwMode="auto">
          <a:xfrm rot="-5400000">
            <a:off x="2614613" y="2643187"/>
            <a:ext cx="2514600" cy="276225"/>
          </a:xfrm>
          <a:prstGeom prst="rect">
            <a:avLst/>
          </a:prstGeom>
          <a:noFill/>
          <a:ln w="9525">
            <a:noFill/>
            <a:miter lim="800000"/>
            <a:headEnd/>
            <a:tailEnd/>
          </a:ln>
        </p:spPr>
        <p:txBody>
          <a:bodyPr>
            <a:spAutoFit/>
          </a:bodyPr>
          <a:lstStyle/>
          <a:p>
            <a:pPr algn="ctr"/>
            <a:r>
              <a:rPr lang="en-GB" sz="1200" b="1" i="1">
                <a:solidFill>
                  <a:schemeClr val="bg1"/>
                </a:solidFill>
              </a:rPr>
              <a:t>Positive Association </a:t>
            </a:r>
            <a:endParaRPr lang="en-US" sz="1200" b="1" i="1">
              <a:solidFill>
                <a:schemeClr val="bg1"/>
              </a:solidFill>
            </a:endParaRPr>
          </a:p>
        </p:txBody>
      </p:sp>
      <p:sp>
        <p:nvSpPr>
          <p:cNvPr id="56352" name="TextBox 11"/>
          <p:cNvSpPr txBox="1">
            <a:spLocks noChangeArrowheads="1"/>
          </p:cNvSpPr>
          <p:nvPr/>
        </p:nvSpPr>
        <p:spPr bwMode="auto">
          <a:xfrm rot="-5400000">
            <a:off x="2614613" y="5005387"/>
            <a:ext cx="2514600" cy="276225"/>
          </a:xfrm>
          <a:prstGeom prst="rect">
            <a:avLst/>
          </a:prstGeom>
          <a:noFill/>
          <a:ln w="9525">
            <a:noFill/>
            <a:miter lim="800000"/>
            <a:headEnd/>
            <a:tailEnd/>
          </a:ln>
        </p:spPr>
        <p:txBody>
          <a:bodyPr>
            <a:spAutoFit/>
          </a:bodyPr>
          <a:lstStyle/>
          <a:p>
            <a:pPr algn="ctr"/>
            <a:r>
              <a:rPr lang="en-GB" sz="1200" b="1" i="1">
                <a:solidFill>
                  <a:schemeClr val="bg1"/>
                </a:solidFill>
              </a:rPr>
              <a:t>Negative Association </a:t>
            </a:r>
            <a:endParaRPr lang="en-US" sz="1200" b="1" i="1">
              <a:solidFill>
                <a:schemeClr val="bg1"/>
              </a:solidFill>
            </a:endParaRPr>
          </a:p>
        </p:txBody>
      </p:sp>
      <p:sp>
        <p:nvSpPr>
          <p:cNvPr id="56353" name="TextBox 13"/>
          <p:cNvSpPr txBox="1">
            <a:spLocks noChangeArrowheads="1"/>
          </p:cNvSpPr>
          <p:nvPr/>
        </p:nvSpPr>
        <p:spPr bwMode="auto">
          <a:xfrm>
            <a:off x="2819400" y="6367463"/>
            <a:ext cx="6324600" cy="338137"/>
          </a:xfrm>
          <a:prstGeom prst="rect">
            <a:avLst/>
          </a:prstGeom>
          <a:noFill/>
          <a:ln w="9525">
            <a:noFill/>
            <a:miter lim="800000"/>
            <a:headEnd/>
            <a:tailEnd/>
          </a:ln>
        </p:spPr>
        <p:txBody>
          <a:bodyPr>
            <a:spAutoFit/>
          </a:bodyPr>
          <a:lstStyle/>
          <a:p>
            <a:r>
              <a:rPr lang="en-GB" sz="800" b="1" i="1"/>
              <a:t>Red colour represent positive association, the more the red colour grows darker the highest the positive association grows</a:t>
            </a:r>
          </a:p>
          <a:p>
            <a:r>
              <a:rPr lang="en-GB" sz="800" b="1" i="1"/>
              <a:t>Blue colour represent negative association, the more the blue colour grows darker the highest the negative association grows</a:t>
            </a:r>
            <a:endParaRPr lang="en-US" sz="800" b="1" i="1"/>
          </a:p>
        </p:txBody>
      </p:sp>
      <p:sp>
        <p:nvSpPr>
          <p:cNvPr id="15" name="TextBox 14"/>
          <p:cNvSpPr txBox="1"/>
          <p:nvPr/>
        </p:nvSpPr>
        <p:spPr>
          <a:xfrm>
            <a:off x="1066800" y="1981200"/>
            <a:ext cx="2514600" cy="3200400"/>
          </a:xfrm>
          <a:prstGeom prst="rect">
            <a:avLst/>
          </a:prstGeom>
        </p:spPr>
        <p:style>
          <a:lnRef idx="1">
            <a:schemeClr val="accent2"/>
          </a:lnRef>
          <a:fillRef idx="2">
            <a:schemeClr val="accent2"/>
          </a:fillRef>
          <a:effectRef idx="1">
            <a:schemeClr val="accent2"/>
          </a:effectRef>
          <a:fontRef idx="minor">
            <a:schemeClr val="dk1"/>
          </a:fontRef>
        </p:style>
        <p:txBody>
          <a:bodyPr/>
          <a:lstStyle/>
          <a:p>
            <a:pPr>
              <a:buFont typeface="Wingdings" pitchFamily="2" charset="2"/>
              <a:buChar char="Ø"/>
              <a:defRPr/>
            </a:pPr>
            <a:r>
              <a:rPr lang="en-GB" dirty="0">
                <a:latin typeface="Calibri" pitchFamily="34" charset="0"/>
              </a:rPr>
              <a:t>This group draws a distinctive personality, sharing less characteristics with the other groups.</a:t>
            </a:r>
          </a:p>
          <a:p>
            <a:pPr>
              <a:buFont typeface="Wingdings" pitchFamily="2" charset="2"/>
              <a:buChar char="Ø"/>
              <a:defRPr/>
            </a:pPr>
            <a:r>
              <a:rPr lang="en-GB" dirty="0">
                <a:latin typeface="Calibri" pitchFamily="34" charset="0"/>
              </a:rPr>
              <a:t>Tec savvy, using internet  for information and shopping. </a:t>
            </a:r>
          </a:p>
          <a:p>
            <a:pPr>
              <a:buFont typeface="Wingdings" pitchFamily="2" charset="2"/>
              <a:buChar char="Ø"/>
              <a:defRPr/>
            </a:pPr>
            <a:endParaRPr lang="en-US" dirty="0">
              <a:latin typeface="Calibri" pitchFamily="34" charset="0"/>
            </a:endParaRPr>
          </a:p>
        </p:txBody>
      </p:sp>
      <p:sp>
        <p:nvSpPr>
          <p:cNvPr id="12" name="TextBox 4"/>
          <p:cNvSpPr txBox="1">
            <a:spLocks noChangeArrowheads="1"/>
          </p:cNvSpPr>
          <p:nvPr/>
        </p:nvSpPr>
        <p:spPr bwMode="auto">
          <a:xfrm>
            <a:off x="685800" y="1143000"/>
            <a:ext cx="3124200" cy="64633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GB" b="1" i="1" dirty="0"/>
              <a:t>Europe/America and Elsewhere</a:t>
            </a:r>
            <a:endParaRPr lang="en-US" b="1" i="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172200" cy="838200"/>
          </a:xfrm>
        </p:spPr>
        <p:txBody>
          <a:bodyPr>
            <a:normAutofit fontScale="90000"/>
          </a:bodyPr>
          <a:lstStyle/>
          <a:p>
            <a:pPr algn="ctr">
              <a:defRPr/>
            </a:pPr>
            <a:r>
              <a:rPr lang="en-GB" dirty="0" smtClean="0"/>
              <a:t>Association of Attributes to specific segment </a:t>
            </a:r>
            <a:endParaRPr lang="en-US" dirty="0"/>
          </a:p>
        </p:txBody>
      </p:sp>
      <p:sp>
        <p:nvSpPr>
          <p:cNvPr id="3" name="Slide Number Placeholder 2"/>
          <p:cNvSpPr>
            <a:spLocks noGrp="1"/>
          </p:cNvSpPr>
          <p:nvPr>
            <p:ph type="sldNum" sz="quarter" idx="11"/>
          </p:nvPr>
        </p:nvSpPr>
        <p:spPr/>
        <p:txBody>
          <a:bodyPr wrap="square" lIns="91440" tIns="45720" rIns="91440" bIns="45720" numCol="1" anchorCtr="0" compatLnSpc="1">
            <a:prstTxWarp prst="textNoShape">
              <a:avLst/>
            </a:prstTxWarp>
          </a:bodyPr>
          <a:lstStyle/>
          <a:p>
            <a:pPr fontAlgn="base">
              <a:spcBef>
                <a:spcPct val="0"/>
              </a:spcBef>
              <a:spcAft>
                <a:spcPct val="0"/>
              </a:spcAft>
              <a:defRPr/>
            </a:pPr>
            <a:fld id="{910C5C7C-A66B-406C-993A-D2C280937935}" type="slidenum">
              <a:rPr lang="ar-SA" smtClean="0">
                <a:cs typeface="Arial" pitchFamily="34" charset="0"/>
              </a:rPr>
              <a:pPr fontAlgn="base">
                <a:spcBef>
                  <a:spcPct val="0"/>
                </a:spcBef>
                <a:spcAft>
                  <a:spcPct val="0"/>
                </a:spcAft>
                <a:defRPr/>
              </a:pPr>
              <a:t>53</a:t>
            </a:fld>
            <a:endParaRPr lang="en-US" smtClean="0">
              <a:cs typeface="Arial" pitchFamily="34" charset="0"/>
            </a:endParaRPr>
          </a:p>
        </p:txBody>
      </p:sp>
      <p:graphicFrame>
        <p:nvGraphicFramePr>
          <p:cNvPr id="58409" name="Group 41"/>
          <p:cNvGraphicFramePr>
            <a:graphicFrameLocks noGrp="1"/>
          </p:cNvGraphicFramePr>
          <p:nvPr/>
        </p:nvGraphicFramePr>
        <p:xfrm>
          <a:off x="4191000" y="1524000"/>
          <a:ext cx="4495800" cy="4649792"/>
        </p:xfrm>
        <a:graphic>
          <a:graphicData uri="http://schemas.openxmlformats.org/drawingml/2006/table">
            <a:tbl>
              <a:tblPr/>
              <a:tblGrid>
                <a:gridCol w="4495800"/>
              </a:tblGrid>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 I like to go on holidays where activities are organized for me</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231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 I love travelling abroad</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 I like to go back to familiar places for holidays</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5555"/>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 I would never think of taking a package holiday</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9F9F"/>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 I always use money off coupons and vouchers</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9F9F"/>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0000"/>
                          </a:solidFill>
                          <a:effectLst/>
                          <a:latin typeface="Arial" pitchFamily="34" charset="0"/>
                          <a:cs typeface="Arial" pitchFamily="34" charset="0"/>
                        </a:rPr>
                        <a:t> I like to take holidays in SAUDI rather than abroad</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DADA"/>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 To do my shopping by Internet makes my life easier</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alpha val="83136"/>
                      </a:srgbClr>
                    </a:solidFill>
                  </a:tcPr>
                </a:tc>
              </a:tr>
              <a:tr h="231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 It is important to be well informed about things</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alpha val="83136"/>
                      </a:srgbClr>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 I am interested in other cultures</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alpha val="83136"/>
                      </a:srgbClr>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 You should seize opportunities in life when they arise </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solidFill>
                  </a:tcPr>
                </a:tc>
              </a:tr>
              <a:tr h="4651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chemeClr val="bg1"/>
                          </a:solidFill>
                          <a:effectLst/>
                          <a:latin typeface="Arial" pitchFamily="34" charset="0"/>
                          <a:cs typeface="Arial" pitchFamily="34" charset="0"/>
                        </a:rPr>
                        <a:t> When I need information the first place I look is the internet </a:t>
                      </a:r>
                    </a:p>
                  </a:txBody>
                  <a:tcPr marL="0" marR="0" marT="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3399"/>
                    </a:solidFill>
                  </a:tcPr>
                </a:tc>
              </a:tr>
            </a:tbl>
          </a:graphicData>
        </a:graphic>
      </p:graphicFrame>
      <p:sp>
        <p:nvSpPr>
          <p:cNvPr id="9" name="Up Arrow 8"/>
          <p:cNvSpPr/>
          <p:nvPr/>
        </p:nvSpPr>
        <p:spPr>
          <a:xfrm>
            <a:off x="3657600" y="1524000"/>
            <a:ext cx="457200" cy="2514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3657600" y="4267200"/>
            <a:ext cx="457200" cy="1905000"/>
          </a:xfrm>
          <a:prstGeom prst="downArrow">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375" name="TextBox 10"/>
          <p:cNvSpPr txBox="1">
            <a:spLocks noChangeArrowheads="1"/>
          </p:cNvSpPr>
          <p:nvPr/>
        </p:nvSpPr>
        <p:spPr bwMode="auto">
          <a:xfrm rot="-5400000">
            <a:off x="2614613" y="2643187"/>
            <a:ext cx="2514600" cy="276225"/>
          </a:xfrm>
          <a:prstGeom prst="rect">
            <a:avLst/>
          </a:prstGeom>
          <a:noFill/>
          <a:ln w="9525">
            <a:noFill/>
            <a:miter lim="800000"/>
            <a:headEnd/>
            <a:tailEnd/>
          </a:ln>
        </p:spPr>
        <p:txBody>
          <a:bodyPr>
            <a:spAutoFit/>
          </a:bodyPr>
          <a:lstStyle/>
          <a:p>
            <a:pPr algn="ctr"/>
            <a:r>
              <a:rPr lang="en-GB" sz="1200" b="1" i="1">
                <a:solidFill>
                  <a:schemeClr val="bg1"/>
                </a:solidFill>
              </a:rPr>
              <a:t>Positive Association </a:t>
            </a:r>
            <a:endParaRPr lang="en-US" sz="1200" b="1" i="1">
              <a:solidFill>
                <a:schemeClr val="bg1"/>
              </a:solidFill>
            </a:endParaRPr>
          </a:p>
        </p:txBody>
      </p:sp>
      <p:sp>
        <p:nvSpPr>
          <p:cNvPr id="57376" name="TextBox 11"/>
          <p:cNvSpPr txBox="1">
            <a:spLocks noChangeArrowheads="1"/>
          </p:cNvSpPr>
          <p:nvPr/>
        </p:nvSpPr>
        <p:spPr bwMode="auto">
          <a:xfrm rot="-5400000">
            <a:off x="2614613" y="5005387"/>
            <a:ext cx="2514600" cy="276225"/>
          </a:xfrm>
          <a:prstGeom prst="rect">
            <a:avLst/>
          </a:prstGeom>
          <a:noFill/>
          <a:ln w="9525">
            <a:noFill/>
            <a:miter lim="800000"/>
            <a:headEnd/>
            <a:tailEnd/>
          </a:ln>
        </p:spPr>
        <p:txBody>
          <a:bodyPr>
            <a:spAutoFit/>
          </a:bodyPr>
          <a:lstStyle/>
          <a:p>
            <a:pPr algn="ctr"/>
            <a:r>
              <a:rPr lang="en-GB" sz="1200" b="1" i="1">
                <a:solidFill>
                  <a:schemeClr val="bg1"/>
                </a:solidFill>
              </a:rPr>
              <a:t>Negative Association </a:t>
            </a:r>
            <a:endParaRPr lang="en-US" sz="1200" b="1" i="1">
              <a:solidFill>
                <a:schemeClr val="bg1"/>
              </a:solidFill>
            </a:endParaRPr>
          </a:p>
        </p:txBody>
      </p:sp>
      <p:sp>
        <p:nvSpPr>
          <p:cNvPr id="57377" name="TextBox 13"/>
          <p:cNvSpPr txBox="1">
            <a:spLocks noChangeArrowheads="1"/>
          </p:cNvSpPr>
          <p:nvPr/>
        </p:nvSpPr>
        <p:spPr bwMode="auto">
          <a:xfrm>
            <a:off x="2819400" y="6367463"/>
            <a:ext cx="6324600" cy="338137"/>
          </a:xfrm>
          <a:prstGeom prst="rect">
            <a:avLst/>
          </a:prstGeom>
          <a:noFill/>
          <a:ln w="9525">
            <a:noFill/>
            <a:miter lim="800000"/>
            <a:headEnd/>
            <a:tailEnd/>
          </a:ln>
        </p:spPr>
        <p:txBody>
          <a:bodyPr>
            <a:spAutoFit/>
          </a:bodyPr>
          <a:lstStyle/>
          <a:p>
            <a:r>
              <a:rPr lang="en-GB" sz="800" b="1" i="1"/>
              <a:t>Red colour represent positive association, the more the red colour grows darker the highest the positive association grows</a:t>
            </a:r>
          </a:p>
          <a:p>
            <a:r>
              <a:rPr lang="en-GB" sz="800" b="1" i="1"/>
              <a:t>Blue colour represent negative association, the more the blue colour grows darker the highest the negative association grows</a:t>
            </a:r>
            <a:endParaRPr lang="en-US" sz="800" b="1" i="1"/>
          </a:p>
        </p:txBody>
      </p:sp>
      <p:sp>
        <p:nvSpPr>
          <p:cNvPr id="15" name="TextBox 14"/>
          <p:cNvSpPr txBox="1"/>
          <p:nvPr/>
        </p:nvSpPr>
        <p:spPr>
          <a:xfrm>
            <a:off x="1066800" y="1981200"/>
            <a:ext cx="2514600" cy="3200400"/>
          </a:xfrm>
          <a:prstGeom prst="rect">
            <a:avLst/>
          </a:prstGeom>
        </p:spPr>
        <p:style>
          <a:lnRef idx="1">
            <a:schemeClr val="accent2"/>
          </a:lnRef>
          <a:fillRef idx="2">
            <a:schemeClr val="accent2"/>
          </a:fillRef>
          <a:effectRef idx="1">
            <a:schemeClr val="accent2"/>
          </a:effectRef>
          <a:fontRef idx="minor">
            <a:schemeClr val="dk1"/>
          </a:fontRef>
        </p:style>
        <p:txBody>
          <a:bodyPr/>
          <a:lstStyle/>
          <a:p>
            <a:pPr>
              <a:buFont typeface="Wingdings" pitchFamily="2" charset="2"/>
              <a:buChar char="Ø"/>
              <a:defRPr/>
            </a:pPr>
            <a:r>
              <a:rPr lang="en-GB" dirty="0">
                <a:latin typeface="Calibri" pitchFamily="34" charset="0"/>
              </a:rPr>
              <a:t>Like travelling abroad</a:t>
            </a:r>
          </a:p>
          <a:p>
            <a:pPr>
              <a:buFont typeface="Wingdings" pitchFamily="2" charset="2"/>
              <a:buChar char="Ø"/>
              <a:defRPr/>
            </a:pPr>
            <a:r>
              <a:rPr lang="en-GB" dirty="0">
                <a:latin typeface="Calibri" pitchFamily="34" charset="0"/>
              </a:rPr>
              <a:t>Systematic </a:t>
            </a:r>
          </a:p>
          <a:p>
            <a:pPr>
              <a:buFont typeface="Wingdings" pitchFamily="2" charset="2"/>
              <a:buChar char="Ø"/>
              <a:defRPr/>
            </a:pPr>
            <a:r>
              <a:rPr lang="en-GB" dirty="0">
                <a:latin typeface="Calibri" pitchFamily="34" charset="0"/>
              </a:rPr>
              <a:t>They are sceptic, not willing to take the opportunity</a:t>
            </a:r>
          </a:p>
          <a:p>
            <a:pPr>
              <a:buFont typeface="Wingdings" pitchFamily="2" charset="2"/>
              <a:buChar char="Ø"/>
              <a:defRPr/>
            </a:pPr>
            <a:r>
              <a:rPr lang="en-GB" dirty="0">
                <a:latin typeface="Calibri" pitchFamily="34" charset="0"/>
              </a:rPr>
              <a:t>Not advanced when seeking information    </a:t>
            </a:r>
            <a:endParaRPr lang="en-US" dirty="0">
              <a:latin typeface="Calibri" pitchFamily="34" charset="0"/>
            </a:endParaRPr>
          </a:p>
        </p:txBody>
      </p:sp>
      <p:sp>
        <p:nvSpPr>
          <p:cNvPr id="12" name="TextBox 4"/>
          <p:cNvSpPr txBox="1">
            <a:spLocks noChangeArrowheads="1"/>
          </p:cNvSpPr>
          <p:nvPr/>
        </p:nvSpPr>
        <p:spPr bwMode="auto">
          <a:xfrm>
            <a:off x="762000" y="1143000"/>
            <a:ext cx="2819400" cy="64633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GB" b="1" i="1" dirty="0"/>
              <a:t>Asia/Far east and Australia</a:t>
            </a:r>
            <a:endParaRPr lang="en-US" b="1" i="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dirty="0" smtClean="0">
                <a:ea typeface="Times New Roman (Arabic)"/>
              </a:rPr>
              <a:t>Segmentation</a:t>
            </a:r>
          </a:p>
        </p:txBody>
      </p:sp>
      <p:sp>
        <p:nvSpPr>
          <p:cNvPr id="58371" name="Rectangle 3"/>
          <p:cNvSpPr>
            <a:spLocks noGrp="1" noChangeArrowheads="1"/>
          </p:cNvSpPr>
          <p:nvPr>
            <p:ph type="body" idx="1"/>
          </p:nvPr>
        </p:nvSpPr>
        <p:spPr>
          <a:xfrm>
            <a:off x="914400" y="1524000"/>
            <a:ext cx="8001000" cy="4953000"/>
          </a:xfrm>
        </p:spPr>
        <p:txBody>
          <a:bodyPr/>
          <a:lstStyle/>
          <a:p>
            <a:pPr>
              <a:lnSpc>
                <a:spcPct val="120000"/>
              </a:lnSpc>
            </a:pPr>
            <a:r>
              <a:rPr lang="en-US" sz="2000" smtClean="0">
                <a:ea typeface="Times New Roman (Arabic)"/>
                <a:cs typeface="Times New Roman (Arabic)"/>
              </a:rPr>
              <a:t>Using a statistical tool – Cluster Analysis</a:t>
            </a:r>
          </a:p>
          <a:p>
            <a:pPr>
              <a:lnSpc>
                <a:spcPct val="120000"/>
              </a:lnSpc>
            </a:pPr>
            <a:r>
              <a:rPr lang="en-US" altLang="ar-SA" sz="2000" smtClean="0">
                <a:ea typeface="Times New Roman (Arabic)"/>
              </a:rPr>
              <a:t>Used to understand the market place according to attitudes, painting a richer picture of the motivations of consumers than cannot be achieved through demographic correlations alone</a:t>
            </a:r>
          </a:p>
          <a:p>
            <a:pPr>
              <a:lnSpc>
                <a:spcPct val="120000"/>
              </a:lnSpc>
            </a:pPr>
            <a:r>
              <a:rPr lang="en-US" altLang="ar-SA" sz="2000" smtClean="0">
                <a:ea typeface="Times New Roman (Arabic)"/>
              </a:rPr>
              <a:t>Reveals deeper distinguishing factors where a target group may appear homogeneous on the surface</a:t>
            </a:r>
          </a:p>
          <a:p>
            <a:pPr>
              <a:lnSpc>
                <a:spcPct val="120000"/>
              </a:lnSpc>
            </a:pPr>
            <a:r>
              <a:rPr lang="en-US" sz="2000" smtClean="0">
                <a:ea typeface="Times New Roman (Arabic)"/>
                <a:cs typeface="Times New Roman (Arabic)"/>
              </a:rPr>
              <a:t>Creates distinct groups based on a battery of attitudinal statements</a:t>
            </a:r>
          </a:p>
          <a:p>
            <a:pPr>
              <a:lnSpc>
                <a:spcPct val="120000"/>
              </a:lnSpc>
            </a:pPr>
            <a:r>
              <a:rPr lang="en-US" sz="2000" smtClean="0">
                <a:ea typeface="Times New Roman (Arabic)"/>
                <a:cs typeface="Times New Roman (Arabic)"/>
              </a:rPr>
              <a:t>Each group is characterized by the similarities of their responses towards the selected attitudinal statements</a:t>
            </a:r>
          </a:p>
        </p:txBody>
      </p:sp>
      <p:sp>
        <p:nvSpPr>
          <p:cNvPr id="4" name="Slide Number Placeholder 3"/>
          <p:cNvSpPr>
            <a:spLocks noGrp="1"/>
          </p:cNvSpPr>
          <p:nvPr>
            <p:ph type="sldNum" sz="quarter" idx="11"/>
          </p:nvPr>
        </p:nvSpPr>
        <p:spPr/>
        <p:txBody>
          <a:bodyPr/>
          <a:lstStyle/>
          <a:p>
            <a:pPr>
              <a:defRPr/>
            </a:pPr>
            <a:fld id="{31843BA4-178F-4E5D-A521-CDA20E60A201}" type="slidenum">
              <a:rPr lang="en-US" smtClean="0"/>
              <a:pPr>
                <a:defRPr/>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371600" y="274638"/>
            <a:ext cx="6553200" cy="563562"/>
          </a:xfrm>
        </p:spPr>
        <p:txBody>
          <a:bodyPr/>
          <a:lstStyle/>
          <a:p>
            <a:pPr>
              <a:defRPr/>
            </a:pPr>
            <a:r>
              <a:rPr lang="en-US" b="1" dirty="0" smtClean="0">
                <a:solidFill>
                  <a:srgbClr val="7030A0"/>
                </a:solidFill>
                <a:ea typeface="Times New Roman (Arabic)"/>
              </a:rPr>
              <a:t>Cluster Groups</a:t>
            </a:r>
          </a:p>
        </p:txBody>
      </p:sp>
      <p:sp>
        <p:nvSpPr>
          <p:cNvPr id="59395" name="AutoShape 37"/>
          <p:cNvSpPr>
            <a:spLocks/>
          </p:cNvSpPr>
          <p:nvPr/>
        </p:nvSpPr>
        <p:spPr bwMode="auto">
          <a:xfrm>
            <a:off x="4838700" y="914400"/>
            <a:ext cx="647700" cy="5638800"/>
          </a:xfrm>
          <a:prstGeom prst="rightBrace">
            <a:avLst>
              <a:gd name="adj1" fmla="val 124986"/>
              <a:gd name="adj2" fmla="val 50241"/>
            </a:avLst>
          </a:prstGeom>
          <a:noFill/>
          <a:ln w="28575">
            <a:solidFill>
              <a:srgbClr val="7030A0"/>
            </a:solidFill>
            <a:round/>
            <a:headEnd/>
            <a:tailEnd/>
          </a:ln>
        </p:spPr>
        <p:txBody>
          <a:bodyPr wrap="none" anchor="ctr"/>
          <a:lstStyle/>
          <a:p>
            <a:endParaRPr lang="en-US"/>
          </a:p>
        </p:txBody>
      </p:sp>
      <p:graphicFrame>
        <p:nvGraphicFramePr>
          <p:cNvPr id="60466" name="Group 50"/>
          <p:cNvGraphicFramePr>
            <a:graphicFrameLocks noGrp="1"/>
          </p:cNvGraphicFramePr>
          <p:nvPr/>
        </p:nvGraphicFramePr>
        <p:xfrm>
          <a:off x="304800" y="893763"/>
          <a:ext cx="4406900" cy="5560383"/>
        </p:xfrm>
        <a:graphic>
          <a:graphicData uri="http://schemas.openxmlformats.org/drawingml/2006/table">
            <a:tbl>
              <a:tblPr/>
              <a:tblGrid>
                <a:gridCol w="4406900"/>
              </a:tblGrid>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000000"/>
                          </a:solidFill>
                          <a:effectLst/>
                          <a:latin typeface="Calibri" pitchFamily="34" charset="0"/>
                          <a:cs typeface="Arial" pitchFamily="34" charset="0"/>
                        </a:rPr>
                        <a:t>I like to take holidays in SAUDI rather than abroad</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r>
              <a:tr h="4905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000000"/>
                          </a:solidFill>
                          <a:effectLst/>
                          <a:latin typeface="Calibri" pitchFamily="34" charset="0"/>
                          <a:cs typeface="Arial" pitchFamily="34" charset="0"/>
                        </a:rPr>
                        <a:t>I like to go on holidays where activities are organized for me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would never think of taking a package holiday</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love traveling abroad</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happy in my job</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enjoy life and don't worry about the future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go back to familiar places for holidays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taking risks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r h="4905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prefer to spend a quiet evening at home than go out</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interested in international events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perfectly happy with my standard of living</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interested in other cultures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r h="4905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You should seize opportunities in life when they arise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r>
              <a:tr h="3698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If at first you do not succeed you must keep trying</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bl>
          </a:graphicData>
        </a:graphic>
      </p:graphicFrame>
      <p:grpSp>
        <p:nvGrpSpPr>
          <p:cNvPr id="59428" name="Group 17"/>
          <p:cNvGrpSpPr>
            <a:grpSpLocks/>
          </p:cNvGrpSpPr>
          <p:nvPr/>
        </p:nvGrpSpPr>
        <p:grpSpPr bwMode="auto">
          <a:xfrm>
            <a:off x="5715499" y="913965"/>
            <a:ext cx="3428502" cy="5438357"/>
            <a:chOff x="5276850" y="914400"/>
            <a:chExt cx="3886200" cy="5666956"/>
          </a:xfrm>
        </p:grpSpPr>
        <p:sp>
          <p:nvSpPr>
            <p:cNvPr id="64539" name="Oval 27"/>
            <p:cNvSpPr>
              <a:spLocks noChangeArrowheads="1"/>
            </p:cNvSpPr>
            <p:nvPr/>
          </p:nvSpPr>
          <p:spPr bwMode="auto">
            <a:xfrm>
              <a:off x="5276850" y="914400"/>
              <a:ext cx="1200150" cy="137160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endParaRPr lang="en-US" sz="2400" b="1" i="1"/>
            </a:p>
          </p:txBody>
        </p:sp>
        <p:sp>
          <p:nvSpPr>
            <p:cNvPr id="64544" name="Text Box 32"/>
            <p:cNvSpPr txBox="1">
              <a:spLocks noChangeArrowheads="1"/>
            </p:cNvSpPr>
            <p:nvPr/>
          </p:nvSpPr>
          <p:spPr bwMode="auto">
            <a:xfrm>
              <a:off x="6438716" y="1067043"/>
              <a:ext cx="2285274" cy="476418"/>
            </a:xfrm>
            <a:prstGeom prst="rect">
              <a:avLst/>
            </a:prstGeom>
            <a:noFill/>
            <a:ln w="9525">
              <a:noFill/>
              <a:miter lim="800000"/>
              <a:headEnd/>
              <a:tailEnd/>
            </a:ln>
          </p:spPr>
          <p:txBody>
            <a:bodyPr>
              <a:spAutoFit/>
            </a:bodyPr>
            <a:lstStyle/>
            <a:p>
              <a:pPr>
                <a:defRPr/>
              </a:pPr>
              <a:r>
                <a:rPr lang="en-US" sz="2400" b="1" i="1" dirty="0">
                  <a:solidFill>
                    <a:schemeClr val="accent3">
                      <a:lumMod val="50000"/>
                    </a:schemeClr>
                  </a:solidFill>
                  <a:latin typeface="Trebuchet MS" pitchFamily="34" charset="0"/>
                  <a:cs typeface="Arial" charset="0"/>
                </a:rPr>
                <a:t>Passive </a:t>
              </a:r>
            </a:p>
          </p:txBody>
        </p:sp>
        <p:sp>
          <p:nvSpPr>
            <p:cNvPr id="59433" name="Text Box 33"/>
            <p:cNvSpPr txBox="1">
              <a:spLocks noChangeArrowheads="1"/>
            </p:cNvSpPr>
            <p:nvPr/>
          </p:nvSpPr>
          <p:spPr bwMode="auto">
            <a:xfrm>
              <a:off x="6438716" y="3442517"/>
              <a:ext cx="2724334" cy="476418"/>
            </a:xfrm>
            <a:prstGeom prst="rect">
              <a:avLst/>
            </a:prstGeom>
            <a:noFill/>
            <a:ln w="9525">
              <a:noFill/>
              <a:miter lim="800000"/>
              <a:headEnd/>
              <a:tailEnd/>
            </a:ln>
          </p:spPr>
          <p:txBody>
            <a:bodyPr>
              <a:spAutoFit/>
            </a:bodyPr>
            <a:lstStyle/>
            <a:p>
              <a:r>
                <a:rPr lang="en-US" sz="2400" b="1" i="1">
                  <a:solidFill>
                    <a:srgbClr val="0070C0"/>
                  </a:solidFill>
                  <a:latin typeface="Trebuchet MS" pitchFamily="34" charset="0"/>
                </a:rPr>
                <a:t>Adventurous </a:t>
              </a:r>
            </a:p>
          </p:txBody>
        </p:sp>
        <p:sp>
          <p:nvSpPr>
            <p:cNvPr id="64546" name="Text Box 34"/>
            <p:cNvSpPr txBox="1">
              <a:spLocks noChangeArrowheads="1"/>
            </p:cNvSpPr>
            <p:nvPr/>
          </p:nvSpPr>
          <p:spPr bwMode="auto">
            <a:xfrm>
              <a:off x="6418922" y="5715428"/>
              <a:ext cx="2724334" cy="865928"/>
            </a:xfrm>
            <a:prstGeom prst="rect">
              <a:avLst/>
            </a:prstGeom>
            <a:noFill/>
            <a:ln w="9525">
              <a:noFill/>
              <a:miter lim="800000"/>
              <a:headEnd/>
              <a:tailEnd/>
            </a:ln>
          </p:spPr>
          <p:txBody>
            <a:bodyPr>
              <a:spAutoFit/>
            </a:bodyPr>
            <a:lstStyle/>
            <a:p>
              <a:pPr>
                <a:defRPr/>
              </a:pPr>
              <a:r>
                <a:rPr lang="en-US" sz="2400" b="1" i="1" dirty="0" smtClean="0">
                  <a:solidFill>
                    <a:schemeClr val="accent2">
                      <a:lumMod val="50000"/>
                    </a:schemeClr>
                  </a:solidFill>
                  <a:latin typeface="Trebuchet MS" pitchFamily="34" charset="0"/>
                  <a:cs typeface="Arial" charset="0"/>
                </a:rPr>
                <a:t>Travel Conservatives</a:t>
              </a:r>
              <a:endParaRPr lang="en-US" sz="2400" b="1" i="1" dirty="0">
                <a:solidFill>
                  <a:schemeClr val="accent2">
                    <a:lumMod val="50000"/>
                  </a:schemeClr>
                </a:solidFill>
                <a:latin typeface="Trebuchet MS" pitchFamily="34" charset="0"/>
                <a:cs typeface="Arial" charset="0"/>
              </a:endParaRPr>
            </a:p>
          </p:txBody>
        </p:sp>
        <p:sp>
          <p:nvSpPr>
            <p:cNvPr id="16" name="Oval 27"/>
            <p:cNvSpPr>
              <a:spLocks noChangeArrowheads="1"/>
            </p:cNvSpPr>
            <p:nvPr/>
          </p:nvSpPr>
          <p:spPr bwMode="auto">
            <a:xfrm>
              <a:off x="5276850" y="3048000"/>
              <a:ext cx="1200150" cy="13716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400" b="1" i="1"/>
            </a:p>
          </p:txBody>
        </p:sp>
        <p:sp>
          <p:nvSpPr>
            <p:cNvPr id="17" name="Oval 27"/>
            <p:cNvSpPr>
              <a:spLocks noChangeArrowheads="1"/>
            </p:cNvSpPr>
            <p:nvPr/>
          </p:nvSpPr>
          <p:spPr bwMode="auto">
            <a:xfrm>
              <a:off x="5276850" y="5181600"/>
              <a:ext cx="1200150" cy="1371600"/>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sz="2400" b="1" i="1"/>
            </a:p>
          </p:txBody>
        </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57200" y="274638"/>
            <a:ext cx="4267200" cy="1143000"/>
          </a:xfrm>
        </p:spPr>
        <p:txBody>
          <a:bodyPr/>
          <a:lstStyle/>
          <a:p>
            <a:pPr algn="ctr">
              <a:defRPr/>
            </a:pPr>
            <a:r>
              <a:rPr lang="en-US" b="1" i="1" dirty="0" smtClean="0">
                <a:solidFill>
                  <a:schemeClr val="accent3">
                    <a:lumMod val="50000"/>
                  </a:schemeClr>
                </a:solidFill>
                <a:ea typeface="Times New Roman (Arabic)"/>
              </a:rPr>
              <a:t>Cluster Groups</a:t>
            </a:r>
          </a:p>
        </p:txBody>
      </p:sp>
      <p:grpSp>
        <p:nvGrpSpPr>
          <p:cNvPr id="60419" name="Group 15"/>
          <p:cNvGrpSpPr>
            <a:grpSpLocks/>
          </p:cNvGrpSpPr>
          <p:nvPr/>
        </p:nvGrpSpPr>
        <p:grpSpPr bwMode="auto">
          <a:xfrm>
            <a:off x="5029574" y="895350"/>
            <a:ext cx="3885826" cy="3932417"/>
            <a:chOff x="5029200" y="895507"/>
            <a:chExt cx="3886201" cy="3317585"/>
          </a:xfrm>
        </p:grpSpPr>
        <p:sp>
          <p:nvSpPr>
            <p:cNvPr id="20484" name="Oval 3"/>
            <p:cNvSpPr>
              <a:spLocks noChangeArrowheads="1"/>
            </p:cNvSpPr>
            <p:nvPr/>
          </p:nvSpPr>
          <p:spPr bwMode="auto">
            <a:xfrm>
              <a:off x="5029200" y="914400"/>
              <a:ext cx="1066800" cy="99060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defRPr/>
              </a:pPr>
              <a:endParaRPr lang="en-US" b="1" i="1">
                <a:solidFill>
                  <a:schemeClr val="accent2">
                    <a:lumMod val="50000"/>
                  </a:schemeClr>
                </a:solidFill>
              </a:endParaRPr>
            </a:p>
          </p:txBody>
        </p:sp>
        <p:sp>
          <p:nvSpPr>
            <p:cNvPr id="20487" name="Oval 6"/>
            <p:cNvSpPr>
              <a:spLocks noChangeArrowheads="1"/>
            </p:cNvSpPr>
            <p:nvPr/>
          </p:nvSpPr>
          <p:spPr bwMode="auto">
            <a:xfrm>
              <a:off x="5029200" y="3200400"/>
              <a:ext cx="1066800" cy="990600"/>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b="1" i="1">
                <a:solidFill>
                  <a:schemeClr val="accent2">
                    <a:lumMod val="50000"/>
                  </a:schemeClr>
                </a:solidFill>
              </a:endParaRPr>
            </a:p>
          </p:txBody>
        </p:sp>
        <p:sp>
          <p:nvSpPr>
            <p:cNvPr id="20488" name="Oval 7"/>
            <p:cNvSpPr>
              <a:spLocks noChangeArrowheads="1"/>
            </p:cNvSpPr>
            <p:nvPr/>
          </p:nvSpPr>
          <p:spPr bwMode="auto">
            <a:xfrm>
              <a:off x="5029200" y="2057400"/>
              <a:ext cx="1066800" cy="9906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b="1" i="1">
                <a:solidFill>
                  <a:schemeClr val="accent2">
                    <a:lumMod val="50000"/>
                  </a:schemeClr>
                </a:solidFill>
              </a:endParaRPr>
            </a:p>
          </p:txBody>
        </p:sp>
        <p:sp>
          <p:nvSpPr>
            <p:cNvPr id="20489" name="Text Box 8"/>
            <p:cNvSpPr txBox="1">
              <a:spLocks noChangeArrowheads="1"/>
            </p:cNvSpPr>
            <p:nvPr/>
          </p:nvSpPr>
          <p:spPr bwMode="auto">
            <a:xfrm>
              <a:off x="6190987" y="895507"/>
              <a:ext cx="2286220" cy="644201"/>
            </a:xfrm>
            <a:prstGeom prst="rect">
              <a:avLst/>
            </a:prstGeom>
            <a:noFill/>
            <a:ln w="9525">
              <a:noFill/>
              <a:miter lim="800000"/>
              <a:headEnd/>
              <a:tailEnd/>
            </a:ln>
          </p:spPr>
          <p:txBody>
            <a:bodyPr>
              <a:spAutoFit/>
            </a:bodyPr>
            <a:lstStyle/>
            <a:p>
              <a:pPr>
                <a:defRPr/>
              </a:pPr>
              <a:r>
                <a:rPr lang="en-US" sz="2800" b="1" i="1" dirty="0">
                  <a:solidFill>
                    <a:schemeClr val="accent2">
                      <a:lumMod val="50000"/>
                    </a:schemeClr>
                  </a:solidFill>
                  <a:latin typeface="Trebuchet MS" pitchFamily="34" charset="0"/>
                  <a:cs typeface="Arial" charset="0"/>
                </a:rPr>
                <a:t>Passive</a:t>
              </a:r>
            </a:p>
            <a:p>
              <a:pPr>
                <a:defRPr/>
              </a:pPr>
              <a:r>
                <a:rPr lang="en-US" sz="1600" b="1" i="1" dirty="0">
                  <a:solidFill>
                    <a:schemeClr val="accent2">
                      <a:lumMod val="50000"/>
                    </a:schemeClr>
                  </a:solidFill>
                  <a:latin typeface="Trebuchet MS" pitchFamily="34" charset="0"/>
                  <a:cs typeface="Arial" charset="0"/>
                </a:rPr>
                <a:t>(n=342)</a:t>
              </a:r>
            </a:p>
          </p:txBody>
        </p:sp>
        <p:sp>
          <p:nvSpPr>
            <p:cNvPr id="20490" name="Text Box 9"/>
            <p:cNvSpPr txBox="1">
              <a:spLocks noChangeArrowheads="1"/>
            </p:cNvSpPr>
            <p:nvPr/>
          </p:nvSpPr>
          <p:spPr bwMode="auto">
            <a:xfrm>
              <a:off x="6190987" y="2114265"/>
              <a:ext cx="2724413" cy="644201"/>
            </a:xfrm>
            <a:prstGeom prst="rect">
              <a:avLst/>
            </a:prstGeom>
            <a:noFill/>
            <a:ln w="9525">
              <a:noFill/>
              <a:miter lim="800000"/>
              <a:headEnd/>
              <a:tailEnd/>
            </a:ln>
          </p:spPr>
          <p:txBody>
            <a:bodyPr>
              <a:spAutoFit/>
            </a:bodyPr>
            <a:lstStyle/>
            <a:p>
              <a:pPr>
                <a:defRPr/>
              </a:pPr>
              <a:r>
                <a:rPr lang="en-US" sz="2800" b="1" i="1" dirty="0">
                  <a:solidFill>
                    <a:schemeClr val="accent2">
                      <a:lumMod val="50000"/>
                    </a:schemeClr>
                  </a:solidFill>
                  <a:latin typeface="Trebuchet MS" pitchFamily="34" charset="0"/>
                  <a:cs typeface="Arial" charset="0"/>
                </a:rPr>
                <a:t>Adventurous</a:t>
              </a:r>
            </a:p>
            <a:p>
              <a:pPr>
                <a:defRPr/>
              </a:pPr>
              <a:r>
                <a:rPr lang="en-US" sz="1600" b="1" i="1" dirty="0">
                  <a:solidFill>
                    <a:schemeClr val="accent2">
                      <a:lumMod val="50000"/>
                    </a:schemeClr>
                  </a:solidFill>
                  <a:latin typeface="Trebuchet MS" pitchFamily="34" charset="0"/>
                  <a:cs typeface="Arial" charset="0"/>
                </a:rPr>
                <a:t>(n=324)</a:t>
              </a:r>
            </a:p>
          </p:txBody>
        </p:sp>
        <p:sp>
          <p:nvSpPr>
            <p:cNvPr id="20491" name="Text Box 10"/>
            <p:cNvSpPr txBox="1">
              <a:spLocks noChangeArrowheads="1"/>
            </p:cNvSpPr>
            <p:nvPr/>
          </p:nvSpPr>
          <p:spPr bwMode="auto">
            <a:xfrm>
              <a:off x="6190988" y="3200434"/>
              <a:ext cx="2724413" cy="1012658"/>
            </a:xfrm>
            <a:prstGeom prst="rect">
              <a:avLst/>
            </a:prstGeom>
            <a:noFill/>
            <a:ln w="9525">
              <a:noFill/>
              <a:miter lim="800000"/>
              <a:headEnd/>
              <a:tailEnd/>
            </a:ln>
          </p:spPr>
          <p:txBody>
            <a:bodyPr>
              <a:spAutoFit/>
            </a:bodyPr>
            <a:lstStyle/>
            <a:p>
              <a:pPr>
                <a:defRPr/>
              </a:pPr>
              <a:r>
                <a:rPr lang="en-US" sz="2800" b="1" i="1" dirty="0" smtClean="0">
                  <a:solidFill>
                    <a:schemeClr val="accent2">
                      <a:lumMod val="50000"/>
                    </a:schemeClr>
                  </a:solidFill>
                  <a:latin typeface="Trebuchet MS" pitchFamily="34" charset="0"/>
                  <a:cs typeface="Arial" charset="0"/>
                </a:rPr>
                <a:t> Travel Conservatives </a:t>
              </a:r>
              <a:endParaRPr lang="en-US" sz="2800" b="1" i="1" dirty="0">
                <a:solidFill>
                  <a:schemeClr val="accent2">
                    <a:lumMod val="50000"/>
                  </a:schemeClr>
                </a:solidFill>
                <a:latin typeface="Trebuchet MS" pitchFamily="34" charset="0"/>
                <a:cs typeface="Arial" charset="0"/>
              </a:endParaRPr>
            </a:p>
            <a:p>
              <a:pPr>
                <a:defRPr/>
              </a:pPr>
              <a:r>
                <a:rPr lang="en-US" sz="1600" b="1" i="1" dirty="0">
                  <a:solidFill>
                    <a:schemeClr val="accent2">
                      <a:lumMod val="50000"/>
                    </a:schemeClr>
                  </a:solidFill>
                  <a:latin typeface="Trebuchet MS" pitchFamily="34" charset="0"/>
                  <a:cs typeface="Arial" charset="0"/>
                </a:rPr>
                <a:t>(n=356)</a:t>
              </a:r>
            </a:p>
          </p:txBody>
        </p:sp>
      </p:grpSp>
      <p:graphicFrame>
        <p:nvGraphicFramePr>
          <p:cNvPr id="13" name="Object 13"/>
          <p:cNvGraphicFramePr>
            <a:graphicFrameLocks noChangeAspect="1"/>
          </p:cNvGraphicFramePr>
          <p:nvPr/>
        </p:nvGraphicFramePr>
        <p:xfrm>
          <a:off x="285750" y="1200150"/>
          <a:ext cx="4514850" cy="4972050"/>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p:cNvSpPr txBox="1"/>
          <p:nvPr/>
        </p:nvSpPr>
        <p:spPr>
          <a:xfrm>
            <a:off x="4267200" y="5830669"/>
            <a:ext cx="3886200" cy="646331"/>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p>
            <a:pPr algn="ctr" fontAlgn="auto">
              <a:spcBef>
                <a:spcPts val="0"/>
              </a:spcBef>
              <a:spcAft>
                <a:spcPts val="0"/>
              </a:spcAft>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pitchFamily="34" charset="0"/>
              </a:rPr>
              <a:t>Base: All Travelled by Air  (n=1022)</a:t>
            </a:r>
          </a:p>
        </p:txBody>
      </p:sp>
      <p:sp>
        <p:nvSpPr>
          <p:cNvPr id="12" name="Slide Number Placeholder 11"/>
          <p:cNvSpPr>
            <a:spLocks noGrp="1"/>
          </p:cNvSpPr>
          <p:nvPr>
            <p:ph type="sldNum" sz="quarter" idx="11"/>
          </p:nvPr>
        </p:nvSpPr>
        <p:spPr/>
        <p:txBody>
          <a:bodyPr/>
          <a:lstStyle/>
          <a:p>
            <a:pPr>
              <a:defRPr/>
            </a:pPr>
            <a:fld id="{26F29F75-F93E-4ECF-92B0-50D3654D68F0}" type="slidenum">
              <a:rPr lang="en-US" smtClean="0"/>
              <a:pPr>
                <a:defRPr/>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467600" cy="838200"/>
          </a:xfrm>
        </p:spPr>
        <p:txBody>
          <a:bodyPr/>
          <a:lstStyle/>
          <a:p>
            <a:pPr eaLnBrk="1" hangingPunct="1">
              <a:defRPr/>
            </a:pPr>
            <a:r>
              <a:rPr lang="en-US" dirty="0" smtClean="0">
                <a:solidFill>
                  <a:schemeClr val="accent6">
                    <a:lumMod val="50000"/>
                  </a:schemeClr>
                </a:solidFill>
              </a:rPr>
              <a:t>Reading The Statistics</a:t>
            </a:r>
            <a:endParaRPr lang="en-US" dirty="0">
              <a:solidFill>
                <a:schemeClr val="accent6">
                  <a:lumMod val="50000"/>
                </a:schemeClr>
              </a:solidFill>
            </a:endParaRPr>
          </a:p>
        </p:txBody>
      </p:sp>
      <p:sp>
        <p:nvSpPr>
          <p:cNvPr id="61443" name="Content Placeholder 2"/>
          <p:cNvSpPr>
            <a:spLocks noGrp="1"/>
          </p:cNvSpPr>
          <p:nvPr>
            <p:ph idx="1"/>
          </p:nvPr>
        </p:nvSpPr>
        <p:spPr>
          <a:xfrm>
            <a:off x="838200" y="1066800"/>
            <a:ext cx="7467600" cy="4873625"/>
          </a:xfrm>
        </p:spPr>
        <p:txBody>
          <a:bodyPr/>
          <a:lstStyle/>
          <a:p>
            <a:pPr eaLnBrk="1" hangingPunct="1">
              <a:lnSpc>
                <a:spcPct val="150000"/>
              </a:lnSpc>
            </a:pPr>
            <a:r>
              <a:rPr lang="en-US" sz="1800" smtClean="0">
                <a:solidFill>
                  <a:schemeClr val="tx2"/>
                </a:solidFill>
              </a:rPr>
              <a:t>The results of each group are presented with the respective standard deviations</a:t>
            </a:r>
          </a:p>
          <a:p>
            <a:pPr eaLnBrk="1" hangingPunct="1">
              <a:lnSpc>
                <a:spcPct val="150000"/>
              </a:lnSpc>
            </a:pPr>
            <a:r>
              <a:rPr lang="en-US" sz="1800" smtClean="0">
                <a:solidFill>
                  <a:schemeClr val="tx2"/>
                </a:solidFill>
              </a:rPr>
              <a:t>These standard deviations highlight the prominent positive and negative attributes of each segmented group</a:t>
            </a:r>
          </a:p>
          <a:p>
            <a:pPr eaLnBrk="1" hangingPunct="1">
              <a:lnSpc>
                <a:spcPct val="150000"/>
              </a:lnSpc>
            </a:pPr>
            <a:r>
              <a:rPr lang="en-US" sz="1800" smtClean="0">
                <a:solidFill>
                  <a:schemeClr val="tx2"/>
                </a:solidFill>
              </a:rPr>
              <a:t>Standard Deviation of greater than zero resembles positive correlation  and less than zero shows negative correlation  the higher the value (+/-) the strongest the (+/-) correlation.</a:t>
            </a:r>
          </a:p>
          <a:p>
            <a:pPr eaLnBrk="1" hangingPunct="1">
              <a:lnSpc>
                <a:spcPct val="150000"/>
              </a:lnSpc>
            </a:pPr>
            <a:r>
              <a:rPr lang="en-GB" sz="1800" smtClean="0">
                <a:solidFill>
                  <a:schemeClr val="tx2"/>
                </a:solidFill>
              </a:rPr>
              <a:t>Statements with highest Stdev value(+/-) present the characteristics of each group </a:t>
            </a:r>
            <a:endParaRPr lang="en-US" sz="1800" smtClean="0">
              <a:solidFill>
                <a:schemeClr val="tx2"/>
              </a:solidFill>
            </a:endParaRPr>
          </a:p>
          <a:p>
            <a:pPr eaLnBrk="1" hangingPunct="1">
              <a:lnSpc>
                <a:spcPct val="150000"/>
              </a:lnSpc>
            </a:pPr>
            <a:r>
              <a:rPr lang="en-US" sz="1800" smtClean="0">
                <a:solidFill>
                  <a:schemeClr val="tx2"/>
                </a:solidFill>
              </a:rPr>
              <a:t>The following slides will present the characteristics of each group based on the standard deviations</a:t>
            </a:r>
          </a:p>
        </p:txBody>
      </p:sp>
      <p:sp>
        <p:nvSpPr>
          <p:cNvPr id="4" name="Slide Number Placeholder 3"/>
          <p:cNvSpPr>
            <a:spLocks noGrp="1"/>
          </p:cNvSpPr>
          <p:nvPr>
            <p:ph type="sldNum" sz="quarter" idx="11"/>
          </p:nvPr>
        </p:nvSpPr>
        <p:spPr/>
        <p:txBody>
          <a:bodyPr/>
          <a:lstStyle/>
          <a:p>
            <a:pPr>
              <a:defRPr/>
            </a:pPr>
            <a:fld id="{13D05FDE-7F16-4C8F-B00C-FBA1F2A06B85}" type="slidenum">
              <a:rPr lang="en-US" smtClean="0"/>
              <a:pPr>
                <a:defRPr/>
              </a:pPr>
              <a:t>57</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rtlCol="0" anchor="ctr" anchorCtr="0"/>
          <a:lstStyle/>
          <a:p>
            <a:pPr eaLnBrk="1" fontAlgn="auto" hangingPunct="1">
              <a:spcAft>
                <a:spcPts val="0"/>
              </a:spcAft>
              <a:defRPr/>
            </a:pPr>
            <a:r>
              <a:rPr lang="en-US" b="1" dirty="0" smtClean="0">
                <a:solidFill>
                  <a:schemeClr val="accent3">
                    <a:lumMod val="50000"/>
                  </a:schemeClr>
                </a:solidFill>
              </a:rPr>
              <a:t>Group 1: Passive(n=342)</a:t>
            </a:r>
            <a:endParaRPr lang="en-US" b="1" dirty="0">
              <a:solidFill>
                <a:schemeClr val="accent3">
                  <a:lumMod val="50000"/>
                </a:schemeClr>
              </a:solidFill>
            </a:endParaRPr>
          </a:p>
        </p:txBody>
      </p:sp>
      <p:sp>
        <p:nvSpPr>
          <p:cNvPr id="6" name="TextBox 5"/>
          <p:cNvSpPr txBox="1"/>
          <p:nvPr/>
        </p:nvSpPr>
        <p:spPr>
          <a:xfrm>
            <a:off x="457200" y="685800"/>
            <a:ext cx="8110538" cy="954107"/>
          </a:xfrm>
          <a:prstGeom prst="rect">
            <a:avLst/>
          </a:prstGeom>
          <a:ln/>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en-US" sz="1400" dirty="0">
                <a:solidFill>
                  <a:schemeClr val="bg1"/>
                </a:solidFill>
                <a:latin typeface="Trebuchet MS" pitchFamily="34" charset="0"/>
              </a:rPr>
              <a:t>These individuals are passive. They don’t believe in another try if they failed from the first time, they don’t seize opportunities when they arise, their interest in the cultures of other countries cultures and international events is very weak, add to that they are unhappy with the standards of their living. </a:t>
            </a:r>
          </a:p>
        </p:txBody>
      </p:sp>
      <p:sp>
        <p:nvSpPr>
          <p:cNvPr id="9" name="TextBox 8"/>
          <p:cNvSpPr txBox="1"/>
          <p:nvPr/>
        </p:nvSpPr>
        <p:spPr>
          <a:xfrm>
            <a:off x="457200" y="6248400"/>
            <a:ext cx="3581400" cy="276999"/>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algn="ctr">
              <a:defRPr/>
            </a:pPr>
            <a:r>
              <a:rPr lang="en-US" sz="1200">
                <a:solidFill>
                  <a:srgbClr val="000000"/>
                </a:solidFill>
                <a:latin typeface="Trebuchet MS" pitchFamily="34" charset="0"/>
                <a:cs typeface="Arial" pitchFamily="34" charset="0"/>
              </a:rPr>
              <a:t>Base: All Traveled by Air  (n=1022)</a:t>
            </a:r>
          </a:p>
        </p:txBody>
      </p:sp>
      <p:graphicFrame>
        <p:nvGraphicFramePr>
          <p:cNvPr id="62524" name="Group 60"/>
          <p:cNvGraphicFramePr>
            <a:graphicFrameLocks noGrp="1"/>
          </p:cNvGraphicFramePr>
          <p:nvPr>
            <p:ph sz="quarter" idx="1"/>
          </p:nvPr>
        </p:nvGraphicFramePr>
        <p:xfrm>
          <a:off x="457200" y="1752600"/>
          <a:ext cx="8077200" cy="4262445"/>
        </p:xfrm>
        <a:graphic>
          <a:graphicData uri="http://schemas.openxmlformats.org/drawingml/2006/table">
            <a:tbl>
              <a:tblPr/>
              <a:tblGrid>
                <a:gridCol w="7038975"/>
                <a:gridCol w="1038225"/>
              </a:tblGrid>
              <a:tr h="2841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Statement </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Stdev</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take holidays in SAUDI rather than abroad</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0.013</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8696B"/>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go on holidays where activities are organized for me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-0.088</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A8471"/>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would never think of taking a package holiday</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-0.1136</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A8A72"/>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love traveling abroad</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-0.159</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B9674"/>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happy in my job</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-0.3409</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DC57D"/>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enjoy life and don't worry about the future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-0.448</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FE182"/>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go back to familiar places for holidays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-0.4521</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FE283"/>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taking risks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-0.5274</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2E389"/>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prefer to spend a quiet evening at home than go out</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-0.6135</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D6D395"/>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interested in international events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-0.6584</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8CA9A"/>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perfectly happy with my standard of living</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-0.7012</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BAC2A0"/>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interested in other cultures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-0.7076</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B8C1A1"/>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You should seize opportunities in life when they arise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-0.8667</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84A3B5"/>
                    </a:solidFill>
                  </a:tcPr>
                </a:tc>
              </a:tr>
              <a:tr h="2841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If at first you do not succeed you must keep trying</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-0.9991</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5A8AC6"/>
                    </a:solid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rtlCol="0" anchor="ctr" anchorCtr="0"/>
          <a:lstStyle/>
          <a:p>
            <a:pPr eaLnBrk="1" fontAlgn="auto" hangingPunct="1">
              <a:spcAft>
                <a:spcPts val="0"/>
              </a:spcAft>
              <a:defRPr/>
            </a:pPr>
            <a:r>
              <a:rPr lang="en-US" dirty="0" smtClean="0">
                <a:solidFill>
                  <a:schemeClr val="accent1">
                    <a:lumMod val="50000"/>
                  </a:schemeClr>
                </a:solidFill>
              </a:rPr>
              <a:t>Group 2: Adventurous (n=324)</a:t>
            </a:r>
            <a:endParaRPr lang="en-US" dirty="0">
              <a:solidFill>
                <a:schemeClr val="accent1">
                  <a:lumMod val="50000"/>
                </a:schemeClr>
              </a:solidFill>
            </a:endParaRPr>
          </a:p>
        </p:txBody>
      </p:sp>
      <p:sp>
        <p:nvSpPr>
          <p:cNvPr id="6" name="TextBox 5"/>
          <p:cNvSpPr txBox="1"/>
          <p:nvPr/>
        </p:nvSpPr>
        <p:spPr>
          <a:xfrm>
            <a:off x="457200" y="685800"/>
            <a:ext cx="8110538" cy="738664"/>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en-US" sz="1400" dirty="0">
                <a:solidFill>
                  <a:schemeClr val="bg1"/>
                </a:solidFill>
                <a:latin typeface="Trebuchet MS" pitchFamily="34" charset="0"/>
              </a:rPr>
              <a:t>Here are the adventurous group, they like to enjoy life without any worry , also they could called as worry free group , they love traveling abroad , taking risks and organized holiday activities, also they are interested in international events and other cultures, this group travel is basic to them. </a:t>
            </a:r>
          </a:p>
        </p:txBody>
      </p:sp>
      <p:sp>
        <p:nvSpPr>
          <p:cNvPr id="9" name="TextBox 8"/>
          <p:cNvSpPr txBox="1"/>
          <p:nvPr/>
        </p:nvSpPr>
        <p:spPr>
          <a:xfrm>
            <a:off x="457200" y="6248400"/>
            <a:ext cx="3581400" cy="276999"/>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algn="ctr">
              <a:defRPr/>
            </a:pPr>
            <a:r>
              <a:rPr lang="en-US" sz="1200">
                <a:solidFill>
                  <a:srgbClr val="000000"/>
                </a:solidFill>
                <a:latin typeface="Trebuchet MS" pitchFamily="34" charset="0"/>
                <a:cs typeface="Arial" pitchFamily="34" charset="0"/>
              </a:rPr>
              <a:t>Base: All Traveled by Air  (n=1022)</a:t>
            </a:r>
          </a:p>
        </p:txBody>
      </p:sp>
      <p:graphicFrame>
        <p:nvGraphicFramePr>
          <p:cNvPr id="63548" name="Group 60"/>
          <p:cNvGraphicFramePr>
            <a:graphicFrameLocks noGrp="1"/>
          </p:cNvGraphicFramePr>
          <p:nvPr>
            <p:ph sz="quarter" idx="1"/>
          </p:nvPr>
        </p:nvGraphicFramePr>
        <p:xfrm>
          <a:off x="457200" y="1600200"/>
          <a:ext cx="8077200" cy="4429125"/>
        </p:xfrm>
        <a:graphic>
          <a:graphicData uri="http://schemas.openxmlformats.org/drawingml/2006/table">
            <a:tbl>
              <a:tblPr/>
              <a:tblGrid>
                <a:gridCol w="7038975"/>
                <a:gridCol w="1038225"/>
              </a:tblGrid>
              <a:tr h="2952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Statement</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Stdev</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enjoy life and don't worry about the future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0.6809</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8696B"/>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love traveling abroad</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0.6653</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9746E"/>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taking risks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0.6649</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9746E"/>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go on holidays where activities are organized for me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0.6062</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B9C75"/>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interested in international events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0.5945</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CA477"/>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interested in other cultures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0.5759</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CB079"/>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If at first you do not succeed you must keep trying</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0.5407</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EC87E"/>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perfectly happy with my standard of living</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0.4338</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6E688"/>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happy in my job</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0.4337</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6E588"/>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You should seize opportunities in life when they arise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0.4298</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5E588"/>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prefer to spend a quiet evening at home than go out</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0.3468</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8DD8D"/>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go back to familiar places for holidays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0.2561</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DAD593"/>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would never think of taking a package holiday</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-0.1395</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9BB0AC"/>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take holidays in SAUDI rather than abroad</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-0.5501</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5A8AC6"/>
                    </a:solidFill>
                  </a:tcPr>
                </a:tc>
              </a:tr>
            </a:tbl>
          </a:graphicData>
        </a:graphic>
      </p:graphicFrame>
      <p:sp>
        <p:nvSpPr>
          <p:cNvPr id="7" name="Slide Number Placeholder 6"/>
          <p:cNvSpPr>
            <a:spLocks noGrp="1"/>
          </p:cNvSpPr>
          <p:nvPr>
            <p:ph type="sldNum" sz="quarter" idx="11"/>
          </p:nvPr>
        </p:nvSpPr>
        <p:spPr/>
        <p:txBody>
          <a:bodyPr/>
          <a:lstStyle/>
          <a:p>
            <a:pPr>
              <a:defRPr/>
            </a:pPr>
            <a:fld id="{DBDABD7A-0C19-4FB7-B892-BAB1D1D75D16}" type="slidenum">
              <a:rPr lang="en-US" smtClean="0"/>
              <a:pPr>
                <a:defRPr/>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pPr eaLnBrk="1" fontAlgn="auto" hangingPunct="1">
              <a:spcAft>
                <a:spcPts val="0"/>
              </a:spcAft>
              <a:defRPr/>
            </a:pPr>
            <a:r>
              <a:rPr lang="en-US" b="1" dirty="0" smtClean="0">
                <a:solidFill>
                  <a:schemeClr val="accent1">
                    <a:lumMod val="50000"/>
                  </a:schemeClr>
                </a:solidFill>
              </a:rPr>
              <a:t>Share of Voice</a:t>
            </a:r>
            <a:endParaRPr lang="en-US" b="1" dirty="0">
              <a:solidFill>
                <a:schemeClr val="accent1">
                  <a:lumMod val="50000"/>
                </a:schemeClr>
              </a:solidFill>
            </a:endParaRPr>
          </a:p>
        </p:txBody>
      </p:sp>
      <p:graphicFrame>
        <p:nvGraphicFramePr>
          <p:cNvPr id="7" name="Content Placeholder 3"/>
          <p:cNvGraphicFramePr>
            <a:graphicFrameLocks noGrp="1"/>
          </p:cNvGraphicFramePr>
          <p:nvPr>
            <p:ph idx="1"/>
          </p:nvPr>
        </p:nvGraphicFramePr>
        <p:xfrm>
          <a:off x="4876800" y="838200"/>
          <a:ext cx="38862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12292" name="Content Placeholder 6"/>
          <p:cNvSpPr>
            <a:spLocks noGrp="1"/>
          </p:cNvSpPr>
          <p:nvPr>
            <p:ph idx="13"/>
          </p:nvPr>
        </p:nvSpPr>
        <p:spPr>
          <a:xfrm>
            <a:off x="838200" y="1600200"/>
            <a:ext cx="3810000" cy="5257800"/>
          </a:xfrm>
        </p:spPr>
        <p:txBody>
          <a:bodyPr/>
          <a:lstStyle/>
          <a:p>
            <a:pPr eaLnBrk="1" hangingPunct="1">
              <a:lnSpc>
                <a:spcPct val="150000"/>
              </a:lnSpc>
            </a:pPr>
            <a:r>
              <a:rPr lang="en-US" sz="1800" dirty="0" smtClean="0"/>
              <a:t>44% of all those who traveled by air  visited MEA and Africa in the last 12 months.</a:t>
            </a:r>
          </a:p>
          <a:p>
            <a:pPr eaLnBrk="1" hangingPunct="1">
              <a:lnSpc>
                <a:spcPct val="150000"/>
              </a:lnSpc>
            </a:pPr>
            <a:r>
              <a:rPr lang="en-US" sz="1800" dirty="0" smtClean="0"/>
              <a:t>GCC  is the second most visited area with 36%</a:t>
            </a:r>
          </a:p>
          <a:p>
            <a:pPr eaLnBrk="1" hangingPunct="1">
              <a:lnSpc>
                <a:spcPct val="150000"/>
              </a:lnSpc>
            </a:pPr>
            <a:r>
              <a:rPr lang="en-GB" sz="1800" dirty="0" smtClean="0"/>
              <a:t>GCC, MEA and Africa combined accumulate to </a:t>
            </a:r>
            <a:r>
              <a:rPr lang="en-US" sz="1800" dirty="0" smtClean="0"/>
              <a:t>~80% of travelers by air.</a:t>
            </a:r>
          </a:p>
        </p:txBody>
      </p:sp>
      <p:sp>
        <p:nvSpPr>
          <p:cNvPr id="8" name="TextBox 7"/>
          <p:cNvSpPr txBox="1"/>
          <p:nvPr/>
        </p:nvSpPr>
        <p:spPr>
          <a:xfrm>
            <a:off x="5029200" y="5867400"/>
            <a:ext cx="3581400" cy="276225"/>
          </a:xfrm>
          <a:prstGeom prst="rect">
            <a:avLst/>
          </a:prstGeom>
          <a:ln/>
        </p:spPr>
        <p:style>
          <a:lnRef idx="0">
            <a:schemeClr val="accent4"/>
          </a:lnRef>
          <a:fillRef idx="3">
            <a:schemeClr val="accent4"/>
          </a:fillRef>
          <a:effectRef idx="3">
            <a:schemeClr val="accent4"/>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sp>
        <p:nvSpPr>
          <p:cNvPr id="9"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rtlCol="0" anchor="ctr" anchorCtr="0">
            <a:normAutofit fontScale="90000"/>
          </a:bodyPr>
          <a:lstStyle/>
          <a:p>
            <a:pPr eaLnBrk="1" fontAlgn="auto" hangingPunct="1">
              <a:spcAft>
                <a:spcPts val="0"/>
              </a:spcAft>
              <a:defRPr/>
            </a:pPr>
            <a:r>
              <a:rPr lang="en-US" dirty="0" smtClean="0">
                <a:solidFill>
                  <a:schemeClr val="tx1">
                    <a:lumMod val="65000"/>
                    <a:lumOff val="35000"/>
                  </a:schemeClr>
                </a:solidFill>
              </a:rPr>
              <a:t>Group 3: Travel Conservatives (n=356)</a:t>
            </a:r>
            <a:endParaRPr lang="en-US" dirty="0">
              <a:solidFill>
                <a:schemeClr val="tx1">
                  <a:lumMod val="65000"/>
                  <a:lumOff val="35000"/>
                </a:schemeClr>
              </a:solidFill>
            </a:endParaRPr>
          </a:p>
        </p:txBody>
      </p:sp>
      <p:sp>
        <p:nvSpPr>
          <p:cNvPr id="6" name="TextBox 5"/>
          <p:cNvSpPr txBox="1"/>
          <p:nvPr/>
        </p:nvSpPr>
        <p:spPr>
          <a:xfrm>
            <a:off x="457200" y="685800"/>
            <a:ext cx="8110538" cy="954107"/>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sz="1400" dirty="0">
                <a:solidFill>
                  <a:schemeClr val="bg1"/>
                </a:solidFill>
                <a:latin typeface="Trebuchet MS" pitchFamily="34" charset="0"/>
              </a:rPr>
              <a:t>This group does not show a very highly significant characteristics, but the main showing characteristics is that they prefer taking their holidays in their mother country rather than traveling abroad, also they don’t prefer holidays where activities are organized for them, also they hate travelling abroad!  </a:t>
            </a:r>
          </a:p>
        </p:txBody>
      </p:sp>
      <p:sp>
        <p:nvSpPr>
          <p:cNvPr id="9" name="TextBox 8"/>
          <p:cNvSpPr txBox="1"/>
          <p:nvPr/>
        </p:nvSpPr>
        <p:spPr>
          <a:xfrm>
            <a:off x="457200" y="6248400"/>
            <a:ext cx="3581400" cy="276999"/>
          </a:xfrm>
          <a:prstGeom prst="rect">
            <a:avLst/>
          </a:prstGeom>
          <a:ln/>
        </p:spPr>
        <p:style>
          <a:lnRef idx="1">
            <a:schemeClr val="dk1"/>
          </a:lnRef>
          <a:fillRef idx="2">
            <a:schemeClr val="dk1"/>
          </a:fillRef>
          <a:effectRef idx="1">
            <a:schemeClr val="dk1"/>
          </a:effectRef>
          <a:fontRef idx="minor">
            <a:schemeClr val="dk1"/>
          </a:fontRef>
        </p:style>
        <p:txBody>
          <a:bodyPr>
            <a:spAutoFit/>
          </a:bodyPr>
          <a:lstStyle/>
          <a:p>
            <a:pPr algn="ctr">
              <a:defRPr/>
            </a:pPr>
            <a:r>
              <a:rPr lang="en-US" sz="1200">
                <a:solidFill>
                  <a:srgbClr val="000000"/>
                </a:solidFill>
                <a:latin typeface="Trebuchet MS" pitchFamily="34" charset="0"/>
                <a:cs typeface="Arial" pitchFamily="34" charset="0"/>
              </a:rPr>
              <a:t>Base: All Traveled by Air  (n=1022)</a:t>
            </a:r>
          </a:p>
        </p:txBody>
      </p:sp>
      <p:graphicFrame>
        <p:nvGraphicFramePr>
          <p:cNvPr id="8" name="Content Placeholder 7"/>
          <p:cNvGraphicFramePr>
            <a:graphicFrameLocks noGrp="1"/>
          </p:cNvGraphicFramePr>
          <p:nvPr>
            <p:ph sz="quarter" idx="1"/>
          </p:nvPr>
        </p:nvGraphicFramePr>
        <p:xfrm>
          <a:off x="457200" y="1828800"/>
          <a:ext cx="8077200" cy="4191000"/>
        </p:xfrm>
        <a:graphic>
          <a:graphicData uri="http://schemas.openxmlformats.org/drawingml/2006/table">
            <a:tbl>
              <a:tblPr/>
              <a:tblGrid>
                <a:gridCol w="6934200"/>
                <a:gridCol w="1143000"/>
              </a:tblGrid>
              <a:tr h="2794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Statement</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Stdev</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take holidays in SAUDI rather than abroad</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0.4882</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8696B"/>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If at first you do not succeed you must keep trying</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0.4677</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9726D"/>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You should seize opportunities in life when they arise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0.4415</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A7D6F"/>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perfectly happy with my standard of living</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0.2788</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DC17C"/>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prefer to spend a quiet evening at home than go out</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0.2737</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DC47D"/>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would never think of taking a package holiday</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0.2361</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ED380"/>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go back to familiar places for holidays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0.2012</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FE283"/>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interested in other cultures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0.1556</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F9E787"/>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interested in international events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0.0914</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8DD8D"/>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am happy in my job</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-0.0672</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0C69E"/>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taking risks</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-0.0985</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B8C1A1"/>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enjoy life and don't worry about the future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-0.1894</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A0B3AA"/>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love traveling abroad</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-0.4527</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5D8CC5"/>
                    </a:solidFill>
                  </a:tcPr>
                </a:tc>
              </a:tr>
              <a:tr h="2794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I like to go on holidays where activities are organized for me</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000000"/>
                          </a:solidFill>
                          <a:effectLst/>
                          <a:latin typeface="Calibri" pitchFamily="34" charset="0"/>
                          <a:cs typeface="Arial" pitchFamily="34" charset="0"/>
                        </a:rPr>
                        <a:t>-0.4672</a:t>
                      </a:r>
                    </a:p>
                  </a:txBody>
                  <a:tcPr marL="9525" marR="9525" marT="9525" marB="0" anchor="ctr" horzOverflow="overflow">
                    <a:lnL w="6350" cap="flat" cmpd="sng" algn="ctr">
                      <a:solidFill>
                        <a:srgbClr val="B2A1C7"/>
                      </a:solidFill>
                      <a:prstDash val="solid"/>
                      <a:round/>
                      <a:headEnd type="none" w="med" len="med"/>
                      <a:tailEnd type="none" w="med" len="med"/>
                    </a:lnL>
                    <a:lnR w="6350" cap="flat" cmpd="sng" algn="ctr">
                      <a:solidFill>
                        <a:srgbClr val="B2A1C7"/>
                      </a:solidFill>
                      <a:prstDash val="solid"/>
                      <a:round/>
                      <a:headEnd type="none" w="med" len="med"/>
                      <a:tailEnd type="none" w="med" len="med"/>
                    </a:lnR>
                    <a:lnT w="6350" cap="flat" cmpd="sng" algn="ctr">
                      <a:solidFill>
                        <a:srgbClr val="B2A1C7"/>
                      </a:solidFill>
                      <a:prstDash val="solid"/>
                      <a:round/>
                      <a:headEnd type="none" w="med" len="med"/>
                      <a:tailEnd type="none" w="med" len="med"/>
                    </a:lnT>
                    <a:lnB w="6350" cap="flat" cmpd="sng" algn="ctr">
                      <a:solidFill>
                        <a:srgbClr val="B2A1C7"/>
                      </a:solidFill>
                      <a:prstDash val="solid"/>
                      <a:round/>
                      <a:headEnd type="none" w="med" len="med"/>
                      <a:tailEnd type="none" w="med" len="med"/>
                    </a:lnB>
                    <a:lnTlToBr>
                      <a:noFill/>
                    </a:lnTlToBr>
                    <a:lnBlToTr>
                      <a:noFill/>
                    </a:lnBlToTr>
                    <a:solidFill>
                      <a:srgbClr val="5A8AC6"/>
                    </a:solidFill>
                  </a:tcPr>
                </a:tc>
              </a:tr>
            </a:tbl>
          </a:graphicData>
        </a:graphic>
      </p:graphicFrame>
      <p:sp>
        <p:nvSpPr>
          <p:cNvPr id="7" name="Slide Number Placeholder 6"/>
          <p:cNvSpPr>
            <a:spLocks noGrp="1"/>
          </p:cNvSpPr>
          <p:nvPr>
            <p:ph type="sldNum" sz="quarter" idx="11"/>
          </p:nvPr>
        </p:nvSpPr>
        <p:spPr/>
        <p:txBody>
          <a:bodyPr/>
          <a:lstStyle/>
          <a:p>
            <a:pPr>
              <a:defRPr/>
            </a:pPr>
            <a:fld id="{E55AC6D1-1F16-46BC-A918-7E806DEE34EB}" type="slidenum">
              <a:rPr lang="en-US" smtClean="0"/>
              <a:pPr>
                <a:defRPr/>
              </a:pPr>
              <a:t>60</a:t>
            </a:fld>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705600" cy="563562"/>
          </a:xfrm>
        </p:spPr>
        <p:txBody>
          <a:bodyPr/>
          <a:lstStyle/>
          <a:p>
            <a:pPr eaLnBrk="1" hangingPunct="1">
              <a:defRPr/>
            </a:pPr>
            <a:r>
              <a:rPr lang="en-US" dirty="0" smtClean="0">
                <a:solidFill>
                  <a:schemeClr val="tx1"/>
                </a:solidFill>
              </a:rPr>
              <a:t>Reading The Statistics</a:t>
            </a:r>
            <a:endParaRPr lang="en-US" dirty="0">
              <a:solidFill>
                <a:schemeClr val="tx1"/>
              </a:solidFill>
            </a:endParaRPr>
          </a:p>
        </p:txBody>
      </p:sp>
      <p:sp>
        <p:nvSpPr>
          <p:cNvPr id="65539" name="Content Placeholder 2"/>
          <p:cNvSpPr>
            <a:spLocks noGrp="1"/>
          </p:cNvSpPr>
          <p:nvPr>
            <p:ph idx="1"/>
          </p:nvPr>
        </p:nvSpPr>
        <p:spPr>
          <a:xfrm>
            <a:off x="457200" y="1143000"/>
            <a:ext cx="7467600" cy="5029200"/>
          </a:xfrm>
        </p:spPr>
        <p:txBody>
          <a:bodyPr/>
          <a:lstStyle/>
          <a:p>
            <a:pPr eaLnBrk="1" hangingPunct="1">
              <a:lnSpc>
                <a:spcPct val="150000"/>
              </a:lnSpc>
            </a:pPr>
            <a:r>
              <a:rPr lang="en-US" sz="1400" smtClean="0"/>
              <a:t>After deriving to the clustered groups we will study their demographics,  consumption patterns, behaviors and preferences</a:t>
            </a:r>
          </a:p>
          <a:p>
            <a:pPr eaLnBrk="1" hangingPunct="1">
              <a:lnSpc>
                <a:spcPct val="150000"/>
              </a:lnSpc>
            </a:pPr>
            <a:r>
              <a:rPr lang="en-US" sz="1400" smtClean="0"/>
              <a:t>The data of the analysis will be presented in the following two measures:</a:t>
            </a:r>
          </a:p>
          <a:p>
            <a:pPr lvl="1" eaLnBrk="1" hangingPunct="1">
              <a:lnSpc>
                <a:spcPct val="150000"/>
              </a:lnSpc>
            </a:pPr>
            <a:r>
              <a:rPr lang="en-US" sz="1400" smtClean="0"/>
              <a:t>Percentage</a:t>
            </a:r>
          </a:p>
          <a:p>
            <a:pPr lvl="1" eaLnBrk="1" hangingPunct="1">
              <a:lnSpc>
                <a:spcPct val="150000"/>
              </a:lnSpc>
            </a:pPr>
            <a:r>
              <a:rPr lang="en-US" sz="1400" smtClean="0"/>
              <a:t>Index: a comparative measure of a probability or likelihood of occurrence in comparison to the base sample</a:t>
            </a:r>
          </a:p>
          <a:p>
            <a:pPr lvl="1" eaLnBrk="1" hangingPunct="1">
              <a:lnSpc>
                <a:spcPct val="150000"/>
              </a:lnSpc>
              <a:buFont typeface="Arial" pitchFamily="34" charset="0"/>
              <a:buNone/>
            </a:pPr>
            <a:r>
              <a:rPr lang="en-US" sz="1400" smtClean="0"/>
              <a:t>	</a:t>
            </a:r>
            <a:r>
              <a:rPr lang="en-US" sz="1400" i="1" smtClean="0"/>
              <a:t>For example,</a:t>
            </a:r>
          </a:p>
          <a:p>
            <a:pPr lvl="1" eaLnBrk="1" hangingPunct="1">
              <a:lnSpc>
                <a:spcPct val="150000"/>
              </a:lnSpc>
              <a:buFont typeface="Arial" pitchFamily="34" charset="0"/>
              <a:buNone/>
            </a:pPr>
            <a:endParaRPr lang="en-US" sz="1400" i="1" smtClean="0"/>
          </a:p>
          <a:p>
            <a:pPr lvl="1" eaLnBrk="1" hangingPunct="1">
              <a:lnSpc>
                <a:spcPct val="150000"/>
              </a:lnSpc>
              <a:buFont typeface="Arial" pitchFamily="34" charset="0"/>
              <a:buNone/>
            </a:pPr>
            <a:r>
              <a:rPr lang="en-US" sz="1400" i="1" smtClean="0"/>
              <a:t>	</a:t>
            </a:r>
          </a:p>
          <a:p>
            <a:pPr lvl="1" eaLnBrk="1" hangingPunct="1">
              <a:lnSpc>
                <a:spcPct val="150000"/>
              </a:lnSpc>
              <a:buFont typeface="Arial" pitchFamily="34" charset="0"/>
              <a:buNone/>
            </a:pPr>
            <a:endParaRPr lang="en-US" sz="1400" i="1" smtClean="0"/>
          </a:p>
          <a:p>
            <a:pPr lvl="1" eaLnBrk="1" hangingPunct="1">
              <a:lnSpc>
                <a:spcPct val="150000"/>
              </a:lnSpc>
              <a:buFont typeface="Arial" pitchFamily="34" charset="0"/>
              <a:buNone/>
            </a:pPr>
            <a:endParaRPr lang="en-US" sz="1400" i="1" smtClean="0"/>
          </a:p>
          <a:p>
            <a:pPr lvl="1" eaLnBrk="1" hangingPunct="1">
              <a:lnSpc>
                <a:spcPct val="150000"/>
              </a:lnSpc>
              <a:buFont typeface="Arial" pitchFamily="34" charset="0"/>
              <a:buNone/>
            </a:pPr>
            <a:endParaRPr lang="en-US" sz="1400" i="1" smtClean="0"/>
          </a:p>
          <a:p>
            <a:pPr lvl="1" eaLnBrk="1" hangingPunct="1">
              <a:lnSpc>
                <a:spcPct val="150000"/>
              </a:lnSpc>
              <a:buFont typeface="Arial" pitchFamily="34" charset="0"/>
              <a:buNone/>
            </a:pPr>
            <a:r>
              <a:rPr lang="en-US" sz="1400" i="1" smtClean="0"/>
              <a:t>	100 is the average</a:t>
            </a:r>
          </a:p>
          <a:p>
            <a:pPr lvl="1" eaLnBrk="1" hangingPunct="1">
              <a:lnSpc>
                <a:spcPct val="150000"/>
              </a:lnSpc>
              <a:buFont typeface="Arial" pitchFamily="34" charset="0"/>
              <a:buNone/>
            </a:pPr>
            <a:r>
              <a:rPr lang="en-US" sz="1400" i="1" smtClean="0"/>
              <a:t>	Above 100 is positive likelihood of occurrence</a:t>
            </a:r>
          </a:p>
          <a:p>
            <a:pPr lvl="1" eaLnBrk="1" hangingPunct="1">
              <a:lnSpc>
                <a:spcPct val="150000"/>
              </a:lnSpc>
              <a:buFont typeface="Arial" pitchFamily="34" charset="0"/>
              <a:buNone/>
            </a:pPr>
            <a:r>
              <a:rPr lang="en-US" sz="1400" i="1" smtClean="0"/>
              <a:t>	Below 100 is negative likelihood of occurrence</a:t>
            </a:r>
          </a:p>
        </p:txBody>
      </p:sp>
      <p:graphicFrame>
        <p:nvGraphicFramePr>
          <p:cNvPr id="4" name="Table 3"/>
          <p:cNvGraphicFramePr>
            <a:graphicFrameLocks noGrp="1"/>
          </p:cNvGraphicFramePr>
          <p:nvPr/>
        </p:nvGraphicFramePr>
        <p:xfrm>
          <a:off x="914400" y="3733800"/>
          <a:ext cx="7391400" cy="1645920"/>
        </p:xfrm>
        <a:graphic>
          <a:graphicData uri="http://schemas.openxmlformats.org/drawingml/2006/table">
            <a:tbl>
              <a:tblPr firstRow="1" bandRow="1">
                <a:tableStyleId>{284E427A-3D55-4303-BF80-6455036E1DE7}</a:tableStyleId>
              </a:tblPr>
              <a:tblGrid>
                <a:gridCol w="2590800"/>
                <a:gridCol w="1371600"/>
                <a:gridCol w="1752600"/>
                <a:gridCol w="1676400"/>
              </a:tblGrid>
              <a:tr h="152400">
                <a:tc>
                  <a:txBody>
                    <a:bodyPr/>
                    <a:lstStyle/>
                    <a:p>
                      <a:r>
                        <a:rPr lang="en-US" sz="1200" dirty="0" smtClean="0">
                          <a:latin typeface="Trebuchet MS" pitchFamily="34" charset="0"/>
                        </a:rPr>
                        <a:t>In the Last</a:t>
                      </a:r>
                      <a:r>
                        <a:rPr lang="en-US" sz="1200" baseline="0" dirty="0" smtClean="0">
                          <a:latin typeface="Trebuchet MS" pitchFamily="34" charset="0"/>
                        </a:rPr>
                        <a:t> 12 Months</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Base: Total Sample (n=4002)</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Energy Drinks Consumers</a:t>
                      </a:r>
                    </a:p>
                    <a:p>
                      <a:pPr algn="ctr"/>
                      <a:r>
                        <a:rPr lang="en-US" sz="1200" dirty="0" smtClean="0">
                          <a:latin typeface="Trebuchet MS" pitchFamily="34" charset="0"/>
                        </a:rPr>
                        <a:t>(n=1502)</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Non-Consumers of Energy</a:t>
                      </a:r>
                      <a:r>
                        <a:rPr lang="en-US" sz="1200" baseline="0" dirty="0" smtClean="0">
                          <a:latin typeface="Trebuchet MS" pitchFamily="34" charset="0"/>
                        </a:rPr>
                        <a:t> Drinks</a:t>
                      </a:r>
                    </a:p>
                    <a:p>
                      <a:pPr algn="ctr"/>
                      <a:r>
                        <a:rPr lang="en-US" sz="1200" baseline="0" dirty="0" smtClean="0">
                          <a:latin typeface="Trebuchet MS" pitchFamily="34" charset="0"/>
                        </a:rPr>
                        <a:t>(n=2500)</a:t>
                      </a:r>
                      <a:endParaRPr lang="en-US" sz="1200" dirty="0">
                        <a:latin typeface="Trebuchet MS" pitchFamily="34" charset="0"/>
                      </a:endParaRPr>
                    </a:p>
                  </a:txBody>
                  <a:tcPr anchor="ctr"/>
                </a:tc>
              </a:tr>
              <a:tr h="182880">
                <a:tc>
                  <a:txBody>
                    <a:bodyPr/>
                    <a:lstStyle/>
                    <a:p>
                      <a:r>
                        <a:rPr lang="en-US" sz="1200" dirty="0" smtClean="0">
                          <a:latin typeface="Trebuchet MS" pitchFamily="34" charset="0"/>
                        </a:rPr>
                        <a:t>Play</a:t>
                      </a:r>
                      <a:r>
                        <a:rPr lang="en-US" sz="1200" baseline="0" dirty="0" smtClean="0">
                          <a:latin typeface="Trebuchet MS" pitchFamily="34" charset="0"/>
                        </a:rPr>
                        <a:t> Sports Regularly</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18</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108</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95</a:t>
                      </a:r>
                      <a:endParaRPr lang="en-US" sz="1200" dirty="0">
                        <a:latin typeface="Trebuchet MS" pitchFamily="34" charset="0"/>
                      </a:endParaRPr>
                    </a:p>
                  </a:txBody>
                  <a:tcPr anchor="ctr"/>
                </a:tc>
              </a:tr>
              <a:tr h="182880">
                <a:tc>
                  <a:txBody>
                    <a:bodyPr/>
                    <a:lstStyle/>
                    <a:p>
                      <a:r>
                        <a:rPr lang="en-US" sz="1200" dirty="0" smtClean="0">
                          <a:latin typeface="Trebuchet MS" pitchFamily="34" charset="0"/>
                        </a:rPr>
                        <a:t>Smoke</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20</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134</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79</a:t>
                      </a:r>
                      <a:endParaRPr lang="en-US" sz="1200" dirty="0">
                        <a:latin typeface="Trebuchet MS" pitchFamily="34" charset="0"/>
                      </a:endParaRPr>
                    </a:p>
                  </a:txBody>
                  <a:tcPr anchor="ctr"/>
                </a:tc>
              </a:tr>
              <a:tr h="182880">
                <a:tc>
                  <a:txBody>
                    <a:bodyPr/>
                    <a:lstStyle/>
                    <a:p>
                      <a:r>
                        <a:rPr lang="en-US" sz="1200" dirty="0" smtClean="0">
                          <a:latin typeface="Trebuchet MS" pitchFamily="34" charset="0"/>
                        </a:rPr>
                        <a:t>Heavy Fast Food Eaters </a:t>
                      </a:r>
                    </a:p>
                    <a:p>
                      <a:r>
                        <a:rPr lang="en-US" sz="1200" dirty="0" smtClean="0">
                          <a:latin typeface="Trebuchet MS" pitchFamily="34" charset="0"/>
                        </a:rPr>
                        <a:t>(Once a week or more)</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43</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122</a:t>
                      </a:r>
                      <a:endParaRPr lang="en-US" sz="1200" dirty="0">
                        <a:latin typeface="Trebuchet MS" pitchFamily="34" charset="0"/>
                      </a:endParaRPr>
                    </a:p>
                  </a:txBody>
                  <a:tcPr anchor="ctr"/>
                </a:tc>
                <a:tc>
                  <a:txBody>
                    <a:bodyPr/>
                    <a:lstStyle/>
                    <a:p>
                      <a:pPr algn="ctr"/>
                      <a:r>
                        <a:rPr lang="en-US" sz="1200" dirty="0" smtClean="0">
                          <a:latin typeface="Trebuchet MS" pitchFamily="34" charset="0"/>
                        </a:rPr>
                        <a:t>87</a:t>
                      </a:r>
                      <a:endParaRPr lang="en-US" sz="1200" dirty="0">
                        <a:latin typeface="Trebuchet MS" pitchFamily="34" charset="0"/>
                      </a:endParaRPr>
                    </a:p>
                  </a:txBody>
                  <a:tcPr anchor="ctr"/>
                </a:tc>
              </a:tr>
            </a:tbl>
          </a:graphicData>
        </a:graphic>
      </p:graphicFrame>
      <p:sp>
        <p:nvSpPr>
          <p:cNvPr id="5" name="Rounded Rectangular Callout 4"/>
          <p:cNvSpPr/>
          <p:nvPr/>
        </p:nvSpPr>
        <p:spPr>
          <a:xfrm>
            <a:off x="4953000" y="5943600"/>
            <a:ext cx="3352800" cy="762000"/>
          </a:xfrm>
          <a:prstGeom prst="wedgeRoundRectCallout">
            <a:avLst>
              <a:gd name="adj1" fmla="val -29267"/>
              <a:gd name="adj2" fmla="val -97106"/>
              <a:gd name="adj3" fmla="val 16667"/>
            </a:avLst>
          </a:prstGeom>
          <a:ln/>
        </p:spPr>
        <p:style>
          <a:lnRef idx="0">
            <a:schemeClr val="accent2"/>
          </a:lnRef>
          <a:fillRef idx="3">
            <a:schemeClr val="accent2"/>
          </a:fillRef>
          <a:effectRef idx="3">
            <a:schemeClr val="accent2"/>
          </a:effectRef>
          <a:fontRef idx="minor">
            <a:schemeClr val="lt1"/>
          </a:fontRef>
        </p:style>
        <p:txBody>
          <a:bodyPr anchor="ctr"/>
          <a:lstStyle/>
          <a:p>
            <a:pPr>
              <a:defRPr/>
            </a:pPr>
            <a:r>
              <a:rPr lang="en-US" sz="1200" dirty="0">
                <a:solidFill>
                  <a:schemeClr val="bg1"/>
                </a:solidFill>
                <a:latin typeface="Trebuchet MS" pitchFamily="34" charset="0"/>
              </a:rPr>
              <a:t>Energy drinks consumers have a greater likelihood than the total sample to participate in all the three activities (</a:t>
            </a:r>
            <a:r>
              <a:rPr lang="en-US" sz="1100" dirty="0">
                <a:solidFill>
                  <a:schemeClr val="bg1"/>
                </a:solidFill>
                <a:latin typeface="Trebuchet MS" pitchFamily="34" charset="0"/>
              </a:rPr>
              <a:t>&gt;100)</a:t>
            </a:r>
            <a:endParaRPr lang="en-US" sz="1200" b="1" i="1" dirty="0">
              <a:solidFill>
                <a:schemeClr val="bg1"/>
              </a:solidFill>
              <a:latin typeface="Trebuchet MS" pitchFamily="34" charset="0"/>
            </a:endParaRPr>
          </a:p>
        </p:txBody>
      </p:sp>
      <p:sp>
        <p:nvSpPr>
          <p:cNvPr id="6" name="Slide Number Placeholder 5"/>
          <p:cNvSpPr>
            <a:spLocks noGrp="1"/>
          </p:cNvSpPr>
          <p:nvPr>
            <p:ph type="sldNum" sz="quarter" idx="11"/>
          </p:nvPr>
        </p:nvSpPr>
        <p:spPr/>
        <p:txBody>
          <a:bodyPr/>
          <a:lstStyle/>
          <a:p>
            <a:pPr>
              <a:defRPr/>
            </a:pPr>
            <a:fld id="{67805D07-802C-49EE-936E-02713A4095F1}" type="slidenum">
              <a:rPr lang="en-US" smtClean="0"/>
              <a:pPr>
                <a:defRPr/>
              </a:pPr>
              <a:t>61</a:t>
            </a:fld>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lstStyle/>
          <a:p>
            <a:pPr>
              <a:defRPr/>
            </a:pPr>
            <a:r>
              <a:rPr lang="en-GB" dirty="0" smtClean="0">
                <a:solidFill>
                  <a:schemeClr val="tx1"/>
                </a:solidFill>
              </a:rPr>
              <a:t>Clusters Demographics breakdown</a:t>
            </a:r>
            <a:endParaRPr lang="en-US" dirty="0">
              <a:solidFill>
                <a:schemeClr val="tx1"/>
              </a:solidFill>
            </a:endParaRPr>
          </a:p>
        </p:txBody>
      </p:sp>
      <p:sp>
        <p:nvSpPr>
          <p:cNvPr id="4" name="Slide Number Placeholder 3"/>
          <p:cNvSpPr>
            <a:spLocks noGrp="1"/>
          </p:cNvSpPr>
          <p:nvPr>
            <p:ph type="sldNum" sz="quarter" idx="11"/>
          </p:nvPr>
        </p:nvSpPr>
        <p:spPr/>
        <p:txBody>
          <a:bodyPr wrap="square" lIns="91440" tIns="45720" rIns="91440" bIns="45720" numCol="1" anchorCtr="0" compatLnSpc="1">
            <a:prstTxWarp prst="textNoShape">
              <a:avLst/>
            </a:prstTxWarp>
          </a:bodyPr>
          <a:lstStyle/>
          <a:p>
            <a:pPr fontAlgn="base">
              <a:spcBef>
                <a:spcPct val="0"/>
              </a:spcBef>
              <a:spcAft>
                <a:spcPct val="0"/>
              </a:spcAft>
              <a:defRPr/>
            </a:pPr>
            <a:fld id="{FCFDBB48-3D74-4CBC-992F-4A98E53FA66B}" type="slidenum">
              <a:rPr lang="ar-SA" smtClean="0">
                <a:cs typeface="Arial" pitchFamily="34" charset="0"/>
              </a:rPr>
              <a:pPr fontAlgn="base">
                <a:spcBef>
                  <a:spcPct val="0"/>
                </a:spcBef>
                <a:spcAft>
                  <a:spcPct val="0"/>
                </a:spcAft>
                <a:defRPr/>
              </a:pPr>
              <a:t>62</a:t>
            </a:fld>
            <a:endParaRPr lang="en-US" smtClean="0">
              <a:cs typeface="Arial" pitchFamily="34" charset="0"/>
            </a:endParaRPr>
          </a:p>
        </p:txBody>
      </p:sp>
      <p:graphicFrame>
        <p:nvGraphicFramePr>
          <p:cNvPr id="66653" name="Group 93"/>
          <p:cNvGraphicFramePr>
            <a:graphicFrameLocks noGrp="1"/>
          </p:cNvGraphicFramePr>
          <p:nvPr>
            <p:ph sz="quarter" idx="1"/>
          </p:nvPr>
        </p:nvGraphicFramePr>
        <p:xfrm>
          <a:off x="1143000" y="1447800"/>
          <a:ext cx="7524749" cy="3964305"/>
        </p:xfrm>
        <a:graphic>
          <a:graphicData uri="http://schemas.openxmlformats.org/drawingml/2006/table">
            <a:tbl>
              <a:tblPr/>
              <a:tblGrid>
                <a:gridCol w="2514599"/>
                <a:gridCol w="1252538"/>
                <a:gridCol w="1252537"/>
                <a:gridCol w="1252538"/>
                <a:gridCol w="1252537"/>
              </a:tblGrid>
              <a:tr h="5746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rgbClr val="FFFFFF"/>
                          </a:solidFill>
                          <a:effectLst/>
                          <a:latin typeface="Calibri" pitchFamily="34" charset="0"/>
                          <a:cs typeface="Arial" pitchFamily="34" charset="0"/>
                        </a:rPr>
                        <a:t>Vert</a:t>
                      </a:r>
                      <a:r>
                        <a:rPr kumimoji="0" lang="en-US" sz="1400" b="1" i="0" u="none" strike="noStrike" cap="none" normalizeH="0" baseline="0" dirty="0" smtClean="0">
                          <a:ln>
                            <a:noFill/>
                          </a:ln>
                          <a:solidFill>
                            <a:srgbClr val="FFFFFF"/>
                          </a:solidFill>
                          <a:effectLst/>
                          <a:latin typeface="Calibri" pitchFamily="34" charset="0"/>
                          <a:cs typeface="Arial" pitchFamily="34" charset="0"/>
                        </a:rPr>
                        <a:t>%</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Total Sample:                 All travelled by Air</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Passive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Adventurous</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Travel Conservatives</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r>
              <a:tr h="1968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 </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(n=1022)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(n=342)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(n=324)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(n=356)</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76358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 </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FF0000"/>
                          </a:solidFill>
                          <a:effectLst/>
                          <a:latin typeface="Trebuchet MS" pitchFamily="34" charset="0"/>
                          <a:cs typeface="Arial" pitchFamily="34" charset="0"/>
                        </a:rPr>
                        <a:t>Representing 1,814,324 Million people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FF0000"/>
                          </a:solidFill>
                          <a:effectLst/>
                          <a:latin typeface="Trebuchet MS" pitchFamily="34" charset="0"/>
                          <a:cs typeface="Arial" pitchFamily="34" charset="0"/>
                        </a:rPr>
                        <a:t>Representing 579,021 thousand people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FF0000"/>
                          </a:solidFill>
                          <a:effectLst/>
                          <a:latin typeface="Trebuchet MS" pitchFamily="34" charset="0"/>
                          <a:cs typeface="Arial" pitchFamily="34" charset="0"/>
                        </a:rPr>
                        <a:t>Representing 611,250 thousand people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FF0000"/>
                          </a:solidFill>
                          <a:effectLst/>
                          <a:latin typeface="Trebuchet MS" pitchFamily="34" charset="0"/>
                          <a:cs typeface="Arial" pitchFamily="34" charset="0"/>
                        </a:rPr>
                        <a:t>Representing 624,053 thousand people </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r>
              <a:tr h="196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Male</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58%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58%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64%</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52%</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96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Female</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42%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42%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36%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48%</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r>
              <a:tr h="196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Nationals</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63%</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52%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68%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70%</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96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Arab Expats</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27%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17%</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32%</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30%</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r>
              <a:tr h="196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Non-Arab Expats</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10%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31%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_</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_</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r>
              <a:tr h="196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Single</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30%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31%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30%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30%</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r>
              <a:tr h="1984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Married with children</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59%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56%</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61%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59%</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96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Married without children</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9%</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11%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8%</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9%</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r>
              <a:tr h="196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Divorced</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0%</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96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Widowed</a:t>
                      </a:r>
                    </a:p>
                  </a:txBody>
                  <a:tcPr marL="9525" marR="9525"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3399"/>
                          </a:solidFill>
                          <a:effectLst/>
                          <a:latin typeface="Calibri" pitchFamily="34" charset="0"/>
                          <a:cs typeface="Arial" pitchFamily="34" charset="0"/>
                        </a:rPr>
                        <a:t>1%</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0%</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99"/>
                          </a:solidFill>
                          <a:effectLst/>
                          <a:latin typeface="Calibri" pitchFamily="34" charset="0"/>
                          <a:cs typeface="Arial" pitchFamily="34" charset="0"/>
                        </a:rPr>
                        <a:t>1%</a:t>
                      </a:r>
                    </a:p>
                  </a:txBody>
                  <a:tcPr marL="9525" marR="9525" marT="9525"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r>
            </a:tbl>
          </a:graphicData>
        </a:graphic>
      </p:graphicFrame>
      <p:sp>
        <p:nvSpPr>
          <p:cNvPr id="66650" name="AutoShape 94"/>
          <p:cNvSpPr>
            <a:spLocks noChangeArrowheads="1"/>
          </p:cNvSpPr>
          <p:nvPr/>
        </p:nvSpPr>
        <p:spPr bwMode="auto">
          <a:xfrm>
            <a:off x="1143000" y="5486400"/>
            <a:ext cx="7543800" cy="81724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square" anchor="ctr">
            <a:spAutoFit/>
          </a:bodyPr>
          <a:lstStyle/>
          <a:p>
            <a:pPr algn="ctr"/>
            <a:r>
              <a:rPr lang="en-US" sz="1400" dirty="0"/>
              <a:t>The highest% of Females is found in the travel conservatives group, </a:t>
            </a:r>
          </a:p>
          <a:p>
            <a:pPr algn="ctr"/>
            <a:r>
              <a:rPr lang="en-US" sz="1400" dirty="0"/>
              <a:t>while the highest % of males is found within the Adventurous group, All non </a:t>
            </a:r>
          </a:p>
          <a:p>
            <a:pPr algn="ctr"/>
            <a:r>
              <a:rPr lang="en-US" sz="1400" dirty="0"/>
              <a:t>Arab Expats are in the group of Passives.   </a:t>
            </a:r>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67600" cy="639762"/>
          </a:xfrm>
        </p:spPr>
        <p:txBody>
          <a:bodyPr/>
          <a:lstStyle/>
          <a:p>
            <a:pPr>
              <a:defRPr/>
            </a:pPr>
            <a:r>
              <a:rPr lang="en-GB" dirty="0" smtClean="0">
                <a:solidFill>
                  <a:schemeClr val="tx1"/>
                </a:solidFill>
              </a:rPr>
              <a:t>Clusters Demographics breakdown</a:t>
            </a:r>
            <a:endParaRPr lang="en-US" dirty="0"/>
          </a:p>
        </p:txBody>
      </p:sp>
      <p:graphicFrame>
        <p:nvGraphicFramePr>
          <p:cNvPr id="67781" name="Group 197"/>
          <p:cNvGraphicFramePr>
            <a:graphicFrameLocks noGrp="1"/>
          </p:cNvGraphicFramePr>
          <p:nvPr>
            <p:ph sz="quarter" idx="1"/>
          </p:nvPr>
        </p:nvGraphicFramePr>
        <p:xfrm>
          <a:off x="1066801" y="914400"/>
          <a:ext cx="7543799" cy="4384890"/>
        </p:xfrm>
        <a:graphic>
          <a:graphicData uri="http://schemas.openxmlformats.org/drawingml/2006/table">
            <a:tbl>
              <a:tblPr/>
              <a:tblGrid>
                <a:gridCol w="2683624"/>
                <a:gridCol w="1215785"/>
                <a:gridCol w="1215785"/>
                <a:gridCol w="1212820"/>
                <a:gridCol w="1215785"/>
              </a:tblGrid>
              <a:tr h="4873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rgbClr val="FFFFFF"/>
                          </a:solidFill>
                          <a:effectLst/>
                          <a:latin typeface="Calibri" pitchFamily="34" charset="0"/>
                          <a:cs typeface="Arial" pitchFamily="34" charset="0"/>
                        </a:rPr>
                        <a:t>Vert</a:t>
                      </a:r>
                      <a:r>
                        <a:rPr kumimoji="0" lang="en-US" sz="1400" b="1" i="0" u="none" strike="noStrike" cap="none" normalizeH="0" baseline="0" dirty="0" smtClean="0">
                          <a:ln>
                            <a:noFill/>
                          </a:ln>
                          <a:solidFill>
                            <a:srgbClr val="FFFFFF"/>
                          </a:solidFill>
                          <a:effectLst/>
                          <a:latin typeface="Calibri" pitchFamily="34" charset="0"/>
                          <a:cs typeface="Arial" pitchFamily="34" charset="0"/>
                        </a:rPr>
                        <a:t>%</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Total Sample:                 All traveled by Air</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Passive</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Adventurous</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Calibri" pitchFamily="34" charset="0"/>
                          <a:cs typeface="Arial" pitchFamily="34" charset="0"/>
                        </a:rPr>
                        <a:t>Travel Conservatives</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r>
              <a:tr h="165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Sample </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(n=1022)</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(n=342)</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(n=324)</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(n=356)</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6477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 Weighted sample</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Representing 1,814,324 Million people </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Representing 579,021 thousand people </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Representing 611,250 thousand people </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Representing 624,053 thousand people </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r>
              <a:tr h="165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15-24 Years</a:t>
                      </a:r>
                    </a:p>
                  </a:txBody>
                  <a:tcPr marL="7846" marR="7846" marT="7846"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27%</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26%</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30%</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25%</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666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25-34 Years</a:t>
                      </a:r>
                    </a:p>
                  </a:txBody>
                  <a:tcPr marL="7846" marR="7846" marT="7846"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30%</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33%</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25%</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31%</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r>
              <a:tr h="165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35 - 44 years</a:t>
                      </a:r>
                    </a:p>
                  </a:txBody>
                  <a:tcPr marL="7846" marR="7846" marT="7846"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rgbClr val="000000"/>
                          </a:solidFill>
                          <a:effectLst/>
                          <a:latin typeface="Calibri" pitchFamily="34" charset="0"/>
                        </a:rPr>
                        <a:t>26%</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28%</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29%</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22%</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65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45+</a:t>
                      </a:r>
                    </a:p>
                  </a:txBody>
                  <a:tcPr marL="7846" marR="7846" marT="7846"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17%</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13%</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16%</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400" b="1" i="0" u="none" strike="noStrike" cap="none" normalizeH="0" baseline="0" smtClean="0">
                          <a:ln>
                            <a:noFill/>
                          </a:ln>
                          <a:solidFill>
                            <a:srgbClr val="000000"/>
                          </a:solidFill>
                          <a:effectLst/>
                          <a:latin typeface="Calibri" pitchFamily="34" charset="0"/>
                        </a:rPr>
                        <a:t>21%</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r>
              <a:tr h="166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Less than SR. 2000</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5%</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651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2000-4000</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19%</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24%</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12%</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20%</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r>
              <a:tr h="1651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4000-6000</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20%</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23%</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15%</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23%</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651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6000-8000</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15%</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12%</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18%</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14%</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r>
              <a:tr h="166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8000-10000</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15%</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9%</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FF0000"/>
                          </a:solidFill>
                          <a:effectLst/>
                          <a:latin typeface="Calibri" pitchFamily="34" charset="0"/>
                          <a:cs typeface="Arial" pitchFamily="34" charset="0"/>
                        </a:rPr>
                        <a:t>23%</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13%</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651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10000-15000</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9%</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9%</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FF0000"/>
                          </a:solidFill>
                          <a:effectLst/>
                          <a:latin typeface="Calibri" pitchFamily="34" charset="0"/>
                          <a:cs typeface="Arial" pitchFamily="34" charset="0"/>
                        </a:rPr>
                        <a:t>12%</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8%</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r>
              <a:tr h="1651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Above 15000</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7%</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7%</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FF0000"/>
                          </a:solidFill>
                          <a:effectLst/>
                          <a:latin typeface="Calibri" pitchFamily="34" charset="0"/>
                          <a:cs typeface="Arial" pitchFamily="34" charset="0"/>
                        </a:rPr>
                        <a:t>6%</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7%</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66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Unspecified </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13%</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12%</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chemeClr val="tx1"/>
                          </a:solidFill>
                          <a:effectLst/>
                          <a:latin typeface="Calibri" pitchFamily="34" charset="0"/>
                          <a:cs typeface="Arial" pitchFamily="34" charset="0"/>
                        </a:rPr>
                        <a:t>13%</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14%</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r>
            </a:tbl>
          </a:graphicData>
        </a:graphic>
      </p:graphicFrame>
      <p:sp>
        <p:nvSpPr>
          <p:cNvPr id="67778" name="AutoShape 194"/>
          <p:cNvSpPr>
            <a:spLocks noChangeArrowheads="1"/>
          </p:cNvSpPr>
          <p:nvPr/>
        </p:nvSpPr>
        <p:spPr bwMode="auto">
          <a:xfrm>
            <a:off x="990600" y="5457111"/>
            <a:ext cx="7696200" cy="715089"/>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square" anchor="ctr">
            <a:spAutoFit/>
          </a:bodyPr>
          <a:lstStyle/>
          <a:p>
            <a:pPr algn="ctr">
              <a:defRPr/>
            </a:pPr>
            <a:r>
              <a:rPr lang="en-US" sz="1200" dirty="0"/>
              <a:t>The ages categories of all the groups did not show any significant skew towards any group, only that the young ages between 15-24 Yrs is the highest within the Adventurous group, also noticed that this group has the highest % of high income people (More than 8000 SAR)</a:t>
            </a:r>
          </a:p>
        </p:txBody>
      </p:sp>
      <p:sp>
        <p:nvSpPr>
          <p:cNvPr id="5" name="Slide Number Placeholder 4"/>
          <p:cNvSpPr>
            <a:spLocks noGrp="1"/>
          </p:cNvSpPr>
          <p:nvPr>
            <p:ph type="sldNum" sz="quarter" idx="11"/>
          </p:nvPr>
        </p:nvSpPr>
        <p:spPr/>
        <p:txBody>
          <a:bodyPr/>
          <a:lstStyle/>
          <a:p>
            <a:pPr>
              <a:defRPr/>
            </a:pPr>
            <a:fld id="{9EA62153-5B50-4ECD-A92E-870BE9F9D2F4}" type="slidenum">
              <a:rPr lang="en-US" smtClean="0"/>
              <a:pPr>
                <a:defRPr/>
              </a:pPr>
              <a:t>63</a:t>
            </a:fld>
            <a:endParaRPr lang="en-US" dirty="0"/>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43000" y="274638"/>
            <a:ext cx="7467600" cy="639762"/>
          </a:xfrm>
        </p:spPr>
        <p:txBody>
          <a:bodyPr/>
          <a:lstStyle/>
          <a:p>
            <a:pPr>
              <a:defRPr/>
            </a:pPr>
            <a:r>
              <a:rPr lang="en-GB" dirty="0" smtClean="0">
                <a:solidFill>
                  <a:schemeClr val="tx1"/>
                </a:solidFill>
              </a:rPr>
              <a:t>Clusters Demographics breakdown</a:t>
            </a:r>
            <a:endParaRPr lang="en-US" dirty="0"/>
          </a:p>
        </p:txBody>
      </p:sp>
      <p:graphicFrame>
        <p:nvGraphicFramePr>
          <p:cNvPr id="97415" name="Group 135"/>
          <p:cNvGraphicFramePr>
            <a:graphicFrameLocks noGrp="1"/>
          </p:cNvGraphicFramePr>
          <p:nvPr>
            <p:ph sz="quarter" idx="4294967295"/>
          </p:nvPr>
        </p:nvGraphicFramePr>
        <p:xfrm>
          <a:off x="990602" y="990600"/>
          <a:ext cx="7467598" cy="4176305"/>
        </p:xfrm>
        <a:graphic>
          <a:graphicData uri="http://schemas.openxmlformats.org/drawingml/2006/table">
            <a:tbl>
              <a:tblPr/>
              <a:tblGrid>
                <a:gridCol w="2656742"/>
                <a:gridCol w="1202714"/>
                <a:gridCol w="1202714"/>
                <a:gridCol w="1202714"/>
                <a:gridCol w="1202714"/>
              </a:tblGrid>
              <a:tr h="9588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rgbClr val="FFFFFF"/>
                          </a:solidFill>
                          <a:effectLst/>
                          <a:latin typeface="Calibri" pitchFamily="34" charset="0"/>
                          <a:cs typeface="Arial" pitchFamily="34" charset="0"/>
                        </a:rPr>
                        <a:t>Vert</a:t>
                      </a:r>
                      <a:r>
                        <a:rPr kumimoji="0" lang="en-US" sz="1400" b="1" i="0" u="none" strike="noStrike" cap="none" normalizeH="0" baseline="0" dirty="0" smtClean="0">
                          <a:ln>
                            <a:noFill/>
                          </a:ln>
                          <a:solidFill>
                            <a:srgbClr val="FFFFFF"/>
                          </a:solidFill>
                          <a:effectLst/>
                          <a:latin typeface="Calibri" pitchFamily="34" charset="0"/>
                          <a:cs typeface="Arial" pitchFamily="34" charset="0"/>
                        </a:rPr>
                        <a:t>%</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Total Sample:                 All traveled by Air</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Passive</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Adventurous</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Calibri" pitchFamily="34" charset="0"/>
                          <a:cs typeface="Arial" pitchFamily="34" charset="0"/>
                        </a:rPr>
                        <a:t>Travel Conservatives</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8064A2"/>
                    </a:solidFill>
                  </a:tcPr>
                </a:tc>
              </a:tr>
              <a:tr h="327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 </a:t>
                      </a:r>
                    </a:p>
                  </a:txBody>
                  <a:tcPr marL="7846" marR="7846" marT="7846"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(n=1022)</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(n=342)</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(n=324)</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(n=356)</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1152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 </a:t>
                      </a:r>
                    </a:p>
                  </a:txBody>
                  <a:tcPr marL="7846" marR="7846" marT="7846"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Representing 1,814,324 Million people </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Representing 579,021 thousand people </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Representing 611,250 thousand people </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Representing 624,053 thousand people </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0EC"/>
                    </a:solidFill>
                  </a:tcPr>
                </a:tc>
              </a:tr>
              <a:tr h="32702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Elementary</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4%</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4%</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7%</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3254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Completed Intermediate</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11%</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13%</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6%</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14%</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r>
              <a:tr h="3254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Completed Secondary</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37%</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36%</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38%</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36%</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0DA"/>
                    </a:solidFill>
                  </a:tcPr>
                </a:tc>
              </a:tr>
              <a:tr h="32702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Diploma \ Some University education</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23%</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26%</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26%</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17%</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5E0EC"/>
                    </a:solidFill>
                  </a:tcPr>
                </a:tc>
              </a:tr>
              <a:tr h="3254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Completed University or above</a:t>
                      </a:r>
                    </a:p>
                  </a:txBody>
                  <a:tcPr marL="7846" marR="7846" marT="7846"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25%</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Calibri" pitchFamily="34" charset="0"/>
                          <a:cs typeface="Arial" pitchFamily="34" charset="0"/>
                        </a:rPr>
                        <a:t>21%</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Calibri" pitchFamily="34" charset="0"/>
                          <a:cs typeface="Arial" pitchFamily="34" charset="0"/>
                        </a:rPr>
                        <a:t>29%</a:t>
                      </a:r>
                    </a:p>
                  </a:txBody>
                  <a:tcPr marL="7846" marR="7846" marT="784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cs typeface="Arial" pitchFamily="34" charset="0"/>
                        </a:rPr>
                        <a:t>25%</a:t>
                      </a:r>
                    </a:p>
                  </a:txBody>
                  <a:tcPr marL="7846" marR="7846" marT="7846"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r>
            </a:tbl>
          </a:graphicData>
        </a:graphic>
      </p:graphicFrame>
      <p:sp>
        <p:nvSpPr>
          <p:cNvPr id="97414" name="AutoShape 134"/>
          <p:cNvSpPr>
            <a:spLocks noChangeArrowheads="1"/>
          </p:cNvSpPr>
          <p:nvPr/>
        </p:nvSpPr>
        <p:spPr bwMode="auto">
          <a:xfrm>
            <a:off x="990600" y="5334000"/>
            <a:ext cx="7543800" cy="817245"/>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square" anchor="ctr">
            <a:spAutoFit/>
          </a:bodyPr>
          <a:lstStyle/>
          <a:p>
            <a:pPr algn="ctr">
              <a:defRPr/>
            </a:pPr>
            <a:r>
              <a:rPr lang="en-US" sz="1400" dirty="0"/>
              <a:t>The highest% of Females is found in the travel conservatives group, </a:t>
            </a:r>
          </a:p>
          <a:p>
            <a:pPr algn="ctr">
              <a:defRPr/>
            </a:pPr>
            <a:r>
              <a:rPr lang="en-US" sz="1400" dirty="0"/>
              <a:t>while the highest % of males is found within the Adventurous group, All non Arab Expats are in the group of Passives.   </a:t>
            </a:r>
          </a:p>
        </p:txBody>
      </p:sp>
      <p:sp>
        <p:nvSpPr>
          <p:cNvPr id="5"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amond 2"/>
          <p:cNvSpPr/>
          <p:nvPr/>
        </p:nvSpPr>
        <p:spPr>
          <a:xfrm>
            <a:off x="1981200" y="762000"/>
            <a:ext cx="4953000" cy="5181600"/>
          </a:xfrm>
          <a:prstGeom prst="diamond">
            <a:avLst/>
          </a:prstGeom>
        </p:spPr>
        <p:style>
          <a:lnRef idx="0">
            <a:schemeClr val="accent1"/>
          </a:lnRef>
          <a:fillRef idx="3">
            <a:schemeClr val="accent1"/>
          </a:fillRef>
          <a:effectRef idx="3">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GB"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Product Consumption</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r>
              <a:rPr lang="en-GB" dirty="0" smtClean="0">
                <a:solidFill>
                  <a:srgbClr val="C00000"/>
                </a:solidFill>
              </a:rPr>
              <a:t>Brand Loyalty (Benchmark)</a:t>
            </a:r>
            <a:br>
              <a:rPr lang="en-GB" dirty="0" smtClean="0">
                <a:solidFill>
                  <a:srgbClr val="C00000"/>
                </a:solidFill>
              </a:rPr>
            </a:br>
            <a:r>
              <a:rPr lang="en-GB" sz="1400" dirty="0" smtClean="0">
                <a:solidFill>
                  <a:srgbClr val="7030A0"/>
                </a:solidFill>
              </a:rPr>
              <a:t>Carbonated Soft Drinks </a:t>
            </a:r>
            <a:endParaRPr lang="en-US" sz="1400" dirty="0">
              <a:solidFill>
                <a:srgbClr val="7030A0"/>
              </a:solidFill>
            </a:endParaRPr>
          </a:p>
        </p:txBody>
      </p:sp>
      <p:graphicFrame>
        <p:nvGraphicFramePr>
          <p:cNvPr id="5" name="Content Placeholder 4"/>
          <p:cNvGraphicFramePr>
            <a:graphicFrameLocks noGrp="1"/>
          </p:cNvGraphicFramePr>
          <p:nvPr>
            <p:ph sz="quarter" idx="1"/>
          </p:nvPr>
        </p:nvGraphicFramePr>
        <p:xfrm>
          <a:off x="914400" y="1600201"/>
          <a:ext cx="7696200" cy="4038599"/>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pPr>
              <a:defRPr/>
            </a:pPr>
            <a:fld id="{38C645E5-F94E-4102-84C3-5840D650CF9D}" type="slidenum">
              <a:rPr lang="en-US" smtClean="0"/>
              <a:pPr>
                <a:defRPr/>
              </a:pPr>
              <a:t>66</a:t>
            </a:fld>
            <a:endParaRPr lang="en-US" dirty="0"/>
          </a:p>
        </p:txBody>
      </p:sp>
      <p:sp>
        <p:nvSpPr>
          <p:cNvPr id="6" name="TextBox 5"/>
          <p:cNvSpPr txBox="1"/>
          <p:nvPr/>
        </p:nvSpPr>
        <p:spPr>
          <a:xfrm>
            <a:off x="1219200" y="5638800"/>
            <a:ext cx="73152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200" dirty="0" smtClean="0">
                <a:latin typeface="Tahoma" pitchFamily="34" charset="0"/>
                <a:cs typeface="Tahoma" pitchFamily="34" charset="0"/>
              </a:rPr>
              <a:t>Passive group  revealed the highest loyalty % towards Pepsi meaning that 51% of all Passive  drinkers of Pepsi drink Pepsi most often , the  highest loyalty % was registered for Conservative 7-UP drinkers (61%)</a:t>
            </a:r>
            <a:endParaRPr lang="en-US" sz="1200" dirty="0">
              <a:latin typeface="Tahoma" pitchFamily="34" charset="0"/>
              <a:cs typeface="Tahoma" pitchFamily="34" charset="0"/>
            </a:endParaRPr>
          </a:p>
        </p:txBody>
      </p:sp>
      <p:sp>
        <p:nvSpPr>
          <p:cNvPr id="7" name="Left Arrow 6"/>
          <p:cNvSpPr/>
          <p:nvPr/>
        </p:nvSpPr>
        <p:spPr>
          <a:xfrm rot="19520956">
            <a:off x="4744723" y="1808497"/>
            <a:ext cx="833200" cy="381000"/>
          </a:xfrm>
          <a:prstGeom prst="lef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10" name="Rounded Rectangle 9"/>
          <p:cNvSpPr/>
          <p:nvPr/>
        </p:nvSpPr>
        <p:spPr>
          <a:xfrm>
            <a:off x="5715000" y="1447800"/>
            <a:ext cx="3200400" cy="1066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i="1" dirty="0" smtClean="0">
                <a:solidFill>
                  <a:srgbClr val="C00000"/>
                </a:solidFill>
              </a:rPr>
              <a:t>Brand loyalty is the result of cross tabulation between All Drinkers and Most often drinkers. Usually the brand which is consumed most often is the most preferred brand.  </a:t>
            </a:r>
            <a:endParaRPr lang="en-US" sz="1200" b="1" i="1" dirty="0">
              <a:solidFill>
                <a:srgbClr val="C00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r>
              <a:rPr lang="en-GB" dirty="0" smtClean="0">
                <a:solidFill>
                  <a:srgbClr val="C00000"/>
                </a:solidFill>
              </a:rPr>
              <a:t>Brand Loyalty (Benchmark)</a:t>
            </a:r>
            <a:br>
              <a:rPr lang="en-GB" dirty="0" smtClean="0">
                <a:solidFill>
                  <a:srgbClr val="C00000"/>
                </a:solidFill>
              </a:rPr>
            </a:br>
            <a:r>
              <a:rPr lang="en-GB" sz="1400" dirty="0" smtClean="0">
                <a:solidFill>
                  <a:srgbClr val="7030A0"/>
                </a:solidFill>
              </a:rPr>
              <a:t>Juices and Fruit Drinks </a:t>
            </a:r>
            <a:endParaRPr lang="en-US" sz="1400" dirty="0">
              <a:solidFill>
                <a:srgbClr val="7030A0"/>
              </a:solidFill>
            </a:endParaRPr>
          </a:p>
        </p:txBody>
      </p:sp>
      <p:graphicFrame>
        <p:nvGraphicFramePr>
          <p:cNvPr id="5" name="Content Placeholder 4"/>
          <p:cNvGraphicFramePr>
            <a:graphicFrameLocks noGrp="1"/>
          </p:cNvGraphicFramePr>
          <p:nvPr>
            <p:ph sz="quarter" idx="1"/>
          </p:nvPr>
        </p:nvGraphicFramePr>
        <p:xfrm>
          <a:off x="914400" y="1600201"/>
          <a:ext cx="7696200" cy="4038599"/>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pPr>
              <a:defRPr/>
            </a:pPr>
            <a:fld id="{38C645E5-F94E-4102-84C3-5840D650CF9D}" type="slidenum">
              <a:rPr lang="en-US" smtClean="0"/>
              <a:pPr>
                <a:defRPr/>
              </a:pPr>
              <a:t>67</a:t>
            </a:fld>
            <a:endParaRPr lang="en-US" dirty="0"/>
          </a:p>
        </p:txBody>
      </p:sp>
      <p:sp>
        <p:nvSpPr>
          <p:cNvPr id="6" name="TextBox 5"/>
          <p:cNvSpPr txBox="1"/>
          <p:nvPr/>
        </p:nvSpPr>
        <p:spPr>
          <a:xfrm>
            <a:off x="1219200" y="5638800"/>
            <a:ext cx="73152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200" dirty="0" smtClean="0">
                <a:latin typeface="Tahoma" pitchFamily="34" charset="0"/>
                <a:cs typeface="Tahoma" pitchFamily="34" charset="0"/>
              </a:rPr>
              <a:t>Adventurous group showed a high loyalty towards Al Safi </a:t>
            </a:r>
            <a:r>
              <a:rPr lang="en-GB" sz="1200" dirty="0" err="1" smtClean="0">
                <a:latin typeface="Tahoma" pitchFamily="34" charset="0"/>
                <a:cs typeface="Tahoma" pitchFamily="34" charset="0"/>
              </a:rPr>
              <a:t>Danon</a:t>
            </a:r>
            <a:r>
              <a:rPr lang="en-GB" sz="1200" dirty="0" smtClean="0">
                <a:latin typeface="Tahoma" pitchFamily="34" charset="0"/>
                <a:cs typeface="Tahoma" pitchFamily="34" charset="0"/>
              </a:rPr>
              <a:t>  compared to the other </a:t>
            </a:r>
            <a:r>
              <a:rPr lang="en-GB" sz="1200" dirty="0" err="1" smtClean="0">
                <a:latin typeface="Tahoma" pitchFamily="34" charset="0"/>
                <a:cs typeface="Tahoma" pitchFamily="34" charset="0"/>
              </a:rPr>
              <a:t>groups,Passive</a:t>
            </a:r>
            <a:r>
              <a:rPr lang="en-GB" sz="1200" dirty="0" smtClean="0">
                <a:latin typeface="Tahoma" pitchFamily="34" charset="0"/>
                <a:cs typeface="Tahoma" pitchFamily="34" charset="0"/>
              </a:rPr>
              <a:t> registered the highest loyalty with Al </a:t>
            </a:r>
            <a:r>
              <a:rPr lang="en-GB" sz="1200" dirty="0" err="1" smtClean="0">
                <a:latin typeface="Tahoma" pitchFamily="34" charset="0"/>
                <a:cs typeface="Tahoma" pitchFamily="34" charset="0"/>
              </a:rPr>
              <a:t>Rabie</a:t>
            </a:r>
            <a:r>
              <a:rPr lang="en-GB" sz="1200" dirty="0" smtClean="0">
                <a:latin typeface="Tahoma" pitchFamily="34" charset="0"/>
                <a:cs typeface="Tahoma" pitchFamily="34" charset="0"/>
              </a:rPr>
              <a:t>, Al </a:t>
            </a:r>
            <a:r>
              <a:rPr lang="en-GB" sz="1200" dirty="0" err="1" smtClean="0">
                <a:latin typeface="Tahoma" pitchFamily="34" charset="0"/>
                <a:cs typeface="Tahoma" pitchFamily="34" charset="0"/>
              </a:rPr>
              <a:t>Marai</a:t>
            </a:r>
            <a:r>
              <a:rPr lang="en-GB" sz="1200" dirty="0" smtClean="0">
                <a:latin typeface="Tahoma" pitchFamily="34" charset="0"/>
                <a:cs typeface="Tahoma" pitchFamily="34" charset="0"/>
              </a:rPr>
              <a:t> is the drink of Conservatives.</a:t>
            </a:r>
            <a:endParaRPr lang="en-US" sz="1200" dirty="0">
              <a:latin typeface="Tahoma" pitchFamily="34" charset="0"/>
              <a:cs typeface="Tahoma" pitchFamily="34" charset="0"/>
            </a:endParaRPr>
          </a:p>
        </p:txBody>
      </p:sp>
      <p:sp>
        <p:nvSpPr>
          <p:cNvPr id="7" name="Left Arrow 6"/>
          <p:cNvSpPr/>
          <p:nvPr/>
        </p:nvSpPr>
        <p:spPr>
          <a:xfrm rot="18809836">
            <a:off x="3043218" y="1813183"/>
            <a:ext cx="595805" cy="381000"/>
          </a:xfrm>
          <a:prstGeom prst="lef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56"/>
          <p:cNvSpPr>
            <a:spLocks noGrp="1"/>
          </p:cNvSpPr>
          <p:nvPr>
            <p:ph type="title" idx="4294967295"/>
          </p:nvPr>
        </p:nvSpPr>
        <p:spPr bwMode="auto">
          <a:xfrm>
            <a:off x="1371600" y="274638"/>
            <a:ext cx="6553200" cy="563562"/>
          </a:xfrm>
          <a:noFill/>
        </p:spPr>
        <p:txBody>
          <a:bodyPr wrap="square" lIns="91440" tIns="45720" rIns="91440" bIns="45720" numCol="1" anchorCtr="0" compatLnSpc="1">
            <a:prstTxWarp prst="textNoShape">
              <a:avLst/>
            </a:prstTxWarp>
          </a:bodyPr>
          <a:lstStyle/>
          <a:p>
            <a:r>
              <a:rPr lang="en-GB" cap="none" smtClean="0">
                <a:solidFill>
                  <a:srgbClr val="C00000"/>
                </a:solidFill>
              </a:rPr>
              <a:t>Still Camera </a:t>
            </a:r>
            <a:endParaRPr lang="en-US" cap="none" smtClean="0">
              <a:solidFill>
                <a:srgbClr val="C00000"/>
              </a:solidFill>
            </a:endParaRPr>
          </a:p>
        </p:txBody>
      </p:sp>
      <p:graphicFrame>
        <p:nvGraphicFramePr>
          <p:cNvPr id="99400" name="Group 1096"/>
          <p:cNvGraphicFramePr>
            <a:graphicFrameLocks noGrp="1"/>
          </p:cNvGraphicFramePr>
          <p:nvPr>
            <p:ph idx="4294967295"/>
          </p:nvPr>
        </p:nvGraphicFramePr>
        <p:xfrm>
          <a:off x="1066800" y="914400"/>
          <a:ext cx="7772400" cy="5145296"/>
        </p:xfrm>
        <a:graphic>
          <a:graphicData uri="http://schemas.openxmlformats.org/drawingml/2006/table">
            <a:tbl>
              <a:tblPr/>
              <a:tblGrid>
                <a:gridCol w="2698750"/>
                <a:gridCol w="1594576"/>
                <a:gridCol w="962297"/>
                <a:gridCol w="1332411"/>
                <a:gridCol w="1184366"/>
              </a:tblGrid>
              <a:tr h="60321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itchFamily="34" charset="0"/>
                          <a:cs typeface="Arial" pitchFamily="34" charset="0"/>
                        </a:rPr>
                        <a:t>Products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itchFamily="34" charset="0"/>
                          <a:cs typeface="Arial" pitchFamily="34" charset="0"/>
                        </a:rPr>
                        <a:t>Total Sample:                 All traveled by Air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itchFamily="34" charset="0"/>
                          <a:cs typeface="Arial" pitchFamily="34" charset="0"/>
                        </a:rPr>
                        <a:t>Passive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Calibri" pitchFamily="34" charset="0"/>
                          <a:cs typeface="Arial" pitchFamily="34" charset="0"/>
                        </a:rPr>
                        <a:t>Adventurous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itchFamily="34" charset="0"/>
                          <a:cs typeface="Arial" pitchFamily="34" charset="0"/>
                        </a:rPr>
                        <a:t>Travel Conservatives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75000"/>
                      </a:schemeClr>
                    </a:solidFill>
                  </a:tcPr>
                </a:tc>
              </a:tr>
              <a:tr h="251340">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cs typeface="Arial" pitchFamily="34" charset="0"/>
                        </a:rPr>
                        <a:t>(n=1022)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Calibri" pitchFamily="34" charset="0"/>
                          <a:cs typeface="Arial" pitchFamily="34" charset="0"/>
                        </a:rPr>
                        <a:t>(n=342)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Calibri" pitchFamily="34" charset="0"/>
                          <a:cs typeface="Arial" pitchFamily="34" charset="0"/>
                        </a:rPr>
                        <a:t>(n=324)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cs typeface="Arial" pitchFamily="34" charset="0"/>
                        </a:rPr>
                        <a:t>(n=356)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251340">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cs typeface="Arial" pitchFamily="34" charset="0"/>
                        </a:rPr>
                        <a:t>Vert</a:t>
                      </a:r>
                      <a:r>
                        <a:rPr kumimoji="0" lang="en-US" sz="1200" b="1" i="0" u="none" strike="noStrike" cap="none" normalizeH="0" baseline="0" dirty="0" smtClean="0">
                          <a:ln>
                            <a:noFill/>
                          </a:ln>
                          <a:solidFill>
                            <a:schemeClr val="tx1"/>
                          </a:solidFill>
                          <a:effectLst/>
                          <a:latin typeface="Calibri" pitchFamily="34" charset="0"/>
                          <a:cs typeface="Arial"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Index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Index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Index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1340">
                <a:tc>
                  <a:txBody>
                    <a:bodyPr/>
                    <a:lstStyle/>
                    <a:p>
                      <a:pPr marL="273050" marR="0" lvl="0"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Own a still camera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Arial" pitchFamily="34" charset="0"/>
                        </a:rPr>
                        <a:t>111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Type: Still standard camera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18%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Arial" pitchFamily="34" charset="0"/>
                        </a:rPr>
                        <a:t>131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77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93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Type: Still SLR camera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114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61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Arial" pitchFamily="34" charset="0"/>
                        </a:rPr>
                        <a:t>125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27279">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Type: Digital standard camera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18%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Calibri" pitchFamily="34" charset="0"/>
                          <a:cs typeface="Arial" pitchFamily="34" charset="0"/>
                        </a:rPr>
                        <a:t>122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105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75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Type: Digital SLR cameras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105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Arial" pitchFamily="34" charset="0"/>
                        </a:rPr>
                        <a:t>149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48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25134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Brands owned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 Kodak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Calibri" pitchFamily="34" charset="0"/>
                          <a:cs typeface="Arial" pitchFamily="34" charset="0"/>
                        </a:rPr>
                        <a:t>117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 Konica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92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Arial" pitchFamily="34" charset="0"/>
                        </a:rPr>
                        <a:t>114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 Sony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105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59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Arial" pitchFamily="34" charset="0"/>
                        </a:rPr>
                        <a:t>135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 Canon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Calibri" pitchFamily="34" charset="0"/>
                          <a:cs typeface="Arial" pitchFamily="34" charset="0"/>
                        </a:rPr>
                        <a:t>113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87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 Samsung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102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76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Arial" pitchFamily="34" charset="0"/>
                        </a:rPr>
                        <a:t>122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 Panasonic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81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106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Arial" pitchFamily="34" charset="0"/>
                        </a:rPr>
                        <a:t>112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 Sanyo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0000"/>
                          </a:solidFill>
                          <a:effectLst/>
                          <a:latin typeface="Calibri" pitchFamily="34" charset="0"/>
                          <a:cs typeface="Arial" pitchFamily="34" charset="0"/>
                        </a:rPr>
                        <a:t>133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57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112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251340">
                <a:tc>
                  <a:txBody>
                    <a:bodyPr/>
                    <a:lstStyle/>
                    <a:p>
                      <a:pPr marL="639763" marR="0" lvl="1" indent="-273050" algn="l"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 Casio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95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Arial" pitchFamily="34" charset="0"/>
                        </a:rPr>
                        <a:t>124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9" name="Slide Number Placeholder 118"/>
          <p:cNvSpPr>
            <a:spLocks noGrp="1"/>
          </p:cNvSpPr>
          <p:nvPr>
            <p:ph type="sldNum" sz="quarter" idx="11"/>
          </p:nvPr>
        </p:nvSpPr>
        <p:spPr/>
        <p:txBody>
          <a:bodyPr/>
          <a:lstStyle/>
          <a:p>
            <a:pPr>
              <a:defRPr/>
            </a:pPr>
            <a:fld id="{5D0FEE91-AB4D-4317-98FC-D2B8AD57461C}" type="slidenum">
              <a:rPr lang="en-US" smtClean="0"/>
              <a:pPr>
                <a:defRPr/>
              </a:pPr>
              <a:t>68</a:t>
            </a:fld>
            <a:endParaRPr lang="en-US" dirty="0"/>
          </a:p>
        </p:txBody>
      </p:sp>
      <p:sp>
        <p:nvSpPr>
          <p:cNvPr id="69746" name="TextBox 119"/>
          <p:cNvSpPr txBox="1">
            <a:spLocks noChangeArrowheads="1"/>
          </p:cNvSpPr>
          <p:nvPr/>
        </p:nvSpPr>
        <p:spPr bwMode="auto">
          <a:xfrm>
            <a:off x="1219200" y="6172200"/>
            <a:ext cx="7543800" cy="246221"/>
          </a:xfrm>
          <a:prstGeom prst="rect">
            <a:avLst/>
          </a:prstGeom>
          <a:noFill/>
          <a:ln w="9525">
            <a:noFill/>
            <a:miter lim="800000"/>
            <a:headEnd/>
            <a:tailEnd/>
          </a:ln>
        </p:spPr>
        <p:txBody>
          <a:bodyPr wrap="square">
            <a:spAutoFit/>
          </a:bodyPr>
          <a:lstStyle/>
          <a:p>
            <a:r>
              <a:rPr lang="en-GB" sz="1000" dirty="0">
                <a:solidFill>
                  <a:srgbClr val="C00000"/>
                </a:solidFill>
              </a:rPr>
              <a:t>Numbers in red designate higher affinity , example: Passive group are more likely to use standard still cameras than other groups.  </a:t>
            </a:r>
            <a:endParaRPr lang="en-US" sz="1000" dirty="0">
              <a:solidFill>
                <a:srgbClr val="C00000"/>
              </a:solidFill>
            </a:endParaRPr>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43000" y="274638"/>
            <a:ext cx="7467600" cy="639762"/>
          </a:xfrm>
        </p:spPr>
        <p:txBody>
          <a:bodyPr/>
          <a:lstStyle/>
          <a:p>
            <a:pPr>
              <a:defRPr/>
            </a:pPr>
            <a:r>
              <a:rPr lang="en-GB" dirty="0" smtClean="0">
                <a:solidFill>
                  <a:srgbClr val="7030A0"/>
                </a:solidFill>
              </a:rPr>
              <a:t>Video Cameras</a:t>
            </a:r>
            <a:endParaRPr lang="en-US" dirty="0">
              <a:solidFill>
                <a:srgbClr val="7030A0"/>
              </a:solidFill>
            </a:endParaRPr>
          </a:p>
        </p:txBody>
      </p:sp>
      <p:graphicFrame>
        <p:nvGraphicFramePr>
          <p:cNvPr id="10" name="Table 9"/>
          <p:cNvGraphicFramePr>
            <a:graphicFrameLocks noGrp="1"/>
          </p:cNvGraphicFramePr>
          <p:nvPr/>
        </p:nvGraphicFramePr>
        <p:xfrm>
          <a:off x="990600" y="990600"/>
          <a:ext cx="7467601" cy="4369212"/>
        </p:xfrm>
        <a:graphic>
          <a:graphicData uri="http://schemas.openxmlformats.org/drawingml/2006/table">
            <a:tbl>
              <a:tblPr/>
              <a:tblGrid>
                <a:gridCol w="2155211"/>
                <a:gridCol w="1706208"/>
                <a:gridCol w="729484"/>
                <a:gridCol w="1179534"/>
                <a:gridCol w="1697164"/>
              </a:tblGrid>
              <a:tr h="421819">
                <a:tc>
                  <a:txBody>
                    <a:bodyPr/>
                    <a:lstStyle/>
                    <a:p>
                      <a:pPr algn="ctr" rtl="0" fontAlgn="ctr"/>
                      <a:r>
                        <a:rPr lang="en-US" sz="1400" b="1" i="0" u="none" strike="noStrike" dirty="0">
                          <a:solidFill>
                            <a:srgbClr val="FFFFFF"/>
                          </a:solidFill>
                          <a:latin typeface="Calibri"/>
                        </a:rPr>
                        <a:t>Products</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64A2"/>
                    </a:solidFill>
                  </a:tcPr>
                </a:tc>
                <a:tc>
                  <a:txBody>
                    <a:bodyPr/>
                    <a:lstStyle/>
                    <a:p>
                      <a:pPr algn="ctr" rtl="0" fontAlgn="ctr"/>
                      <a:r>
                        <a:rPr lang="en-US" sz="1400" b="1" i="0" u="none" strike="noStrike">
                          <a:solidFill>
                            <a:srgbClr val="FFFFFF"/>
                          </a:solidFill>
                          <a:latin typeface="Calibri"/>
                        </a:rPr>
                        <a:t>Total Sample:                 All traveled by Air</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64A2"/>
                    </a:solidFill>
                  </a:tcPr>
                </a:tc>
                <a:tc>
                  <a:txBody>
                    <a:bodyPr/>
                    <a:lstStyle/>
                    <a:p>
                      <a:pPr algn="ctr" rtl="0" fontAlgn="ctr"/>
                      <a:r>
                        <a:rPr lang="en-US" sz="1400" b="1" i="0" u="none" strike="noStrike" dirty="0">
                          <a:solidFill>
                            <a:srgbClr val="FFFFFF"/>
                          </a:solidFill>
                          <a:latin typeface="Calibri"/>
                        </a:rPr>
                        <a:t>Passive</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64A2"/>
                    </a:solidFill>
                  </a:tcPr>
                </a:tc>
                <a:tc>
                  <a:txBody>
                    <a:bodyPr/>
                    <a:lstStyle/>
                    <a:p>
                      <a:pPr algn="ctr" rtl="0" fontAlgn="ctr"/>
                      <a:r>
                        <a:rPr lang="en-US" sz="1400" b="1" i="0" u="none" strike="noStrike">
                          <a:solidFill>
                            <a:srgbClr val="FFFFFF"/>
                          </a:solidFill>
                          <a:latin typeface="Calibri"/>
                        </a:rPr>
                        <a:t>Adventurous</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64A2"/>
                    </a:solidFill>
                  </a:tcPr>
                </a:tc>
                <a:tc>
                  <a:txBody>
                    <a:bodyPr/>
                    <a:lstStyle/>
                    <a:p>
                      <a:pPr algn="ctr" rtl="0" fontAlgn="ctr"/>
                      <a:r>
                        <a:rPr lang="en-US" sz="1400" b="1" i="0" u="none" strike="noStrike" dirty="0" smtClean="0">
                          <a:solidFill>
                            <a:srgbClr val="FFFFFF"/>
                          </a:solidFill>
                          <a:latin typeface="Calibri"/>
                        </a:rPr>
                        <a:t>Travel Conservatives</a:t>
                      </a:r>
                      <a:endParaRPr lang="en-US" sz="1400" b="1" i="0" u="none" strike="noStrike" dirty="0">
                        <a:solidFill>
                          <a:srgbClr val="FFFFFF"/>
                        </a:solidFill>
                        <a:latin typeface="Calibri"/>
                      </a:endParaRP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64A2"/>
                    </a:solidFill>
                  </a:tcPr>
                </a:tc>
              </a:tr>
              <a:tr h="213973">
                <a:tc>
                  <a:txBody>
                    <a:bodyPr/>
                    <a:lstStyle/>
                    <a:p>
                      <a:pPr algn="l" rtl="0" fontAlgn="b"/>
                      <a:r>
                        <a:rPr lang="en-US" sz="1400" b="1" i="0" u="none" strike="noStrike">
                          <a:solidFill>
                            <a:srgbClr val="000000"/>
                          </a:solidFill>
                          <a:latin typeface="Calibri"/>
                        </a:rPr>
                        <a:t> </a:t>
                      </a:r>
                    </a:p>
                  </a:txBody>
                  <a:tcPr marL="6289" marR="6289" marT="628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(n=1022)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(n=342)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(n=324)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(n=356)</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13973">
                <a:tc>
                  <a:txBody>
                    <a:bodyPr/>
                    <a:lstStyle/>
                    <a:p>
                      <a:pPr algn="l" fontAlgn="ctr"/>
                      <a:r>
                        <a:rPr lang="en-US" sz="1400" b="1" i="0" u="none" strike="noStrike">
                          <a:solidFill>
                            <a:srgbClr val="000000"/>
                          </a:solidFill>
                          <a:latin typeface="Calibri"/>
                        </a:rPr>
                        <a:t> </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rtl="0" fontAlgn="b"/>
                      <a:r>
                        <a:rPr lang="en-US" sz="1400" b="1" i="0" u="none" strike="noStrike">
                          <a:solidFill>
                            <a:srgbClr val="000000"/>
                          </a:solidFill>
                          <a:latin typeface="Calibri"/>
                        </a:rPr>
                        <a:t>Vert%</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rtl="0" fontAlgn="b"/>
                      <a:r>
                        <a:rPr lang="en-US" sz="1400" b="1" i="0" u="none" strike="noStrike">
                          <a:solidFill>
                            <a:srgbClr val="000000"/>
                          </a:solidFill>
                          <a:latin typeface="Calibri"/>
                        </a:rPr>
                        <a:t>Index</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rtl="0" fontAlgn="b"/>
                      <a:r>
                        <a:rPr lang="en-US" sz="1400" b="1" i="0" u="none" strike="noStrike">
                          <a:solidFill>
                            <a:srgbClr val="000000"/>
                          </a:solidFill>
                          <a:latin typeface="Calibri"/>
                        </a:rPr>
                        <a:t>Index</a:t>
                      </a:r>
                    </a:p>
                  </a:txBody>
                  <a:tcPr marL="6289" marR="6289" marT="62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rtl="0" fontAlgn="b"/>
                      <a:r>
                        <a:rPr lang="en-US" sz="1400" b="1" i="0" u="none" strike="noStrike">
                          <a:solidFill>
                            <a:srgbClr val="000000"/>
                          </a:solidFill>
                          <a:latin typeface="Calibri"/>
                        </a:rPr>
                        <a:t>Index</a:t>
                      </a:r>
                    </a:p>
                  </a:txBody>
                  <a:tcPr marL="6289" marR="6289" marT="628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r>
              <a:tr h="213973">
                <a:tc>
                  <a:txBody>
                    <a:bodyPr/>
                    <a:lstStyle/>
                    <a:p>
                      <a:pPr algn="l" rtl="0" fontAlgn="ctr"/>
                      <a:r>
                        <a:rPr lang="en-US" sz="1400" b="1" i="0" u="none" strike="noStrike">
                          <a:solidFill>
                            <a:srgbClr val="000000"/>
                          </a:solidFill>
                          <a:latin typeface="Calibri"/>
                        </a:rPr>
                        <a:t>Own a Video Camera</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40%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92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118</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90</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421819">
                <a:tc>
                  <a:txBody>
                    <a:bodyPr/>
                    <a:lstStyle/>
                    <a:p>
                      <a:pPr algn="l" rtl="0" fontAlgn="ctr"/>
                      <a:r>
                        <a:rPr lang="en-US" sz="1400" b="1" i="0" u="none" strike="noStrike">
                          <a:solidFill>
                            <a:srgbClr val="000000"/>
                          </a:solidFill>
                          <a:latin typeface="Calibri"/>
                        </a:rPr>
                        <a:t>Bought in the last 12 months</a:t>
                      </a:r>
                    </a:p>
                  </a:txBody>
                  <a:tcPr marL="6289"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120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91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90</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13973">
                <a:tc>
                  <a:txBody>
                    <a:bodyPr/>
                    <a:lstStyle/>
                    <a:p>
                      <a:pPr algn="l" rtl="0" fontAlgn="ctr"/>
                      <a:r>
                        <a:rPr lang="en-US" sz="1400" b="1" i="0" u="none" strike="noStrike">
                          <a:solidFill>
                            <a:srgbClr val="000000"/>
                          </a:solidFill>
                          <a:latin typeface="Calibri"/>
                        </a:rPr>
                        <a:t> Sony</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87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106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106</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13973">
                <a:tc>
                  <a:txBody>
                    <a:bodyPr/>
                    <a:lstStyle/>
                    <a:p>
                      <a:pPr algn="l" rtl="0" fontAlgn="ctr"/>
                      <a:r>
                        <a:rPr lang="en-US" sz="1400" b="1" i="0" u="none" strike="noStrike">
                          <a:solidFill>
                            <a:srgbClr val="000000"/>
                          </a:solidFill>
                          <a:latin typeface="Calibri"/>
                        </a:rPr>
                        <a:t> Panasonic</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88</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117</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94</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r>
              <a:tr h="213973">
                <a:tc>
                  <a:txBody>
                    <a:bodyPr/>
                    <a:lstStyle/>
                    <a:p>
                      <a:pPr algn="l" rtl="0" fontAlgn="ctr"/>
                      <a:r>
                        <a:rPr lang="en-US" sz="1400" b="1" i="0" u="none" strike="noStrike">
                          <a:solidFill>
                            <a:srgbClr val="000000"/>
                          </a:solidFill>
                          <a:latin typeface="Calibri"/>
                        </a:rPr>
                        <a:t> JVC</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9%</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93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160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48</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13973">
                <a:tc>
                  <a:txBody>
                    <a:bodyPr/>
                    <a:lstStyle/>
                    <a:p>
                      <a:pPr algn="l" rtl="0" fontAlgn="ctr"/>
                      <a:r>
                        <a:rPr lang="en-US" sz="1400" b="1" i="0" u="none" strike="noStrike">
                          <a:solidFill>
                            <a:srgbClr val="000000"/>
                          </a:solidFill>
                          <a:latin typeface="Calibri"/>
                        </a:rPr>
                        <a:t> Samsung</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44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150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103</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13973">
                <a:tc>
                  <a:txBody>
                    <a:bodyPr/>
                    <a:lstStyle/>
                    <a:p>
                      <a:pPr algn="l" rtl="0" fontAlgn="ctr"/>
                      <a:r>
                        <a:rPr lang="en-US" sz="1400" b="1" i="0" u="none" strike="noStrike">
                          <a:solidFill>
                            <a:srgbClr val="000000"/>
                          </a:solidFill>
                          <a:latin typeface="Calibri"/>
                        </a:rPr>
                        <a:t> Canon</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91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130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78</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13973">
                <a:tc>
                  <a:txBody>
                    <a:bodyPr/>
                    <a:lstStyle/>
                    <a:p>
                      <a:pPr algn="l" rtl="0" fontAlgn="ctr"/>
                      <a:r>
                        <a:rPr lang="en-US" sz="1400" b="1" i="0" u="none" strike="noStrike">
                          <a:solidFill>
                            <a:srgbClr val="000000"/>
                          </a:solidFill>
                          <a:latin typeface="Calibri"/>
                        </a:rPr>
                        <a:t> Kodak</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104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44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151</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13973">
                <a:tc>
                  <a:txBody>
                    <a:bodyPr/>
                    <a:lstStyle/>
                    <a:p>
                      <a:pPr algn="l" rtl="0" fontAlgn="ctr"/>
                      <a:r>
                        <a:rPr lang="en-US" sz="1400" b="1" i="0" u="none" strike="noStrike">
                          <a:solidFill>
                            <a:srgbClr val="000000"/>
                          </a:solidFill>
                          <a:latin typeface="Calibri"/>
                        </a:rPr>
                        <a:t> Casio</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74</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171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54</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13973">
                <a:tc>
                  <a:txBody>
                    <a:bodyPr/>
                    <a:lstStyle/>
                    <a:p>
                      <a:pPr algn="l" rtl="0" fontAlgn="ctr"/>
                      <a:r>
                        <a:rPr lang="en-US" sz="1400" b="1" i="0" u="none" strike="noStrike">
                          <a:solidFill>
                            <a:srgbClr val="000000"/>
                          </a:solidFill>
                          <a:latin typeface="Calibri"/>
                        </a:rPr>
                        <a:t> Konica</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131</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86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84</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13973">
                <a:tc>
                  <a:txBody>
                    <a:bodyPr/>
                    <a:lstStyle/>
                    <a:p>
                      <a:pPr algn="l" rtl="0" fontAlgn="ctr"/>
                      <a:r>
                        <a:rPr lang="en-US" sz="1400" b="1" i="0" u="none" strike="noStrike">
                          <a:solidFill>
                            <a:srgbClr val="000000"/>
                          </a:solidFill>
                          <a:latin typeface="Calibri"/>
                        </a:rPr>
                        <a:t> Sharp</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32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126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138</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13973">
                <a:tc>
                  <a:txBody>
                    <a:bodyPr/>
                    <a:lstStyle/>
                    <a:p>
                      <a:pPr algn="l" rtl="0" fontAlgn="ctr"/>
                      <a:r>
                        <a:rPr lang="en-US" sz="1400" b="1" i="0" u="none" strike="noStrike">
                          <a:solidFill>
                            <a:srgbClr val="000000"/>
                          </a:solidFill>
                          <a:latin typeface="Calibri"/>
                        </a:rPr>
                        <a:t> HP</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46</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132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119</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13973">
                <a:tc>
                  <a:txBody>
                    <a:bodyPr/>
                    <a:lstStyle/>
                    <a:p>
                      <a:pPr algn="l" rtl="0" fontAlgn="ctr"/>
                      <a:r>
                        <a:rPr lang="en-US" sz="1400" b="1" i="0" u="none" strike="noStrike">
                          <a:solidFill>
                            <a:srgbClr val="000000"/>
                          </a:solidFill>
                          <a:latin typeface="Calibri"/>
                        </a:rPr>
                        <a:t> Toshiba</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53</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118</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127</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13973">
                <a:tc>
                  <a:txBody>
                    <a:bodyPr/>
                    <a:lstStyle/>
                    <a:p>
                      <a:pPr algn="l" rtl="0" fontAlgn="ctr"/>
                      <a:r>
                        <a:rPr lang="en-US" sz="1400" b="1" i="0" u="none" strike="noStrike">
                          <a:solidFill>
                            <a:srgbClr val="000000"/>
                          </a:solidFill>
                          <a:latin typeface="Calibri"/>
                        </a:rPr>
                        <a:t> Rocco</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45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222</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rtl="0" fontAlgn="ctr"/>
                      <a:r>
                        <a:rPr lang="en-US" sz="1400" b="1" i="0" u="none" strike="noStrike">
                          <a:solidFill>
                            <a:srgbClr val="000000"/>
                          </a:solidFill>
                          <a:latin typeface="Calibri"/>
                        </a:rPr>
                        <a:t>31</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13973">
                <a:tc>
                  <a:txBody>
                    <a:bodyPr/>
                    <a:lstStyle/>
                    <a:p>
                      <a:pPr algn="l" rtl="0" fontAlgn="ctr"/>
                      <a:r>
                        <a:rPr lang="en-US" sz="1400" b="1" i="0" u="none" strike="noStrike">
                          <a:solidFill>
                            <a:srgbClr val="000000"/>
                          </a:solidFill>
                          <a:latin typeface="Calibri"/>
                        </a:rPr>
                        <a:t> Other Brands</a:t>
                      </a:r>
                    </a:p>
                  </a:txBody>
                  <a:tcPr marL="452798" marR="6289" marT="62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dirty="0">
                          <a:solidFill>
                            <a:srgbClr val="000000"/>
                          </a:solidFill>
                          <a:latin typeface="Calibri"/>
                        </a:rPr>
                        <a:t>5%</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90</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a:solidFill>
                            <a:srgbClr val="000000"/>
                          </a:solidFill>
                          <a:latin typeface="Calibri"/>
                        </a:rPr>
                        <a:t>58</a:t>
                      </a:r>
                    </a:p>
                  </a:txBody>
                  <a:tcPr marL="6289" marR="6289" marT="62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rtl="0" fontAlgn="ctr"/>
                      <a:r>
                        <a:rPr lang="en-US" sz="1400" b="1" i="0" u="none" strike="noStrike" dirty="0">
                          <a:solidFill>
                            <a:srgbClr val="000000"/>
                          </a:solidFill>
                          <a:latin typeface="Calibri"/>
                        </a:rPr>
                        <a:t>150</a:t>
                      </a:r>
                    </a:p>
                  </a:txBody>
                  <a:tcPr marL="6289" marR="6289" marT="62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bl>
          </a:graphicData>
        </a:graphic>
      </p:graphicFrame>
      <p:sp>
        <p:nvSpPr>
          <p:cNvPr id="11" name="Rounded Rectangular Callout 10"/>
          <p:cNvSpPr/>
          <p:nvPr/>
        </p:nvSpPr>
        <p:spPr>
          <a:xfrm>
            <a:off x="990600" y="5638800"/>
            <a:ext cx="7696200" cy="762000"/>
          </a:xfrm>
          <a:prstGeom prst="wedgeRoundRectCallout">
            <a:avLst>
              <a:gd name="adj1" fmla="val -2251"/>
              <a:gd name="adj2" fmla="val -95709"/>
              <a:gd name="adj3" fmla="val 16667"/>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GB" sz="1200" dirty="0">
                <a:latin typeface="Tahoma" pitchFamily="34" charset="0"/>
                <a:cs typeface="Tahoma" pitchFamily="34" charset="0"/>
              </a:rPr>
              <a:t>Adventurous group are more likely to own Video cameras, while Passive group showed higher affinity towards buying it in the last 12 months, JVC , Samsung and Canon are the adventurous  group brands, Sharp and Kodak are the travel Conservative brands, while Konica is the Passive group brand   </a:t>
            </a:r>
            <a:endParaRPr lang="en-US" sz="1200" dirty="0">
              <a:latin typeface="Tahoma" pitchFamily="34" charset="0"/>
              <a:cs typeface="Tahoma" pitchFamily="34" charset="0"/>
            </a:endParaRPr>
          </a:p>
        </p:txBody>
      </p:sp>
      <p:sp>
        <p:nvSpPr>
          <p:cNvPr id="5"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362200" y="3124200"/>
            <a:ext cx="6477000" cy="1893888"/>
          </a:xfrm>
        </p:spPr>
        <p:txBody>
          <a:bodyPr>
            <a:normAutofit fontScale="90000"/>
          </a:bodyPr>
          <a:lstStyle/>
          <a:p>
            <a:pPr eaLnBrk="1" fontAlgn="auto" hangingPunct="1">
              <a:spcAft>
                <a:spcPts val="0"/>
              </a:spcAft>
              <a:defRPr/>
            </a:pPr>
            <a:r>
              <a:rPr lang="en-US" sz="3200" dirty="0" smtClean="0"/>
              <a:t>Demographic Profile  for all who travelled by Air in the last 12 months within </a:t>
            </a:r>
            <a:r>
              <a:rPr lang="en-US" dirty="0" smtClean="0"/>
              <a:t/>
            </a:r>
            <a:br>
              <a:rPr lang="en-US" dirty="0" smtClean="0"/>
            </a:br>
            <a:r>
              <a:rPr lang="en-US" sz="2200" dirty="0" smtClean="0">
                <a:solidFill>
                  <a:schemeClr val="accent1">
                    <a:lumMod val="75000"/>
                  </a:schemeClr>
                </a:solidFill>
              </a:rPr>
              <a:t>MEA &amp; AFRICA,GCC, </a:t>
            </a:r>
            <a:r>
              <a:rPr lang="en-US" sz="2200" dirty="0" err="1" smtClean="0">
                <a:solidFill>
                  <a:schemeClr val="accent1">
                    <a:lumMod val="75000"/>
                  </a:schemeClr>
                </a:solidFill>
              </a:rPr>
              <a:t>Eur</a:t>
            </a:r>
            <a:r>
              <a:rPr lang="en-US" sz="2200" dirty="0" smtClean="0">
                <a:solidFill>
                  <a:schemeClr val="accent1">
                    <a:lumMod val="75000"/>
                  </a:schemeClr>
                </a:solidFill>
              </a:rPr>
              <a:t>/America &amp; else,</a:t>
            </a:r>
            <a:br>
              <a:rPr lang="en-US" sz="2200" dirty="0" smtClean="0">
                <a:solidFill>
                  <a:schemeClr val="accent1">
                    <a:lumMod val="75000"/>
                  </a:schemeClr>
                </a:solidFill>
              </a:rPr>
            </a:br>
            <a:r>
              <a:rPr lang="en-US" sz="2200" dirty="0" smtClean="0">
                <a:solidFill>
                  <a:schemeClr val="accent1">
                    <a:lumMod val="75000"/>
                  </a:schemeClr>
                </a:solidFill>
              </a:rPr>
              <a:t> Asia\far east Australia</a:t>
            </a:r>
          </a:p>
        </p:txBody>
      </p:sp>
      <p:sp>
        <p:nvSpPr>
          <p:cNvPr id="8" name="Text Placeholder 7"/>
          <p:cNvSpPr>
            <a:spLocks noGrp="1"/>
          </p:cNvSpPr>
          <p:nvPr>
            <p:ph type="subTitle" idx="1"/>
          </p:nvPr>
        </p:nvSpPr>
        <p:spPr>
          <a:xfrm>
            <a:off x="2362200" y="5003800"/>
            <a:ext cx="6096000" cy="1371600"/>
          </a:xfrm>
        </p:spPr>
        <p:txBody>
          <a:bodyPr>
            <a:normAutofit fontScale="62500" lnSpcReduction="20000"/>
          </a:bodyPr>
          <a:lstStyle/>
          <a:p>
            <a:pPr eaLnBrk="1" fontAlgn="auto" hangingPunct="1">
              <a:spcAft>
                <a:spcPts val="0"/>
              </a:spcAft>
              <a:buFont typeface="Wingdings"/>
              <a:buNone/>
              <a:defRPr/>
            </a:pPr>
            <a:r>
              <a:rPr lang="en-US" dirty="0" smtClean="0">
                <a:solidFill>
                  <a:schemeClr val="accent1">
                    <a:lumMod val="75000"/>
                  </a:schemeClr>
                </a:solidFill>
              </a:rPr>
              <a:t>Gender </a:t>
            </a:r>
          </a:p>
          <a:p>
            <a:pPr eaLnBrk="1" fontAlgn="auto" hangingPunct="1">
              <a:spcAft>
                <a:spcPts val="0"/>
              </a:spcAft>
              <a:buFont typeface="Wingdings"/>
              <a:buNone/>
              <a:defRPr/>
            </a:pPr>
            <a:r>
              <a:rPr lang="en-US" dirty="0" smtClean="0">
                <a:solidFill>
                  <a:schemeClr val="accent1">
                    <a:lumMod val="75000"/>
                  </a:schemeClr>
                </a:solidFill>
              </a:rPr>
              <a:t>Nationality </a:t>
            </a:r>
          </a:p>
          <a:p>
            <a:pPr eaLnBrk="1" fontAlgn="auto" hangingPunct="1">
              <a:spcAft>
                <a:spcPts val="0"/>
              </a:spcAft>
              <a:buFont typeface="Wingdings"/>
              <a:buNone/>
              <a:defRPr/>
            </a:pPr>
            <a:r>
              <a:rPr lang="en-US" dirty="0" smtClean="0">
                <a:solidFill>
                  <a:schemeClr val="accent1">
                    <a:lumMod val="75000"/>
                  </a:schemeClr>
                </a:solidFill>
              </a:rPr>
              <a:t>Age</a:t>
            </a:r>
          </a:p>
          <a:p>
            <a:pPr eaLnBrk="1" fontAlgn="auto" hangingPunct="1">
              <a:spcAft>
                <a:spcPts val="0"/>
              </a:spcAft>
              <a:buFont typeface="Wingdings"/>
              <a:buNone/>
              <a:defRPr/>
            </a:pPr>
            <a:r>
              <a:rPr lang="en-US" dirty="0" smtClean="0">
                <a:solidFill>
                  <a:schemeClr val="accent1">
                    <a:lumMod val="75000"/>
                  </a:schemeClr>
                </a:solidFill>
              </a:rPr>
              <a:t>Income </a:t>
            </a:r>
          </a:p>
          <a:p>
            <a:pPr eaLnBrk="1" fontAlgn="auto" hangingPunct="1">
              <a:spcAft>
                <a:spcPts val="0"/>
              </a:spcAft>
              <a:buFont typeface="Wingdings"/>
              <a:buNone/>
              <a:defRPr/>
            </a:pPr>
            <a:r>
              <a:rPr lang="en-US" dirty="0" smtClean="0">
                <a:solidFill>
                  <a:schemeClr val="accent1">
                    <a:lumMod val="75000"/>
                  </a:schemeClr>
                </a:solidFill>
              </a:rPr>
              <a:t>Marital status</a:t>
            </a:r>
          </a:p>
          <a:p>
            <a:pPr eaLnBrk="1" fontAlgn="auto" hangingPunct="1">
              <a:spcAft>
                <a:spcPts val="0"/>
              </a:spcAft>
              <a:buFont typeface="Wingdings"/>
              <a:buNone/>
              <a:defRPr/>
            </a:pPr>
            <a:r>
              <a:rPr lang="en-US" dirty="0" smtClean="0">
                <a:solidFill>
                  <a:schemeClr val="accent1">
                    <a:lumMod val="75000"/>
                  </a:schemeClr>
                </a:solidFill>
              </a:rPr>
              <a:t>Education </a:t>
            </a:r>
          </a:p>
          <a:p>
            <a:pPr eaLnBrk="1" fontAlgn="auto" hangingPunct="1">
              <a:spcAft>
                <a:spcPts val="0"/>
              </a:spcAft>
              <a:buFont typeface="Wingdings"/>
              <a:buNone/>
              <a:defRPr/>
            </a:pPr>
            <a:endParaRPr lang="en-US" dirty="0">
              <a:solidFill>
                <a:schemeClr val="accent1">
                  <a:lumMod val="75000"/>
                </a:schemeClr>
              </a:solidFill>
            </a:endParaRPr>
          </a:p>
        </p:txBody>
      </p:sp>
      <p:sp>
        <p:nvSpPr>
          <p:cNvPr id="10244" name="Slide Number Placeholder 3"/>
          <p:cNvSpPr>
            <a:spLocks noGrp="1"/>
          </p:cNvSpPr>
          <p:nvPr>
            <p:ph type="sldNum" sz="quarter" idx="12"/>
          </p:nvPr>
        </p:nvSpPr>
        <p:spPr>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93A5ADC-04A5-4DF0-B822-6503A58B39B0}" type="slidenum">
              <a:rPr lang="en-US" smtClean="0"/>
              <a:pPr fontAlgn="base">
                <a:spcBef>
                  <a:spcPct val="0"/>
                </a:spcBef>
                <a:spcAft>
                  <a:spcPct val="0"/>
                </a:spcAft>
                <a:defRPr/>
              </a:pPr>
              <a:t>7</a:t>
            </a:fld>
            <a:endParaRPr lang="en-US"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bwMode="auto">
          <a:xfrm>
            <a:off x="1371600" y="274638"/>
            <a:ext cx="6553200" cy="563562"/>
          </a:xfrm>
          <a:noFill/>
        </p:spPr>
        <p:txBody>
          <a:bodyPr wrap="square" lIns="91440" tIns="45720" rIns="91440" bIns="45720" numCol="1" anchorCtr="0" compatLnSpc="1">
            <a:prstTxWarp prst="textNoShape">
              <a:avLst/>
            </a:prstTxWarp>
          </a:bodyPr>
          <a:lstStyle/>
          <a:p>
            <a:r>
              <a:rPr lang="en-GB" cap="none" smtClean="0">
                <a:solidFill>
                  <a:srgbClr val="7030A0"/>
                </a:solidFill>
              </a:rPr>
              <a:t>Watches </a:t>
            </a:r>
            <a:endParaRPr lang="en-US" cap="none" smtClean="0">
              <a:solidFill>
                <a:srgbClr val="7030A0"/>
              </a:solidFill>
            </a:endParaRPr>
          </a:p>
        </p:txBody>
      </p:sp>
      <p:graphicFrame>
        <p:nvGraphicFramePr>
          <p:cNvPr id="102526" name="Group 126"/>
          <p:cNvGraphicFramePr>
            <a:graphicFrameLocks noGrp="1"/>
          </p:cNvGraphicFramePr>
          <p:nvPr>
            <p:ph idx="4294967295"/>
          </p:nvPr>
        </p:nvGraphicFramePr>
        <p:xfrm>
          <a:off x="990600" y="914400"/>
          <a:ext cx="7696200" cy="4424045"/>
        </p:xfrm>
        <a:graphic>
          <a:graphicData uri="http://schemas.openxmlformats.org/drawingml/2006/table">
            <a:tbl>
              <a:tblPr/>
              <a:tblGrid>
                <a:gridCol w="2724101"/>
                <a:gridCol w="1243434"/>
                <a:gridCol w="1241797"/>
                <a:gridCol w="1243434"/>
                <a:gridCol w="1243434"/>
              </a:tblGrid>
              <a:tr h="15240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cs typeface="Arial" pitchFamily="34" charset="0"/>
                        </a:rPr>
                        <a:t>Products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Calibri" pitchFamily="34" charset="0"/>
                          <a:cs typeface="Arial" pitchFamily="34" charset="0"/>
                        </a:rPr>
                        <a:t>Total Sample:                 All traveled by Air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Calibri" pitchFamily="34" charset="0"/>
                          <a:cs typeface="Arial" pitchFamily="34" charset="0"/>
                        </a:rPr>
                        <a:t>Passive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Calibri" pitchFamily="34" charset="0"/>
                          <a:cs typeface="Arial" pitchFamily="34" charset="0"/>
                        </a:rPr>
                        <a:t>Adventurous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cs typeface="Arial" pitchFamily="34" charset="0"/>
                        </a:rPr>
                        <a:t>Travel Conservatives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r>
              <a:tr h="1524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(n=1022)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Arial" pitchFamily="34" charset="0"/>
                        </a:rPr>
                        <a:t>(n=342)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(n=324)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Arial" pitchFamily="34" charset="0"/>
                        </a:rPr>
                        <a:t>(n=356)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r h="339725">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Brands of Watches owned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2413">
                <a:tc>
                  <a:txBody>
                    <a:bodyPr/>
                    <a:lstStyle/>
                    <a:p>
                      <a:pPr marL="457200" marR="0" lvl="1" indent="0" algn="l"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600" b="0" i="0" u="none" strike="noStrike" cap="none" normalizeH="0" baseline="0" dirty="0" smtClean="0">
                          <a:ln>
                            <a:noFill/>
                          </a:ln>
                          <a:solidFill>
                            <a:srgbClr val="000000"/>
                          </a:solidFill>
                          <a:effectLst/>
                          <a:latin typeface="Calibri" pitchFamily="34" charset="0"/>
                        </a:rPr>
                        <a:t>Casio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89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104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dirty="0" smtClean="0">
                          <a:ln>
                            <a:noFill/>
                          </a:ln>
                          <a:solidFill>
                            <a:srgbClr val="000000"/>
                          </a:solidFill>
                          <a:effectLst/>
                          <a:latin typeface="Calibri" pitchFamily="34" charset="0"/>
                        </a:rPr>
                        <a:t>106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r h="223838">
                <a:tc>
                  <a:txBody>
                    <a:bodyPr/>
                    <a:lstStyle/>
                    <a:p>
                      <a:pPr marL="457200" marR="0" lvl="1" indent="0" algn="l"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600" b="0" i="0" u="none" strike="noStrike" cap="none" normalizeH="0" baseline="0" dirty="0" smtClean="0">
                          <a:ln>
                            <a:noFill/>
                          </a:ln>
                          <a:solidFill>
                            <a:srgbClr val="000000"/>
                          </a:solidFill>
                          <a:effectLst/>
                          <a:latin typeface="Calibri" pitchFamily="34" charset="0"/>
                        </a:rPr>
                        <a:t>Citizen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dirty="0" smtClean="0">
                          <a:ln>
                            <a:noFill/>
                          </a:ln>
                          <a:solidFill>
                            <a:srgbClr val="000000"/>
                          </a:solidFill>
                          <a:effectLst/>
                          <a:latin typeface="Calibri" pitchFamily="34" charset="0"/>
                        </a:rPr>
                        <a:t>62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123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3838">
                <a:tc>
                  <a:txBody>
                    <a:bodyPr/>
                    <a:lstStyle/>
                    <a:p>
                      <a:pPr marL="457200" marR="0" lvl="1" indent="0" algn="l"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600" b="0" i="0" u="none" strike="noStrike" cap="none" normalizeH="0" baseline="0" smtClean="0">
                          <a:ln>
                            <a:noFill/>
                          </a:ln>
                          <a:solidFill>
                            <a:srgbClr val="000000"/>
                          </a:solidFill>
                          <a:effectLst/>
                          <a:latin typeface="Calibri" pitchFamily="34" charset="0"/>
                        </a:rPr>
                        <a:t>Seiko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99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dirty="0" smtClean="0">
                          <a:ln>
                            <a:noFill/>
                          </a:ln>
                          <a:solidFill>
                            <a:srgbClr val="000000"/>
                          </a:solidFill>
                          <a:effectLst/>
                          <a:latin typeface="Calibri" pitchFamily="34" charset="0"/>
                        </a:rPr>
                        <a:t>101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r h="225425">
                <a:tc>
                  <a:txBody>
                    <a:bodyPr/>
                    <a:lstStyle/>
                    <a:p>
                      <a:pPr marL="457200" marR="0" lvl="1" indent="0" algn="l"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600" b="0" i="0" u="none" strike="noStrike" cap="none" normalizeH="0" baseline="0" smtClean="0">
                          <a:ln>
                            <a:noFill/>
                          </a:ln>
                          <a:solidFill>
                            <a:srgbClr val="000000"/>
                          </a:solidFill>
                          <a:effectLst/>
                          <a:latin typeface="Calibri" pitchFamily="34" charset="0"/>
                        </a:rPr>
                        <a:t>Omax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113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74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dirty="0" smtClean="0">
                          <a:ln>
                            <a:noFill/>
                          </a:ln>
                          <a:solidFill>
                            <a:srgbClr val="000000"/>
                          </a:solidFill>
                          <a:effectLst/>
                          <a:latin typeface="Calibri" pitchFamily="34" charset="0"/>
                        </a:rPr>
                        <a:t>113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3838">
                <a:tc>
                  <a:txBody>
                    <a:bodyPr/>
                    <a:lstStyle/>
                    <a:p>
                      <a:pPr marL="457200" marR="0" lvl="1" indent="0" algn="l"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600" b="0" i="0" u="none" strike="noStrike" cap="none" normalizeH="0" baseline="0" smtClean="0">
                          <a:ln>
                            <a:noFill/>
                          </a:ln>
                          <a:solidFill>
                            <a:srgbClr val="000000"/>
                          </a:solidFill>
                          <a:effectLst/>
                          <a:latin typeface="Calibri" pitchFamily="34" charset="0"/>
                        </a:rPr>
                        <a:t>Rado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dirty="0" smtClean="0">
                          <a:ln>
                            <a:noFill/>
                          </a:ln>
                          <a:solidFill>
                            <a:srgbClr val="000000"/>
                          </a:solidFill>
                          <a:effectLst/>
                          <a:latin typeface="Calibri" pitchFamily="34" charset="0"/>
                        </a:rPr>
                        <a:t>79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82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dirty="0" smtClean="0">
                          <a:ln>
                            <a:noFill/>
                          </a:ln>
                          <a:solidFill>
                            <a:srgbClr val="000000"/>
                          </a:solidFill>
                          <a:effectLst/>
                          <a:latin typeface="Calibri" pitchFamily="34" charset="0"/>
                        </a:rPr>
                        <a:t>137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r h="223838">
                <a:tc>
                  <a:txBody>
                    <a:bodyPr/>
                    <a:lstStyle/>
                    <a:p>
                      <a:pPr marL="457200" marR="0" lvl="1" indent="0" algn="l"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600" b="0" i="0" u="none" strike="noStrike" cap="none" normalizeH="0" baseline="0" smtClean="0">
                          <a:ln>
                            <a:noFill/>
                          </a:ln>
                          <a:solidFill>
                            <a:srgbClr val="000000"/>
                          </a:solidFill>
                          <a:effectLst/>
                          <a:latin typeface="Calibri" pitchFamily="34" charset="0"/>
                        </a:rPr>
                        <a:t>Alba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138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55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108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3838">
                <a:tc>
                  <a:txBody>
                    <a:bodyPr/>
                    <a:lstStyle/>
                    <a:p>
                      <a:pPr marL="457200" marR="0" lvl="1" indent="0" algn="l"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600" b="0" i="0" u="none" strike="noStrike" cap="none" normalizeH="0" baseline="0" smtClean="0">
                          <a:ln>
                            <a:noFill/>
                          </a:ln>
                          <a:solidFill>
                            <a:srgbClr val="000000"/>
                          </a:solidFill>
                          <a:effectLst/>
                          <a:latin typeface="Calibri" pitchFamily="34" charset="0"/>
                        </a:rPr>
                        <a:t>Swatch</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98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111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dirty="0" smtClean="0">
                          <a:ln>
                            <a:noFill/>
                          </a:ln>
                          <a:solidFill>
                            <a:srgbClr val="000000"/>
                          </a:solidFill>
                          <a:effectLst/>
                          <a:latin typeface="Calibri" pitchFamily="34" charset="0"/>
                        </a:rPr>
                        <a:t>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r h="223838">
                <a:tc>
                  <a:txBody>
                    <a:bodyPr/>
                    <a:lstStyle/>
                    <a:p>
                      <a:pPr marL="457200" marR="0" lvl="1" indent="0" algn="l"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600" b="0" i="0" u="none" strike="noStrike" cap="none" normalizeH="0" baseline="0" dirty="0" smtClean="0">
                          <a:ln>
                            <a:noFill/>
                          </a:ln>
                          <a:solidFill>
                            <a:srgbClr val="000000"/>
                          </a:solidFill>
                          <a:effectLst/>
                          <a:latin typeface="Calibri" pitchFamily="34" charset="0"/>
                        </a:rPr>
                        <a:t>Rolex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70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smtClean="0">
                          <a:ln>
                            <a:noFill/>
                          </a:ln>
                          <a:solidFill>
                            <a:srgbClr val="000000"/>
                          </a:solidFill>
                          <a:effectLst/>
                          <a:latin typeface="Calibri" pitchFamily="34" charset="0"/>
                        </a:rPr>
                        <a:t>97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en-US" sz="1600" b="0" i="0" u="none" strike="noStrike" cap="none" normalizeH="0" baseline="0" dirty="0" smtClean="0">
                          <a:ln>
                            <a:noFill/>
                          </a:ln>
                          <a:solidFill>
                            <a:srgbClr val="000000"/>
                          </a:solidFill>
                          <a:effectLst/>
                          <a:latin typeface="Calibri" pitchFamily="34" charset="0"/>
                        </a:rPr>
                        <a:t>131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7" name="Slide Number Placeholder 76"/>
          <p:cNvSpPr>
            <a:spLocks noGrp="1"/>
          </p:cNvSpPr>
          <p:nvPr>
            <p:ph type="sldNum" sz="quarter" idx="11"/>
          </p:nvPr>
        </p:nvSpPr>
        <p:spPr/>
        <p:txBody>
          <a:bodyPr/>
          <a:lstStyle/>
          <a:p>
            <a:pPr>
              <a:defRPr/>
            </a:pPr>
            <a:fld id="{1D9A7480-35E4-4513-A4AF-B7EC914EAA5A}" type="slidenum">
              <a:rPr lang="en-US" smtClean="0"/>
              <a:pPr>
                <a:defRPr/>
              </a:pPr>
              <a:t>70</a:t>
            </a:fld>
            <a:endParaRPr lang="en-US" dirty="0"/>
          </a:p>
        </p:txBody>
      </p:sp>
      <p:sp>
        <p:nvSpPr>
          <p:cNvPr id="78" name="Rounded Rectangle 77"/>
          <p:cNvSpPr/>
          <p:nvPr/>
        </p:nvSpPr>
        <p:spPr>
          <a:xfrm>
            <a:off x="990600" y="5486400"/>
            <a:ext cx="7772400" cy="914400"/>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GB" sz="1400" dirty="0">
                <a:latin typeface="Tahoma" pitchFamily="34" charset="0"/>
                <a:cs typeface="Tahoma" pitchFamily="34" charset="0"/>
              </a:rPr>
              <a:t>Adventurous group showed higher affinity towards Swatch and Casio(sportive brands), Travel conservatives brands are Rolex, </a:t>
            </a:r>
            <a:r>
              <a:rPr lang="en-GB" sz="1400" dirty="0" err="1">
                <a:latin typeface="Tahoma" pitchFamily="34" charset="0"/>
                <a:cs typeface="Tahoma" pitchFamily="34" charset="0"/>
              </a:rPr>
              <a:t>Rado</a:t>
            </a:r>
            <a:r>
              <a:rPr lang="en-GB" sz="1400" dirty="0">
                <a:latin typeface="Tahoma" pitchFamily="34" charset="0"/>
                <a:cs typeface="Tahoma" pitchFamily="34" charset="0"/>
              </a:rPr>
              <a:t> and Citizen, while Passive group brands are Alba, </a:t>
            </a:r>
            <a:r>
              <a:rPr lang="en-GB" sz="1400" dirty="0" err="1">
                <a:latin typeface="Tahoma" pitchFamily="34" charset="0"/>
                <a:cs typeface="Tahoma" pitchFamily="34" charset="0"/>
              </a:rPr>
              <a:t>Omax</a:t>
            </a:r>
            <a:r>
              <a:rPr lang="en-GB" sz="1400" dirty="0">
                <a:latin typeface="Tahoma" pitchFamily="34" charset="0"/>
                <a:cs typeface="Tahoma" pitchFamily="34" charset="0"/>
              </a:rPr>
              <a:t> and Citizen</a:t>
            </a:r>
            <a:endParaRPr lang="en-US" sz="1400" dirty="0">
              <a:latin typeface="Tahoma" pitchFamily="34" charset="0"/>
              <a:cs typeface="Tahoma" pitchFamily="34" charset="0"/>
            </a:endParaRPr>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amond 2"/>
          <p:cNvSpPr/>
          <p:nvPr/>
        </p:nvSpPr>
        <p:spPr>
          <a:xfrm>
            <a:off x="1981200" y="762000"/>
            <a:ext cx="4953000" cy="5181600"/>
          </a:xfrm>
          <a:prstGeom prst="diamond">
            <a:avLst/>
          </a:prstGeom>
        </p:spPr>
        <p:style>
          <a:lnRef idx="0">
            <a:schemeClr val="accent1"/>
          </a:lnRef>
          <a:fillRef idx="3">
            <a:schemeClr val="accent1"/>
          </a:fillRef>
          <a:effectRef idx="3">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GB"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Leisure Activities</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26"/>
          <p:cNvSpPr>
            <a:spLocks noGrp="1"/>
          </p:cNvSpPr>
          <p:nvPr>
            <p:ph type="title" idx="4294967295"/>
          </p:nvPr>
        </p:nvSpPr>
        <p:spPr bwMode="auto">
          <a:xfrm>
            <a:off x="1295400" y="274638"/>
            <a:ext cx="6629400" cy="639762"/>
          </a:xfrm>
          <a:noFill/>
        </p:spPr>
        <p:txBody>
          <a:bodyPr wrap="square" lIns="91440" tIns="45720" rIns="91440" bIns="45720" numCol="1" anchorCtr="0" compatLnSpc="1">
            <a:prstTxWarp prst="textNoShape">
              <a:avLst/>
            </a:prstTxWarp>
          </a:bodyPr>
          <a:lstStyle/>
          <a:p>
            <a:r>
              <a:rPr lang="en-GB" cap="none" smtClean="0">
                <a:solidFill>
                  <a:srgbClr val="C00000"/>
                </a:solidFill>
              </a:rPr>
              <a:t>Books </a:t>
            </a:r>
            <a:endParaRPr lang="en-US" cap="none" smtClean="0">
              <a:solidFill>
                <a:srgbClr val="C00000"/>
              </a:solidFill>
            </a:endParaRPr>
          </a:p>
        </p:txBody>
      </p:sp>
      <p:graphicFrame>
        <p:nvGraphicFramePr>
          <p:cNvPr id="104978" name="Group 530"/>
          <p:cNvGraphicFramePr>
            <a:graphicFrameLocks noGrp="1"/>
          </p:cNvGraphicFramePr>
          <p:nvPr>
            <p:ph idx="4294967295"/>
          </p:nvPr>
        </p:nvGraphicFramePr>
        <p:xfrm>
          <a:off x="990600" y="990600"/>
          <a:ext cx="7772399" cy="3566160"/>
        </p:xfrm>
        <a:graphic>
          <a:graphicData uri="http://schemas.openxmlformats.org/drawingml/2006/table">
            <a:tbl>
              <a:tblPr/>
              <a:tblGrid>
                <a:gridCol w="2684326"/>
                <a:gridCol w="1419117"/>
                <a:gridCol w="938922"/>
                <a:gridCol w="1310918"/>
                <a:gridCol w="1419116"/>
              </a:tblGrid>
              <a:tr h="250855">
                <a:tc rowSpan="2">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Types of Books Bought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Total Sample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Passive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Adventurous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Conservative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r>
              <a:tr h="250855">
                <a:tc vMerge="1">
                  <a:txBody>
                    <a:bodyPr/>
                    <a:lstStyle/>
                    <a:p>
                      <a:endParaRPr lang="en-US"/>
                    </a:p>
                  </a:txBody>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bg1"/>
                          </a:solidFill>
                          <a:effectLst/>
                          <a:latin typeface="Arial" pitchFamily="34" charset="0"/>
                          <a:cs typeface="Arial" pitchFamily="34" charset="0"/>
                        </a:rPr>
                        <a:t>Vert</a:t>
                      </a:r>
                      <a:r>
                        <a:rPr kumimoji="0" lang="en-US" sz="1200" b="1" i="0" u="none" strike="noStrike" cap="none" normalizeH="0" baseline="0" dirty="0" smtClean="0">
                          <a:ln>
                            <a:noFill/>
                          </a:ln>
                          <a:solidFill>
                            <a:schemeClr val="bg1"/>
                          </a:solidFill>
                          <a:effectLst/>
                          <a:latin typeface="Arial" pitchFamily="34" charset="0"/>
                          <a:cs typeface="Arial"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cs typeface="Arial" pitchFamily="34" charset="0"/>
                        </a:rPr>
                        <a:t>Index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cs typeface="Arial" pitchFamily="34" charset="0"/>
                        </a:rPr>
                        <a:t>Index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itchFamily="34" charset="0"/>
                          <a:cs typeface="Arial" pitchFamily="34" charset="0"/>
                        </a:rPr>
                        <a:t>Index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Biography \ Autobiography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88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117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r>
              <a:tr h="249549">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Computer \ IT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58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139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101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Cookery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64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117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Drama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175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70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Fiction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76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129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Health</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97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93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Home Interest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76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Reference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62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163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74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Sports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64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pitchFamily="34" charset="0"/>
                          <a:cs typeface="Arial" pitchFamily="34" charset="0"/>
                        </a:rPr>
                        <a:t>112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124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Other Non Fiction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Arial"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66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93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50855">
                <a:tc>
                  <a:txBody>
                    <a:bodyPr/>
                    <a:lstStyle/>
                    <a:p>
                      <a:pPr marL="639763" marR="0" lvl="1"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Religion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88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96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r>
            </a:tbl>
          </a:graphicData>
        </a:graphic>
      </p:graphicFrame>
      <p:sp>
        <p:nvSpPr>
          <p:cNvPr id="106" name="Slide Number Placeholder 105"/>
          <p:cNvSpPr>
            <a:spLocks noGrp="1"/>
          </p:cNvSpPr>
          <p:nvPr>
            <p:ph type="sldNum" sz="quarter" idx="11"/>
          </p:nvPr>
        </p:nvSpPr>
        <p:spPr/>
        <p:txBody>
          <a:bodyPr/>
          <a:lstStyle/>
          <a:p>
            <a:pPr>
              <a:defRPr/>
            </a:pPr>
            <a:fld id="{4D6DB913-F778-4FA0-A51D-9991367520F0}" type="slidenum">
              <a:rPr lang="en-US" smtClean="0"/>
              <a:pPr>
                <a:defRPr/>
              </a:pPr>
              <a:t>72</a:t>
            </a:fld>
            <a:endParaRPr lang="en-US" dirty="0"/>
          </a:p>
        </p:txBody>
      </p:sp>
      <p:grpSp>
        <p:nvGrpSpPr>
          <p:cNvPr id="72793" name="Group 109"/>
          <p:cNvGrpSpPr>
            <a:grpSpLocks/>
          </p:cNvGrpSpPr>
          <p:nvPr/>
        </p:nvGrpSpPr>
        <p:grpSpPr bwMode="auto">
          <a:xfrm>
            <a:off x="1219200" y="4659313"/>
            <a:ext cx="2362200" cy="1665287"/>
            <a:chOff x="1219200" y="4659868"/>
            <a:chExt cx="2362200" cy="1664732"/>
          </a:xfrm>
        </p:grpSpPr>
        <p:sp>
          <p:nvSpPr>
            <p:cNvPr id="108" name="Rounded Rectangle 107"/>
            <p:cNvSpPr/>
            <p:nvPr/>
          </p:nvSpPr>
          <p:spPr>
            <a:xfrm>
              <a:off x="1219200" y="5029200"/>
              <a:ext cx="2362200" cy="1295400"/>
            </a:xfrm>
            <a:prstGeom prst="roundRect">
              <a:avLst/>
            </a:prstGeom>
          </p:spPr>
          <p:style>
            <a:lnRef idx="1">
              <a:schemeClr val="accent2"/>
            </a:lnRef>
            <a:fillRef idx="3">
              <a:schemeClr val="accent2"/>
            </a:fillRef>
            <a:effectRef idx="2">
              <a:schemeClr val="accent2"/>
            </a:effectRef>
            <a:fontRef idx="minor">
              <a:schemeClr val="lt1"/>
            </a:fontRef>
          </p:style>
          <p:txBody>
            <a:bodyPr anchor="ctr"/>
            <a:lstStyle/>
            <a:p>
              <a:pPr>
                <a:lnSpc>
                  <a:spcPct val="150000"/>
                </a:lnSpc>
                <a:buFont typeface="Wingdings" pitchFamily="2" charset="2"/>
                <a:buChar char="ü"/>
                <a:defRPr/>
              </a:pPr>
              <a:r>
                <a:rPr lang="en-GB" sz="1000" b="1" i="1" dirty="0"/>
                <a:t>Drama</a:t>
              </a:r>
            </a:p>
            <a:p>
              <a:pPr>
                <a:lnSpc>
                  <a:spcPct val="150000"/>
                </a:lnSpc>
                <a:buFont typeface="Wingdings" pitchFamily="2" charset="2"/>
                <a:buChar char="ü"/>
                <a:defRPr/>
              </a:pPr>
              <a:r>
                <a:rPr lang="en-GB" sz="1000" b="1" i="1" dirty="0"/>
                <a:t>Home Interest</a:t>
              </a:r>
              <a:endParaRPr lang="en-US" sz="1000" b="1" i="1" dirty="0"/>
            </a:p>
          </p:txBody>
        </p:sp>
        <p:sp>
          <p:nvSpPr>
            <p:cNvPr id="109" name="TextBox 108"/>
            <p:cNvSpPr txBox="1"/>
            <p:nvPr/>
          </p:nvSpPr>
          <p:spPr>
            <a:xfrm>
              <a:off x="1219200" y="4659868"/>
              <a:ext cx="2362200" cy="369332"/>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GB" dirty="0"/>
                <a:t>Passive</a:t>
              </a:r>
              <a:endParaRPr lang="en-US" dirty="0"/>
            </a:p>
          </p:txBody>
        </p:sp>
      </p:grpSp>
      <p:grpSp>
        <p:nvGrpSpPr>
          <p:cNvPr id="72794" name="Group 110"/>
          <p:cNvGrpSpPr>
            <a:grpSpLocks/>
          </p:cNvGrpSpPr>
          <p:nvPr/>
        </p:nvGrpSpPr>
        <p:grpSpPr bwMode="auto">
          <a:xfrm>
            <a:off x="3733800" y="4648200"/>
            <a:ext cx="2362200" cy="1665288"/>
            <a:chOff x="1219200" y="4659868"/>
            <a:chExt cx="2362200" cy="1664732"/>
          </a:xfrm>
        </p:grpSpPr>
        <p:sp>
          <p:nvSpPr>
            <p:cNvPr id="112" name="Rounded Rectangle 111"/>
            <p:cNvSpPr/>
            <p:nvPr/>
          </p:nvSpPr>
          <p:spPr>
            <a:xfrm>
              <a:off x="1219200" y="5029200"/>
              <a:ext cx="2362200" cy="1295400"/>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nSpc>
                  <a:spcPct val="150000"/>
                </a:lnSpc>
                <a:buFont typeface="Wingdings" pitchFamily="2" charset="2"/>
                <a:buChar char="ü"/>
                <a:defRPr/>
              </a:pPr>
              <a:r>
                <a:rPr lang="en-GB" sz="1000" b="1" i="1" dirty="0"/>
                <a:t>Reference</a:t>
              </a:r>
            </a:p>
            <a:p>
              <a:pPr>
                <a:lnSpc>
                  <a:spcPct val="150000"/>
                </a:lnSpc>
                <a:buFont typeface="Wingdings" pitchFamily="2" charset="2"/>
                <a:buChar char="ü"/>
                <a:defRPr/>
              </a:pPr>
              <a:r>
                <a:rPr lang="en-GB" sz="1000" b="1" i="1" dirty="0"/>
                <a:t>Fiction/Non Fiction</a:t>
              </a:r>
            </a:p>
            <a:p>
              <a:pPr>
                <a:lnSpc>
                  <a:spcPct val="150000"/>
                </a:lnSpc>
                <a:buFont typeface="Wingdings" pitchFamily="2" charset="2"/>
                <a:buChar char="ü"/>
                <a:defRPr/>
              </a:pPr>
              <a:r>
                <a:rPr lang="en-GB" sz="1000" b="1" i="1" dirty="0"/>
                <a:t>Computer/IT</a:t>
              </a:r>
            </a:p>
            <a:p>
              <a:pPr>
                <a:lnSpc>
                  <a:spcPct val="150000"/>
                </a:lnSpc>
                <a:buFont typeface="Wingdings" pitchFamily="2" charset="2"/>
                <a:buChar char="ü"/>
                <a:defRPr/>
              </a:pPr>
              <a:r>
                <a:rPr lang="en-GB" sz="1000" b="1" i="1" dirty="0"/>
                <a:t>Sports </a:t>
              </a:r>
            </a:p>
            <a:p>
              <a:pPr>
                <a:lnSpc>
                  <a:spcPct val="150000"/>
                </a:lnSpc>
                <a:buFont typeface="Wingdings" pitchFamily="2" charset="2"/>
                <a:buChar char="ü"/>
                <a:defRPr/>
              </a:pPr>
              <a:r>
                <a:rPr lang="en-GB" sz="1000" b="1" i="1" dirty="0"/>
                <a:t>Health</a:t>
              </a:r>
              <a:endParaRPr lang="en-US" sz="1000" b="1" i="1" dirty="0"/>
            </a:p>
          </p:txBody>
        </p:sp>
        <p:sp>
          <p:nvSpPr>
            <p:cNvPr id="113" name="TextBox 112"/>
            <p:cNvSpPr txBox="1"/>
            <p:nvPr/>
          </p:nvSpPr>
          <p:spPr>
            <a:xfrm>
              <a:off x="1219200" y="4659868"/>
              <a:ext cx="2362200" cy="369332"/>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en-GB" dirty="0"/>
                <a:t>Adventurous</a:t>
              </a:r>
              <a:endParaRPr lang="en-US" dirty="0"/>
            </a:p>
          </p:txBody>
        </p:sp>
      </p:grpSp>
      <p:grpSp>
        <p:nvGrpSpPr>
          <p:cNvPr id="72795" name="Group 113"/>
          <p:cNvGrpSpPr>
            <a:grpSpLocks/>
          </p:cNvGrpSpPr>
          <p:nvPr/>
        </p:nvGrpSpPr>
        <p:grpSpPr bwMode="auto">
          <a:xfrm>
            <a:off x="6248400" y="4648200"/>
            <a:ext cx="2362200" cy="1665288"/>
            <a:chOff x="1219200" y="4659868"/>
            <a:chExt cx="2362200" cy="1664732"/>
          </a:xfrm>
        </p:grpSpPr>
        <p:sp>
          <p:nvSpPr>
            <p:cNvPr id="115" name="Rounded Rectangle 114"/>
            <p:cNvSpPr/>
            <p:nvPr/>
          </p:nvSpPr>
          <p:spPr>
            <a:xfrm>
              <a:off x="1219200" y="5029200"/>
              <a:ext cx="2362200" cy="1295400"/>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nSpc>
                  <a:spcPct val="150000"/>
                </a:lnSpc>
                <a:buFont typeface="Wingdings" pitchFamily="2" charset="2"/>
                <a:buChar char="ü"/>
                <a:defRPr/>
              </a:pPr>
              <a:r>
                <a:rPr lang="en-GB" sz="1000" b="1" i="1" dirty="0"/>
                <a:t>Biography</a:t>
              </a:r>
              <a:r>
                <a:rPr lang="en-US" sz="1000" b="1" i="1" dirty="0"/>
                <a:t>\Auto Biography</a:t>
              </a:r>
              <a:endParaRPr lang="en-GB" sz="1000" b="1" i="1" dirty="0"/>
            </a:p>
            <a:p>
              <a:pPr>
                <a:lnSpc>
                  <a:spcPct val="150000"/>
                </a:lnSpc>
                <a:buFont typeface="Wingdings" pitchFamily="2" charset="2"/>
                <a:buChar char="ü"/>
                <a:defRPr/>
              </a:pPr>
              <a:r>
                <a:rPr lang="en-GB" sz="1000" b="1" i="1" dirty="0"/>
                <a:t>Cookery </a:t>
              </a:r>
            </a:p>
            <a:p>
              <a:pPr>
                <a:lnSpc>
                  <a:spcPct val="150000"/>
                </a:lnSpc>
                <a:buFont typeface="Wingdings" pitchFamily="2" charset="2"/>
                <a:buChar char="ü"/>
                <a:defRPr/>
              </a:pPr>
              <a:r>
                <a:rPr lang="en-GB" sz="1000" b="1" i="1" dirty="0"/>
                <a:t>Home interest</a:t>
              </a:r>
            </a:p>
            <a:p>
              <a:pPr>
                <a:lnSpc>
                  <a:spcPct val="150000"/>
                </a:lnSpc>
                <a:buFont typeface="Wingdings" pitchFamily="2" charset="2"/>
                <a:buChar char="ü"/>
                <a:defRPr/>
              </a:pPr>
              <a:r>
                <a:rPr lang="en-GB" sz="1000" b="1" i="1" dirty="0"/>
                <a:t>Religion </a:t>
              </a:r>
            </a:p>
            <a:p>
              <a:pPr>
                <a:lnSpc>
                  <a:spcPct val="150000"/>
                </a:lnSpc>
                <a:buFont typeface="Wingdings" pitchFamily="2" charset="2"/>
                <a:buChar char="ü"/>
                <a:defRPr/>
              </a:pPr>
              <a:r>
                <a:rPr lang="en-GB" sz="1000" b="1" i="1" dirty="0"/>
                <a:t>Sports</a:t>
              </a:r>
              <a:endParaRPr lang="en-US" sz="1000" b="1" i="1" dirty="0"/>
            </a:p>
          </p:txBody>
        </p:sp>
        <p:sp>
          <p:nvSpPr>
            <p:cNvPr id="116" name="TextBox 115"/>
            <p:cNvSpPr txBox="1"/>
            <p:nvPr/>
          </p:nvSpPr>
          <p:spPr>
            <a:xfrm>
              <a:off x="1219200" y="4659868"/>
              <a:ext cx="2362200" cy="36933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GB" dirty="0"/>
                <a:t>Travel Conservative</a:t>
              </a:r>
              <a:endParaRPr lang="en-US" dirty="0"/>
            </a:p>
          </p:txBody>
        </p:sp>
      </p:grpSp>
      <p:sp>
        <p:nvSpPr>
          <p:cNvPr id="14"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60"/>
          <p:cNvSpPr>
            <a:spLocks noGrp="1"/>
          </p:cNvSpPr>
          <p:nvPr>
            <p:ph type="title" idx="4294967295"/>
          </p:nvPr>
        </p:nvSpPr>
        <p:spPr bwMode="auto">
          <a:xfrm>
            <a:off x="1143000" y="274638"/>
            <a:ext cx="6781800" cy="563562"/>
          </a:xfrm>
          <a:noFill/>
        </p:spPr>
        <p:txBody>
          <a:bodyPr wrap="square" lIns="91440" tIns="45720" rIns="91440" bIns="45720" numCol="1" anchorCtr="0" compatLnSpc="1">
            <a:prstTxWarp prst="textNoShape">
              <a:avLst/>
            </a:prstTxWarp>
          </a:bodyPr>
          <a:lstStyle/>
          <a:p>
            <a:r>
              <a:rPr lang="en-US" cap="none" smtClean="0">
                <a:solidFill>
                  <a:srgbClr val="7030A0"/>
                </a:solidFill>
              </a:rPr>
              <a:t>Restaurants </a:t>
            </a:r>
          </a:p>
        </p:txBody>
      </p:sp>
      <p:graphicFrame>
        <p:nvGraphicFramePr>
          <p:cNvPr id="106958" name="Group 462"/>
          <p:cNvGraphicFramePr>
            <a:graphicFrameLocks noGrp="1"/>
          </p:cNvGraphicFramePr>
          <p:nvPr>
            <p:ph idx="4294967295"/>
          </p:nvPr>
        </p:nvGraphicFramePr>
        <p:xfrm>
          <a:off x="990600" y="838200"/>
          <a:ext cx="7983094" cy="4114804"/>
        </p:xfrm>
        <a:graphic>
          <a:graphicData uri="http://schemas.openxmlformats.org/drawingml/2006/table">
            <a:tbl>
              <a:tblPr/>
              <a:tblGrid>
                <a:gridCol w="3668840"/>
                <a:gridCol w="1205611"/>
                <a:gridCol w="760349"/>
                <a:gridCol w="1171194"/>
                <a:gridCol w="1177100"/>
              </a:tblGrid>
              <a:tr h="605077">
                <a:tc rowSpan="2">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Arial" pitchFamily="34" charset="0"/>
                        </a:rPr>
                        <a:t>Eating out in regular restaurants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Arial" pitchFamily="34" charset="0"/>
                        </a:rPr>
                        <a:t>Total Sample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Arial" pitchFamily="34" charset="0"/>
                        </a:rPr>
                        <a:t>Passive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Arial" pitchFamily="34" charset="0"/>
                        </a:rPr>
                        <a:t>Adventurous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Arial" pitchFamily="34" charset="0"/>
                        </a:rPr>
                        <a:t>Conservative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r>
              <a:tr h="428015">
                <a:tc vMerge="1">
                  <a:txBody>
                    <a:bodyPr/>
                    <a:lstStyle/>
                    <a:p>
                      <a:endParaRPr lang="en-US"/>
                    </a:p>
                  </a:txBody>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Calibri" pitchFamily="34" charset="0"/>
                          <a:cs typeface="Arial" pitchFamily="34" charset="0"/>
                        </a:rPr>
                        <a:t>Vert%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Calibri" pitchFamily="34" charset="0"/>
                          <a:cs typeface="Arial" pitchFamily="34" charset="0"/>
                        </a:rPr>
                        <a:t>Index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Calibri" pitchFamily="34" charset="0"/>
                          <a:cs typeface="Arial" pitchFamily="34" charset="0"/>
                        </a:rPr>
                        <a:t>Index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Arial" pitchFamily="34" charset="0"/>
                        </a:rPr>
                        <a:t>Index</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r>
              <a:tr h="385214">
                <a:tc>
                  <a:txBody>
                    <a:bodyPr/>
                    <a:lstStyle/>
                    <a:p>
                      <a:pPr marL="273050" marR="0" lvl="0" indent="-273050" algn="l" defTabSz="914400" rtl="0" eaLnBrk="0" fontAlgn="ctr"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Had meal in a regular restaurant in the last 12 months: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70%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101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108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85214">
                <a:tc>
                  <a:txBody>
                    <a:bodyPr/>
                    <a:lstStyle/>
                    <a:p>
                      <a:pPr marL="730250" marR="0" lvl="1" indent="-27305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 Saudi Restaurants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38%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73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139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87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r h="385214">
                <a:tc>
                  <a:txBody>
                    <a:bodyPr/>
                    <a:lstStyle/>
                    <a:p>
                      <a:pPr marL="730250" marR="0" lvl="1" indent="-27305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 Pizza Restaurants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124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81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96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214">
                <a:tc>
                  <a:txBody>
                    <a:bodyPr/>
                    <a:lstStyle/>
                    <a:p>
                      <a:pPr marL="730250" marR="0" lvl="1" indent="-27305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 Lebanese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106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108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87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r h="385214">
                <a:tc>
                  <a:txBody>
                    <a:bodyPr/>
                    <a:lstStyle/>
                    <a:p>
                      <a:pPr marL="730250" marR="0" lvl="1" indent="-27305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 Indian Pakistan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178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56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70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214">
                <a:tc>
                  <a:txBody>
                    <a:bodyPr/>
                    <a:lstStyle/>
                    <a:p>
                      <a:pPr marL="730250" marR="0" lvl="1" indent="-27305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 Chinese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128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87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87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r h="385214">
                <a:tc>
                  <a:txBody>
                    <a:bodyPr/>
                    <a:lstStyle/>
                    <a:p>
                      <a:pPr marL="730250" marR="0" lvl="1" indent="-27305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 Greek Turkish</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134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75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214">
                <a:tc>
                  <a:txBody>
                    <a:bodyPr/>
                    <a:lstStyle/>
                    <a:p>
                      <a:pPr marL="730250" marR="0" lvl="1" indent="-273050" algn="l"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 Italian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87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cs typeface="Arial" pitchFamily="34" charset="0"/>
                        </a:rPr>
                        <a:t>170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Arial" pitchFamily="34" charset="0"/>
                        </a:rPr>
                        <a:t>43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99FF"/>
                    </a:solidFill>
                  </a:tcPr>
                </a:tc>
              </a:tr>
            </a:tbl>
          </a:graphicData>
        </a:graphic>
      </p:graphicFrame>
      <p:sp>
        <p:nvSpPr>
          <p:cNvPr id="94" name="Slide Number Placeholder 93"/>
          <p:cNvSpPr>
            <a:spLocks noGrp="1"/>
          </p:cNvSpPr>
          <p:nvPr>
            <p:ph type="sldNum" sz="quarter" idx="11"/>
          </p:nvPr>
        </p:nvSpPr>
        <p:spPr/>
        <p:txBody>
          <a:bodyPr/>
          <a:lstStyle/>
          <a:p>
            <a:pPr>
              <a:defRPr/>
            </a:pPr>
            <a:fld id="{D2484A59-BBD6-4A2E-9D3D-F085F54B50E3}" type="slidenum">
              <a:rPr lang="en-US" smtClean="0"/>
              <a:pPr>
                <a:defRPr/>
              </a:pPr>
              <a:t>73</a:t>
            </a:fld>
            <a:endParaRPr lang="en-US" dirty="0"/>
          </a:p>
        </p:txBody>
      </p:sp>
      <p:sp>
        <p:nvSpPr>
          <p:cNvPr id="14" name="Rounded Rectangle 13"/>
          <p:cNvSpPr/>
          <p:nvPr/>
        </p:nvSpPr>
        <p:spPr>
          <a:xfrm>
            <a:off x="990600" y="5181600"/>
            <a:ext cx="8001000" cy="1219200"/>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GB" sz="1400" dirty="0">
                <a:latin typeface="Tahoma" pitchFamily="34" charset="0"/>
                <a:cs typeface="Tahoma" pitchFamily="34" charset="0"/>
              </a:rPr>
              <a:t>Adventurous showed higher affinity towards eating in Restaurants, and mainly Saudi Lebanese and Italian types, Passive groups are more likely to eat in Indian Pakistani , Turkish, Chinese and pizza , the high affinity of this group towards Indian/Pakistani restaurants is due to the high concentration of Non-Arab Expats in this group. Conservatives they didn’t show any likeability towards any of the restaurants , maybe they prefer home made food. </a:t>
            </a:r>
            <a:endParaRPr lang="en-US" sz="1400" dirty="0">
              <a:latin typeface="Tahoma" pitchFamily="34" charset="0"/>
              <a:cs typeface="Tahoma" pitchFamily="34" charset="0"/>
            </a:endParaRPr>
          </a:p>
        </p:txBody>
      </p:sp>
      <p:sp>
        <p:nvSpPr>
          <p:cNvPr id="6"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amond 2"/>
          <p:cNvSpPr/>
          <p:nvPr/>
        </p:nvSpPr>
        <p:spPr>
          <a:xfrm>
            <a:off x="1981200" y="762000"/>
            <a:ext cx="4953000" cy="5181600"/>
          </a:xfrm>
          <a:prstGeom prst="diamond">
            <a:avLst/>
          </a:prstGeom>
        </p:spPr>
        <p:style>
          <a:lnRef idx="0">
            <a:schemeClr val="accent1"/>
          </a:lnRef>
          <a:fillRef idx="3">
            <a:schemeClr val="accent1"/>
          </a:fillRef>
          <a:effectRef idx="3">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GB"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Media </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400800" cy="381000"/>
          </a:xfrm>
        </p:spPr>
        <p:txBody>
          <a:bodyPr>
            <a:normAutofit fontScale="90000"/>
          </a:bodyPr>
          <a:lstStyle/>
          <a:p>
            <a:pPr>
              <a:defRPr/>
            </a:pPr>
            <a:r>
              <a:rPr lang="en-GB" dirty="0" smtClean="0">
                <a:solidFill>
                  <a:srgbClr val="C00000"/>
                </a:solidFill>
              </a:rPr>
              <a:t>Print Media Consumption</a:t>
            </a:r>
            <a:endParaRPr lang="en-US" dirty="0">
              <a:solidFill>
                <a:srgbClr val="C00000"/>
              </a:solidFill>
            </a:endParaRPr>
          </a:p>
        </p:txBody>
      </p:sp>
      <p:sp>
        <p:nvSpPr>
          <p:cNvPr id="4" name="Slide Number Placeholder 3"/>
          <p:cNvSpPr>
            <a:spLocks noGrp="1"/>
          </p:cNvSpPr>
          <p:nvPr>
            <p:ph type="sldNum" sz="quarter" idx="11"/>
          </p:nvPr>
        </p:nvSpPr>
        <p:spPr/>
        <p:txBody>
          <a:bodyPr/>
          <a:lstStyle/>
          <a:p>
            <a:pPr>
              <a:defRPr/>
            </a:pPr>
            <a:fld id="{710B1906-DDE9-4614-A872-3F590B7FD352}" type="slidenum">
              <a:rPr lang="en-US" smtClean="0"/>
              <a:pPr>
                <a:defRPr/>
              </a:pPr>
              <a:t>75</a:t>
            </a:fld>
            <a:endParaRPr lang="en-US" dirty="0"/>
          </a:p>
        </p:txBody>
      </p:sp>
      <p:graphicFrame>
        <p:nvGraphicFramePr>
          <p:cNvPr id="5" name="Chart 4"/>
          <p:cNvGraphicFramePr/>
          <p:nvPr/>
        </p:nvGraphicFramePr>
        <p:xfrm>
          <a:off x="914400" y="1600200"/>
          <a:ext cx="7086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Oval 5"/>
          <p:cNvSpPr/>
          <p:nvPr/>
        </p:nvSpPr>
        <p:spPr>
          <a:xfrm>
            <a:off x="3810000" y="1066800"/>
            <a:ext cx="1295400" cy="3429000"/>
          </a:xfrm>
          <a:prstGeom prst="ellipse">
            <a:avLst/>
          </a:prstGeom>
          <a:solidFill>
            <a:srgbClr val="C0000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ular Callout 6"/>
          <p:cNvSpPr/>
          <p:nvPr/>
        </p:nvSpPr>
        <p:spPr>
          <a:xfrm>
            <a:off x="5181600" y="685800"/>
            <a:ext cx="3733800" cy="1066800"/>
          </a:xfrm>
          <a:prstGeom prst="wedgeRoundRectCallout">
            <a:avLst>
              <a:gd name="adj1" fmla="val -54453"/>
              <a:gd name="adj2" fmla="val 70389"/>
              <a:gd name="adj3" fmla="val 16667"/>
            </a:avLst>
          </a:prstGeom>
        </p:spPr>
        <p:style>
          <a:lnRef idx="1">
            <a:schemeClr val="accent2"/>
          </a:lnRef>
          <a:fillRef idx="2">
            <a:schemeClr val="accent2"/>
          </a:fillRef>
          <a:effectRef idx="1">
            <a:schemeClr val="accent2"/>
          </a:effectRef>
          <a:fontRef idx="minor">
            <a:schemeClr val="dk1"/>
          </a:fontRef>
        </p:style>
        <p:txBody>
          <a:bodyPr anchor="ctr"/>
          <a:lstStyle/>
          <a:p>
            <a:pPr>
              <a:defRPr/>
            </a:pPr>
            <a:r>
              <a:rPr lang="en-GB" sz="1200" dirty="0">
                <a:latin typeface="Tahoma" pitchFamily="34" charset="0"/>
                <a:cs typeface="Tahoma" pitchFamily="34" charset="0"/>
              </a:rPr>
              <a:t>Adventurous group members are heavy readers of different types of print media</a:t>
            </a:r>
          </a:p>
          <a:p>
            <a:pPr>
              <a:buFont typeface="Arial" pitchFamily="34" charset="0"/>
              <a:buChar char="•"/>
              <a:defRPr/>
            </a:pPr>
            <a:r>
              <a:rPr lang="en-GB" sz="1200" dirty="0">
                <a:latin typeface="Tahoma" pitchFamily="34" charset="0"/>
                <a:cs typeface="Tahoma" pitchFamily="34" charset="0"/>
              </a:rPr>
              <a:t>91% newspaper readers</a:t>
            </a:r>
          </a:p>
          <a:p>
            <a:pPr>
              <a:buFont typeface="Arial" pitchFamily="34" charset="0"/>
              <a:buChar char="•"/>
              <a:defRPr/>
            </a:pPr>
            <a:r>
              <a:rPr lang="en-GB" sz="1200" dirty="0">
                <a:latin typeface="Tahoma" pitchFamily="34" charset="0"/>
                <a:cs typeface="Tahoma" pitchFamily="34" charset="0"/>
              </a:rPr>
              <a:t>81% read weekly magazines</a:t>
            </a:r>
          </a:p>
          <a:p>
            <a:pPr>
              <a:buFont typeface="Arial" pitchFamily="34" charset="0"/>
              <a:buChar char="•"/>
              <a:defRPr/>
            </a:pPr>
            <a:r>
              <a:rPr lang="en-GB" sz="1200" dirty="0">
                <a:latin typeface="Tahoma" pitchFamily="34" charset="0"/>
                <a:cs typeface="Tahoma" pitchFamily="34" charset="0"/>
              </a:rPr>
              <a:t>60% read monthly magazines</a:t>
            </a:r>
            <a:endParaRPr lang="en-US" sz="1200" dirty="0">
              <a:latin typeface="Tahoma" pitchFamily="34" charset="0"/>
              <a:cs typeface="Tahoma" pitchFamily="34" charset="0"/>
            </a:endParaRPr>
          </a:p>
        </p:txBody>
      </p:sp>
      <p:sp>
        <p:nvSpPr>
          <p:cNvPr id="8"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944562"/>
          </a:xfrm>
        </p:spPr>
        <p:txBody>
          <a:bodyPr/>
          <a:lstStyle/>
          <a:p>
            <a:pPr>
              <a:defRPr/>
            </a:pPr>
            <a:r>
              <a:rPr lang="en-GB" sz="2400" dirty="0" smtClean="0">
                <a:solidFill>
                  <a:srgbClr val="C00000"/>
                </a:solidFill>
              </a:rPr>
              <a:t>Top Newspaper Read in the last 30 days</a:t>
            </a:r>
            <a:endParaRPr lang="en-US" sz="2400" dirty="0">
              <a:solidFill>
                <a:srgbClr val="C00000"/>
              </a:solidFill>
            </a:endParaRPr>
          </a:p>
        </p:txBody>
      </p:sp>
      <p:sp>
        <p:nvSpPr>
          <p:cNvPr id="4" name="Slide Number Placeholder 3"/>
          <p:cNvSpPr>
            <a:spLocks noGrp="1"/>
          </p:cNvSpPr>
          <p:nvPr>
            <p:ph type="sldNum" sz="quarter" idx="11"/>
          </p:nvPr>
        </p:nvSpPr>
        <p:spPr/>
        <p:txBody>
          <a:bodyPr/>
          <a:lstStyle/>
          <a:p>
            <a:pPr>
              <a:defRPr/>
            </a:pPr>
            <a:fld id="{1B4355D7-2299-4461-962B-A8EAE4765131}" type="slidenum">
              <a:rPr lang="en-US" smtClean="0"/>
              <a:pPr>
                <a:defRPr/>
              </a:pPr>
              <a:t>76</a:t>
            </a:fld>
            <a:endParaRPr lang="en-US" dirty="0"/>
          </a:p>
        </p:txBody>
      </p:sp>
      <p:graphicFrame>
        <p:nvGraphicFramePr>
          <p:cNvPr id="5" name="Chart 4"/>
          <p:cNvGraphicFramePr/>
          <p:nvPr/>
        </p:nvGraphicFramePr>
        <p:xfrm>
          <a:off x="990600" y="1143000"/>
          <a:ext cx="7848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ed Rectangle 5"/>
          <p:cNvSpPr/>
          <p:nvPr/>
        </p:nvSpPr>
        <p:spPr>
          <a:xfrm>
            <a:off x="1219200" y="5638800"/>
            <a:ext cx="7543800" cy="762000"/>
          </a:xfrm>
          <a:prstGeom prst="roundRect">
            <a:avLst/>
          </a:prstGeom>
        </p:spPr>
        <p:style>
          <a:lnRef idx="1">
            <a:schemeClr val="accent2"/>
          </a:lnRef>
          <a:fillRef idx="3">
            <a:schemeClr val="accent2"/>
          </a:fillRef>
          <a:effectRef idx="2">
            <a:schemeClr val="accent2"/>
          </a:effectRef>
          <a:fontRef idx="minor">
            <a:schemeClr val="lt1"/>
          </a:fontRef>
        </p:style>
        <p:txBody>
          <a:bodyPr anchor="ctr"/>
          <a:lstStyle/>
          <a:p>
            <a:pPr>
              <a:defRPr/>
            </a:pPr>
            <a:r>
              <a:rPr lang="en-GB" sz="1400" dirty="0"/>
              <a:t>The top newspapers read by the groups are Al </a:t>
            </a:r>
            <a:r>
              <a:rPr lang="en-GB" sz="1400" dirty="0" err="1"/>
              <a:t>Riyad</a:t>
            </a:r>
            <a:r>
              <a:rPr lang="en-GB" sz="1400" dirty="0"/>
              <a:t>, </a:t>
            </a:r>
            <a:r>
              <a:rPr lang="en-GB" sz="1400" dirty="0" err="1"/>
              <a:t>Okaz</a:t>
            </a:r>
            <a:r>
              <a:rPr lang="en-GB" sz="1400" dirty="0"/>
              <a:t> and </a:t>
            </a:r>
            <a:r>
              <a:rPr lang="en-GB" sz="1400" dirty="0" err="1"/>
              <a:t>Asharq</a:t>
            </a:r>
            <a:r>
              <a:rPr lang="en-GB" sz="1400" dirty="0"/>
              <a:t> al </a:t>
            </a:r>
            <a:r>
              <a:rPr lang="en-GB" sz="1400" dirty="0" err="1"/>
              <a:t>Awsat</a:t>
            </a:r>
            <a:r>
              <a:rPr lang="en-GB" sz="1400" dirty="0"/>
              <a:t>, Passive group shows low percentage readership across all newspapers read, the highest records are registered for Adventurers. </a:t>
            </a:r>
            <a:endParaRPr lang="en-US" sz="1400" dirty="0"/>
          </a:p>
        </p:txBody>
      </p:sp>
      <p:sp>
        <p:nvSpPr>
          <p:cNvPr id="7"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3"/>
          <p:cNvSpPr>
            <a:spLocks noGrp="1"/>
          </p:cNvSpPr>
          <p:nvPr>
            <p:ph type="ctrTitle"/>
          </p:nvPr>
        </p:nvSpPr>
        <p:spPr>
          <a:xfrm>
            <a:off x="1828800" y="1600200"/>
            <a:ext cx="7010400" cy="1470025"/>
          </a:xfrm>
        </p:spPr>
        <p:txBody>
          <a:bodyPr/>
          <a:lstStyle/>
          <a:p>
            <a:pPr eaLnBrk="1" hangingPunct="1">
              <a:defRPr/>
            </a:pPr>
            <a:r>
              <a:rPr lang="en-US" dirty="0" smtClean="0">
                <a:solidFill>
                  <a:schemeClr val="accent1">
                    <a:lumMod val="50000"/>
                  </a:schemeClr>
                </a:solidFill>
              </a:rPr>
              <a:t>Day-to-Day Activities</a:t>
            </a:r>
          </a:p>
        </p:txBody>
      </p:sp>
      <p:sp>
        <p:nvSpPr>
          <p:cNvPr id="5" name="Subtitle 4"/>
          <p:cNvSpPr>
            <a:spLocks noGrp="1"/>
          </p:cNvSpPr>
          <p:nvPr>
            <p:ph type="subTitle" idx="1"/>
          </p:nvPr>
        </p:nvSpPr>
        <p:spPr>
          <a:xfrm>
            <a:off x="2209800" y="3124200"/>
            <a:ext cx="6400800" cy="3124200"/>
          </a:xfrm>
        </p:spPr>
        <p:txBody>
          <a:bodyPr>
            <a:normAutofit/>
          </a:bodyPr>
          <a:lstStyle/>
          <a:p>
            <a:pPr eaLnBrk="1" hangingPunct="1">
              <a:defRPr/>
            </a:pPr>
            <a:r>
              <a:rPr lang="en-US" u="sng" dirty="0" smtClean="0">
                <a:solidFill>
                  <a:schemeClr val="accent1">
                    <a:lumMod val="50000"/>
                  </a:schemeClr>
                </a:solidFill>
              </a:rPr>
              <a:t>Did Yesterday:</a:t>
            </a:r>
          </a:p>
          <a:p>
            <a:pPr eaLnBrk="1" hangingPunct="1">
              <a:defRPr/>
            </a:pPr>
            <a:r>
              <a:rPr lang="en-US" sz="2800" i="1" dirty="0" smtClean="0">
                <a:solidFill>
                  <a:schemeClr val="accent1">
                    <a:lumMod val="50000"/>
                  </a:schemeClr>
                </a:solidFill>
              </a:rPr>
              <a:t>Watching TV</a:t>
            </a:r>
          </a:p>
          <a:p>
            <a:pPr eaLnBrk="1" hangingPunct="1">
              <a:defRPr/>
            </a:pPr>
            <a:r>
              <a:rPr lang="en-US" sz="2800" i="1" dirty="0" smtClean="0">
                <a:solidFill>
                  <a:schemeClr val="accent1">
                    <a:lumMod val="50000"/>
                  </a:schemeClr>
                </a:solidFill>
              </a:rPr>
              <a:t>Eating</a:t>
            </a:r>
          </a:p>
          <a:p>
            <a:pPr eaLnBrk="1" hangingPunct="1">
              <a:defRPr/>
            </a:pPr>
            <a:r>
              <a:rPr lang="en-US" sz="2800" i="1" dirty="0" smtClean="0">
                <a:solidFill>
                  <a:schemeClr val="accent1">
                    <a:lumMod val="50000"/>
                  </a:schemeClr>
                </a:solidFill>
              </a:rPr>
              <a:t>Reading Newspaper</a:t>
            </a:r>
          </a:p>
          <a:p>
            <a:pPr eaLnBrk="1" hangingPunct="1">
              <a:defRPr/>
            </a:pPr>
            <a:r>
              <a:rPr lang="en-US" sz="2800" i="1" dirty="0" smtClean="0">
                <a:solidFill>
                  <a:schemeClr val="accent1">
                    <a:lumMod val="50000"/>
                  </a:schemeClr>
                </a:solidFill>
              </a:rPr>
              <a:t>Working </a:t>
            </a:r>
            <a:endParaRPr lang="en-US" sz="2800" i="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pPr>
              <a:defRPr/>
            </a:pPr>
            <a:fld id="{A47D06CE-0FA2-4DC3-9993-E804FFFCC420}" type="slidenum">
              <a:rPr lang="en-US" smtClean="0"/>
              <a:pPr>
                <a:defRPr/>
              </a:pPr>
              <a:t>77</a:t>
            </a:fld>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defRPr/>
            </a:pPr>
            <a:r>
              <a:rPr lang="en-US" dirty="0" smtClean="0">
                <a:solidFill>
                  <a:srgbClr val="C00000"/>
                </a:solidFill>
              </a:rPr>
              <a:t>Daily Activity Curve: Watching TV</a:t>
            </a:r>
          </a:p>
        </p:txBody>
      </p:sp>
      <p:graphicFrame>
        <p:nvGraphicFramePr>
          <p:cNvPr id="8" name="Content Placeholder 3"/>
          <p:cNvGraphicFramePr>
            <a:graphicFrameLocks noGrp="1"/>
          </p:cNvGraphicFramePr>
          <p:nvPr>
            <p:ph idx="1"/>
          </p:nvPr>
        </p:nvGraphicFramePr>
        <p:xfrm>
          <a:off x="76200" y="12954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76804" name="TextBox 5"/>
          <p:cNvSpPr txBox="1">
            <a:spLocks noChangeArrowheads="1"/>
          </p:cNvSpPr>
          <p:nvPr/>
        </p:nvSpPr>
        <p:spPr bwMode="auto">
          <a:xfrm>
            <a:off x="533400" y="701675"/>
            <a:ext cx="3429000" cy="276225"/>
          </a:xfrm>
          <a:prstGeom prst="rect">
            <a:avLst/>
          </a:prstGeom>
          <a:noFill/>
          <a:ln w="9525">
            <a:noFill/>
            <a:miter lim="800000"/>
            <a:headEnd/>
            <a:tailEnd/>
          </a:ln>
        </p:spPr>
        <p:txBody>
          <a:bodyPr>
            <a:spAutoFit/>
          </a:bodyPr>
          <a:lstStyle/>
          <a:p>
            <a:r>
              <a:rPr lang="en-US" sz="1200">
                <a:latin typeface="Trebuchet MS" pitchFamily="34" charset="0"/>
              </a:rPr>
              <a:t>Yesterday’s Activities: 30 min. time segments</a:t>
            </a:r>
          </a:p>
        </p:txBody>
      </p:sp>
      <p:sp>
        <p:nvSpPr>
          <p:cNvPr id="7" name="Slide Number Placeholder 6"/>
          <p:cNvSpPr>
            <a:spLocks noGrp="1"/>
          </p:cNvSpPr>
          <p:nvPr>
            <p:ph type="sldNum" sz="quarter" idx="11"/>
          </p:nvPr>
        </p:nvSpPr>
        <p:spPr/>
        <p:txBody>
          <a:bodyPr/>
          <a:lstStyle/>
          <a:p>
            <a:pPr>
              <a:defRPr/>
            </a:pPr>
            <a:fld id="{317EC82B-1058-43D8-B15C-9A6C84B5AD94}" type="slidenum">
              <a:rPr lang="en-US" smtClean="0"/>
              <a:pPr>
                <a:defRPr/>
              </a:pPr>
              <a:t>78</a:t>
            </a:fld>
            <a:endParaRPr lang="en-US" dirty="0"/>
          </a:p>
        </p:txBody>
      </p:sp>
      <p:sp>
        <p:nvSpPr>
          <p:cNvPr id="6" name="Down Arrow 5"/>
          <p:cNvSpPr/>
          <p:nvPr/>
        </p:nvSpPr>
        <p:spPr>
          <a:xfrm>
            <a:off x="4800600" y="2438400"/>
            <a:ext cx="381000" cy="533400"/>
          </a:xfrm>
          <a:prstGeom prst="down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9"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11" name="Rounded Rectangle 10"/>
          <p:cNvSpPr/>
          <p:nvPr/>
        </p:nvSpPr>
        <p:spPr>
          <a:xfrm>
            <a:off x="1524000" y="1905000"/>
            <a:ext cx="2209800" cy="838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smtClean="0"/>
              <a:t>Adventurous segment highly  watches TV during 16:00-16:59 time frame </a:t>
            </a:r>
            <a:endParaRPr lang="en-US" sz="12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defRPr/>
            </a:pPr>
            <a:r>
              <a:rPr lang="en-US" dirty="0" smtClean="0">
                <a:solidFill>
                  <a:srgbClr val="C00000"/>
                </a:solidFill>
              </a:rPr>
              <a:t>Daily Activity Curve: Eating</a:t>
            </a:r>
          </a:p>
        </p:txBody>
      </p:sp>
      <p:graphicFrame>
        <p:nvGraphicFramePr>
          <p:cNvPr id="9" name="Content Placeholder 3"/>
          <p:cNvGraphicFramePr>
            <a:graphicFrameLocks noGrp="1"/>
          </p:cNvGraphicFramePr>
          <p:nvPr>
            <p:ph idx="1"/>
          </p:nvPr>
        </p:nvGraphicFramePr>
        <p:xfrm>
          <a:off x="76200" y="12954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77828" name="TextBox 5"/>
          <p:cNvSpPr txBox="1">
            <a:spLocks noChangeArrowheads="1"/>
          </p:cNvSpPr>
          <p:nvPr/>
        </p:nvSpPr>
        <p:spPr bwMode="auto">
          <a:xfrm>
            <a:off x="533400" y="701675"/>
            <a:ext cx="3429000" cy="276225"/>
          </a:xfrm>
          <a:prstGeom prst="rect">
            <a:avLst/>
          </a:prstGeom>
          <a:noFill/>
          <a:ln w="9525">
            <a:noFill/>
            <a:miter lim="800000"/>
            <a:headEnd/>
            <a:tailEnd/>
          </a:ln>
        </p:spPr>
        <p:txBody>
          <a:bodyPr>
            <a:spAutoFit/>
          </a:bodyPr>
          <a:lstStyle/>
          <a:p>
            <a:r>
              <a:rPr lang="en-US" sz="1200">
                <a:latin typeface="Trebuchet MS" pitchFamily="34" charset="0"/>
              </a:rPr>
              <a:t>Yesterday’s Activities: 30 min. time segments</a:t>
            </a:r>
          </a:p>
        </p:txBody>
      </p:sp>
      <p:sp>
        <p:nvSpPr>
          <p:cNvPr id="5" name="Slide Number Placeholder 4"/>
          <p:cNvSpPr>
            <a:spLocks noGrp="1"/>
          </p:cNvSpPr>
          <p:nvPr>
            <p:ph type="sldNum" sz="quarter" idx="11"/>
          </p:nvPr>
        </p:nvSpPr>
        <p:spPr/>
        <p:txBody>
          <a:bodyPr/>
          <a:lstStyle/>
          <a:p>
            <a:pPr>
              <a:defRPr/>
            </a:pPr>
            <a:fld id="{93183500-88E4-41BE-B771-78B41E0857C4}" type="slidenum">
              <a:rPr lang="en-US" smtClean="0"/>
              <a:pPr>
                <a:defRPr/>
              </a:pPr>
              <a:t>79</a:t>
            </a:fld>
            <a:endParaRPr lang="en-US" dirty="0"/>
          </a:p>
        </p:txBody>
      </p:sp>
      <p:sp>
        <p:nvSpPr>
          <p:cNvPr id="8" name="Left-Right Arrow 7"/>
          <p:cNvSpPr/>
          <p:nvPr/>
        </p:nvSpPr>
        <p:spPr>
          <a:xfrm rot="5400000">
            <a:off x="3769627" y="2402574"/>
            <a:ext cx="1295399" cy="300255"/>
          </a:xfrm>
          <a:prstGeom prst="leftRightArrow">
            <a:avLst/>
          </a:prstGeom>
          <a:solidFill>
            <a:srgbClr val="C0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ular Callout 6"/>
          <p:cNvSpPr/>
          <p:nvPr/>
        </p:nvSpPr>
        <p:spPr>
          <a:xfrm>
            <a:off x="5029200" y="1447800"/>
            <a:ext cx="3200400" cy="990600"/>
          </a:xfrm>
          <a:prstGeom prst="wedgeRoundRectCallout">
            <a:avLst>
              <a:gd name="adj1" fmla="val -61345"/>
              <a:gd name="adj2" fmla="val 57142"/>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This peak shows the difference in Lifestyle between adventurous group and the other groups </a:t>
            </a:r>
            <a:endParaRPr lang="en-US" sz="1400" dirty="0"/>
          </a:p>
        </p:txBody>
      </p:sp>
      <p:sp>
        <p:nvSpPr>
          <p:cNvPr id="10"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 the numbers</a:t>
            </a:r>
            <a:endParaRPr lang="en-US" dirty="0"/>
          </a:p>
        </p:txBody>
      </p:sp>
      <p:sp>
        <p:nvSpPr>
          <p:cNvPr id="3" name="Content Placeholder 2"/>
          <p:cNvSpPr>
            <a:spLocks noGrp="1"/>
          </p:cNvSpPr>
          <p:nvPr>
            <p:ph sz="quarter" idx="1"/>
          </p:nvPr>
        </p:nvSpPr>
        <p:spPr>
          <a:xfrm>
            <a:off x="914400" y="1447800"/>
            <a:ext cx="7391400" cy="5026152"/>
          </a:xfrm>
        </p:spPr>
        <p:txBody>
          <a:bodyPr numCol="2"/>
          <a:lstStyle/>
          <a:p>
            <a:r>
              <a:rPr lang="en-US" sz="1600" b="1" dirty="0" smtClean="0">
                <a:solidFill>
                  <a:srgbClr val="FF0000"/>
                </a:solidFill>
              </a:rPr>
              <a:t>Sample Size(n) </a:t>
            </a:r>
            <a:r>
              <a:rPr lang="en-US" sz="1600" b="1" dirty="0" smtClean="0"/>
              <a:t>The number of respondents actually interviewed. Also referred to as unweighted counts or sample counts. </a:t>
            </a:r>
          </a:p>
          <a:p>
            <a:r>
              <a:rPr lang="en-US" sz="1600" b="1" dirty="0" smtClean="0">
                <a:solidFill>
                  <a:srgbClr val="FF0000"/>
                </a:solidFill>
              </a:rPr>
              <a:t>Weighted counts (Pop) </a:t>
            </a:r>
            <a:r>
              <a:rPr lang="en-US" sz="1600" b="1" dirty="0" smtClean="0"/>
              <a:t>The representative number of people after sample-balancing has been applied to the raw sample counts. Often this number is also projected to the known universe such as the total population. </a:t>
            </a:r>
          </a:p>
          <a:p>
            <a:r>
              <a:rPr lang="en-US" sz="1600" b="1" dirty="0" smtClean="0">
                <a:solidFill>
                  <a:srgbClr val="FF0000"/>
                </a:solidFill>
              </a:rPr>
              <a:t>Vertical % </a:t>
            </a:r>
            <a:r>
              <a:rPr lang="en-US" sz="1600" b="1" dirty="0" smtClean="0"/>
              <a:t>The column percentage. The percentage of the corresponding columns total that the specific cell represents (based on weighted counts). </a:t>
            </a:r>
          </a:p>
          <a:p>
            <a:r>
              <a:rPr lang="en-US" sz="1600" b="1" dirty="0" smtClean="0">
                <a:solidFill>
                  <a:srgbClr val="FF0000"/>
                </a:solidFill>
              </a:rPr>
              <a:t>Horizontal % </a:t>
            </a:r>
            <a:r>
              <a:rPr lang="en-US" sz="1600" b="1" dirty="0" smtClean="0"/>
              <a:t>The row percentage. The percentage of the corresponding row total that the specific cell represents (based on weighted counts). </a:t>
            </a:r>
          </a:p>
          <a:p>
            <a:r>
              <a:rPr lang="en-US" sz="1600" b="1" dirty="0" smtClean="0">
                <a:solidFill>
                  <a:srgbClr val="FF0000"/>
                </a:solidFill>
              </a:rPr>
              <a:t>Index</a:t>
            </a:r>
            <a:r>
              <a:rPr lang="en-US" sz="1600" b="1" dirty="0" smtClean="0"/>
              <a:t> An indication of how the weighted numbers in the cell differ from expected within the specified filter. An index of 100 corresponds to the average (or no difference); an index greater than 100 indicates higher than average and an index less than 100 indicates lower than average. </a:t>
            </a:r>
          </a:p>
          <a:p>
            <a:endParaRPr lang="en-US" sz="1600" b="1" dirty="0"/>
          </a:p>
        </p:txBody>
      </p:sp>
      <p:sp>
        <p:nvSpPr>
          <p:cNvPr id="4" name="Slide Number Placeholder 3"/>
          <p:cNvSpPr>
            <a:spLocks noGrp="1"/>
          </p:cNvSpPr>
          <p:nvPr>
            <p:ph type="sldNum" sz="quarter" idx="11"/>
          </p:nvPr>
        </p:nvSpPr>
        <p:spPr/>
        <p:txBody>
          <a:bodyPr/>
          <a:lstStyle/>
          <a:p>
            <a:pPr>
              <a:defRPr/>
            </a:pPr>
            <a:fld id="{38C645E5-F94E-4102-84C3-5840D650CF9D}"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274638"/>
            <a:ext cx="8229600" cy="1143000"/>
          </a:xfrm>
        </p:spPr>
        <p:txBody>
          <a:bodyPr/>
          <a:lstStyle/>
          <a:p>
            <a:pPr eaLnBrk="1" hangingPunct="1">
              <a:defRPr/>
            </a:pPr>
            <a:r>
              <a:rPr lang="en-US" dirty="0" smtClean="0">
                <a:solidFill>
                  <a:srgbClr val="C00000"/>
                </a:solidFill>
              </a:rPr>
              <a:t>Daily Activity Curve: Reading Newspaper</a:t>
            </a:r>
          </a:p>
        </p:txBody>
      </p:sp>
      <p:graphicFrame>
        <p:nvGraphicFramePr>
          <p:cNvPr id="7" name="Content Placeholder 3"/>
          <p:cNvGraphicFramePr>
            <a:graphicFrameLocks noGrp="1"/>
          </p:cNvGraphicFramePr>
          <p:nvPr>
            <p:ph idx="1"/>
          </p:nvPr>
        </p:nvGraphicFramePr>
        <p:xfrm>
          <a:off x="76200" y="12954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78852" name="TextBox 5"/>
          <p:cNvSpPr txBox="1">
            <a:spLocks noChangeArrowheads="1"/>
          </p:cNvSpPr>
          <p:nvPr/>
        </p:nvSpPr>
        <p:spPr bwMode="auto">
          <a:xfrm>
            <a:off x="533400" y="701675"/>
            <a:ext cx="3429000" cy="276225"/>
          </a:xfrm>
          <a:prstGeom prst="rect">
            <a:avLst/>
          </a:prstGeom>
          <a:noFill/>
          <a:ln w="9525">
            <a:noFill/>
            <a:miter lim="800000"/>
            <a:headEnd/>
            <a:tailEnd/>
          </a:ln>
        </p:spPr>
        <p:txBody>
          <a:bodyPr>
            <a:spAutoFit/>
          </a:bodyPr>
          <a:lstStyle/>
          <a:p>
            <a:r>
              <a:rPr lang="en-US" sz="1200">
                <a:latin typeface="Trebuchet MS" pitchFamily="34" charset="0"/>
              </a:rPr>
              <a:t>Yesterday’s Activities: 30 min. time segments</a:t>
            </a:r>
          </a:p>
        </p:txBody>
      </p:sp>
      <p:sp>
        <p:nvSpPr>
          <p:cNvPr id="5" name="Slide Number Placeholder 4"/>
          <p:cNvSpPr>
            <a:spLocks noGrp="1"/>
          </p:cNvSpPr>
          <p:nvPr>
            <p:ph type="sldNum" sz="quarter" idx="11"/>
          </p:nvPr>
        </p:nvSpPr>
        <p:spPr/>
        <p:txBody>
          <a:bodyPr/>
          <a:lstStyle/>
          <a:p>
            <a:pPr>
              <a:defRPr/>
            </a:pPr>
            <a:fld id="{FF6F7075-D8F6-4332-8518-E244DB8BD06A}" type="slidenum">
              <a:rPr lang="en-US" smtClean="0"/>
              <a:pPr>
                <a:defRPr/>
              </a:pPr>
              <a:t>80</a:t>
            </a:fld>
            <a:endParaRPr lang="en-US" dirty="0"/>
          </a:p>
        </p:txBody>
      </p:sp>
      <p:sp>
        <p:nvSpPr>
          <p:cNvPr id="6" name="Round Diagonal Corner Rectangle 5"/>
          <p:cNvSpPr/>
          <p:nvPr/>
        </p:nvSpPr>
        <p:spPr>
          <a:xfrm>
            <a:off x="7696200" y="1371600"/>
            <a:ext cx="1219200" cy="1828800"/>
          </a:xfrm>
          <a:prstGeom prst="round2Diag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000" dirty="0" smtClean="0">
                <a:solidFill>
                  <a:srgbClr val="C00000"/>
                </a:solidFill>
                <a:latin typeface="Tahoma" pitchFamily="34" charset="0"/>
                <a:cs typeface="Tahoma" pitchFamily="34" charset="0"/>
              </a:rPr>
              <a:t>The trend of reading newspaper, moves in a different manner across all three segments except for the morning period which shows harmony.</a:t>
            </a:r>
            <a:endParaRPr lang="en-US" sz="1000" dirty="0">
              <a:solidFill>
                <a:srgbClr val="C00000"/>
              </a:solidFill>
              <a:latin typeface="Tahoma" pitchFamily="34" charset="0"/>
              <a:cs typeface="Tahoma" pitchFamily="34" charset="0"/>
            </a:endParaRPr>
          </a:p>
        </p:txBody>
      </p:sp>
      <p:sp>
        <p:nvSpPr>
          <p:cNvPr id="8"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9" name="Rounded Rectangle 8"/>
          <p:cNvSpPr/>
          <p:nvPr/>
        </p:nvSpPr>
        <p:spPr>
          <a:xfrm>
            <a:off x="1066800" y="6096000"/>
            <a:ext cx="6324600" cy="228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000" b="1" i="1" dirty="0" smtClean="0"/>
              <a:t>The peak reading time for Adventurous segment is during 21:00-21:30 time frame segment.  </a:t>
            </a:r>
            <a:endParaRPr lang="en-US" sz="1000" b="1" i="1"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defRPr/>
            </a:pPr>
            <a:r>
              <a:rPr lang="en-US" dirty="0" smtClean="0">
                <a:solidFill>
                  <a:srgbClr val="C00000"/>
                </a:solidFill>
              </a:rPr>
              <a:t>Daily Activity Curve: Working</a:t>
            </a:r>
          </a:p>
        </p:txBody>
      </p:sp>
      <p:graphicFrame>
        <p:nvGraphicFramePr>
          <p:cNvPr id="6" name="Content Placeholder 3"/>
          <p:cNvGraphicFramePr>
            <a:graphicFrameLocks noGrp="1"/>
          </p:cNvGraphicFramePr>
          <p:nvPr>
            <p:ph idx="1"/>
          </p:nvPr>
        </p:nvGraphicFramePr>
        <p:xfrm>
          <a:off x="76200" y="12954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79876" name="TextBox 5"/>
          <p:cNvSpPr txBox="1">
            <a:spLocks noChangeArrowheads="1"/>
          </p:cNvSpPr>
          <p:nvPr/>
        </p:nvSpPr>
        <p:spPr bwMode="auto">
          <a:xfrm>
            <a:off x="533400" y="701675"/>
            <a:ext cx="3429000" cy="276225"/>
          </a:xfrm>
          <a:prstGeom prst="rect">
            <a:avLst/>
          </a:prstGeom>
          <a:noFill/>
          <a:ln w="9525">
            <a:noFill/>
            <a:miter lim="800000"/>
            <a:headEnd/>
            <a:tailEnd/>
          </a:ln>
        </p:spPr>
        <p:txBody>
          <a:bodyPr>
            <a:spAutoFit/>
          </a:bodyPr>
          <a:lstStyle/>
          <a:p>
            <a:r>
              <a:rPr lang="en-US" sz="1200">
                <a:latin typeface="Trebuchet MS" pitchFamily="34" charset="0"/>
              </a:rPr>
              <a:t>Yesterday’s Activities: 30 min. time segments</a:t>
            </a:r>
          </a:p>
        </p:txBody>
      </p:sp>
      <p:sp>
        <p:nvSpPr>
          <p:cNvPr id="5" name="Slide Number Placeholder 4"/>
          <p:cNvSpPr>
            <a:spLocks noGrp="1"/>
          </p:cNvSpPr>
          <p:nvPr>
            <p:ph type="sldNum" sz="quarter" idx="11"/>
          </p:nvPr>
        </p:nvSpPr>
        <p:spPr/>
        <p:txBody>
          <a:bodyPr/>
          <a:lstStyle/>
          <a:p>
            <a:pPr>
              <a:defRPr/>
            </a:pPr>
            <a:fld id="{508EA1E1-B2E2-4005-B850-58FAEB05F203}" type="slidenum">
              <a:rPr lang="en-US" smtClean="0"/>
              <a:pPr>
                <a:defRPr/>
              </a:pPr>
              <a:t>81</a:t>
            </a:fld>
            <a:endParaRPr lang="en-US" dirty="0"/>
          </a:p>
        </p:txBody>
      </p:sp>
      <p:sp>
        <p:nvSpPr>
          <p:cNvPr id="7" name="Left Arrow 6"/>
          <p:cNvSpPr/>
          <p:nvPr/>
        </p:nvSpPr>
        <p:spPr>
          <a:xfrm rot="17993088">
            <a:off x="4309600" y="2634560"/>
            <a:ext cx="861252" cy="331691"/>
          </a:xfrm>
          <a:prstGeom prst="leftArrow">
            <a:avLst/>
          </a:prstGeom>
          <a:solidFill>
            <a:srgbClr val="FF99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9" name="Rounded Rectangle 8"/>
          <p:cNvSpPr/>
          <p:nvPr/>
        </p:nvSpPr>
        <p:spPr>
          <a:xfrm>
            <a:off x="5257800" y="1752600"/>
            <a:ext cx="2819400" cy="1143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pitchFamily="34" charset="0"/>
              </a:rPr>
              <a:t>Passive group seems to be workaholic despite the other groups and especially adventurous group. </a:t>
            </a:r>
            <a:endParaRPr lang="en-US" sz="1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pitchFamily="34"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pPr eaLnBrk="1" hangingPunct="1"/>
            <a:r>
              <a:rPr lang="en-US" smtClean="0"/>
              <a:t>Summary</a:t>
            </a:r>
          </a:p>
        </p:txBody>
      </p:sp>
      <p:sp>
        <p:nvSpPr>
          <p:cNvPr id="106499" name="Content Placeholder 2"/>
          <p:cNvSpPr>
            <a:spLocks noGrp="1"/>
          </p:cNvSpPr>
          <p:nvPr>
            <p:ph idx="1"/>
          </p:nvPr>
        </p:nvSpPr>
        <p:spPr>
          <a:xfrm>
            <a:off x="838200" y="1527048"/>
            <a:ext cx="7467600" cy="4873752"/>
          </a:xfrm>
        </p:spPr>
        <p:txBody>
          <a:bodyPr/>
          <a:lstStyle/>
          <a:p>
            <a:pPr eaLnBrk="1" hangingPunct="1"/>
            <a:r>
              <a:rPr lang="en-US" sz="1800" dirty="0" smtClean="0"/>
              <a:t>We have analyzed the psychographic profiles of the those who travelled by air of four target segments in KSA, namely, GCC, MEA and Africa, Europe /America and Elsewhere, Asia/ Far east and Australia.</a:t>
            </a:r>
          </a:p>
          <a:p>
            <a:pPr eaLnBrk="1" hangingPunct="1"/>
            <a:r>
              <a:rPr lang="en-US" sz="1800" dirty="0" smtClean="0"/>
              <a:t>We then grouped those who travelled by air based primarily on their Travel/Holiday, Motivational ,Interest and self perception  related attitudes.</a:t>
            </a:r>
          </a:p>
          <a:p>
            <a:pPr eaLnBrk="1" hangingPunct="1"/>
            <a:r>
              <a:rPr lang="en-US" sz="1800" dirty="0" smtClean="0"/>
              <a:t>We directed our analysis further by studying the demographics, psychographics, leisure behaviors, media usage and the daily activities of these groups.</a:t>
            </a:r>
          </a:p>
          <a:p>
            <a:pPr eaLnBrk="1" hangingPunct="1"/>
            <a:r>
              <a:rPr lang="en-US" sz="1800" dirty="0" smtClean="0"/>
              <a:t>We have seen that each of these three groups have a distinct set of interests, attitudes, lifestyles and behaviors. They have preferences towards different products , owned items and daily activities . </a:t>
            </a:r>
          </a:p>
          <a:p>
            <a:pPr eaLnBrk="1" hangingPunct="1"/>
            <a:r>
              <a:rPr lang="en-US" sz="1800" dirty="0" smtClean="0"/>
              <a:t>Understanding their differences has uncovered various prospects for targeting them and offering them the sought benefits.</a:t>
            </a:r>
          </a:p>
        </p:txBody>
      </p:sp>
      <p:sp>
        <p:nvSpPr>
          <p:cNvPr id="5" name="Slide Number Placeholder 4"/>
          <p:cNvSpPr>
            <a:spLocks noGrp="1"/>
          </p:cNvSpPr>
          <p:nvPr>
            <p:ph type="sldNum" sz="quarter" idx="11"/>
          </p:nvPr>
        </p:nvSpPr>
        <p:spPr/>
        <p:txBody>
          <a:bodyPr/>
          <a:lstStyle/>
          <a:p>
            <a:pPr>
              <a:defRPr/>
            </a:pPr>
            <a:fld id="{38C645E5-F94E-4102-84C3-5840D650CF9D}" type="slidenum">
              <a:rPr lang="en-US" smtClean="0"/>
              <a:pPr>
                <a:defRPr/>
              </a:pPr>
              <a:t>82</a:t>
            </a:fld>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6000" y="2590800"/>
            <a:ext cx="6172200" cy="1447800"/>
          </a:xfrm>
        </p:spPr>
        <p:txBody>
          <a:bodyPr>
            <a:noAutofit/>
          </a:bodyPr>
          <a:lstStyle/>
          <a:p>
            <a:r>
              <a:rPr lang="en-GB" sz="8800" dirty="0" smtClean="0">
                <a:solidFill>
                  <a:srgbClr val="C00000"/>
                </a:solidFill>
              </a:rPr>
              <a:t>The End </a:t>
            </a:r>
            <a:endParaRPr lang="en-US" sz="8800" dirty="0">
              <a:solidFill>
                <a:srgbClr val="C00000"/>
              </a:solidFill>
            </a:endParaRPr>
          </a:p>
        </p:txBody>
      </p:sp>
      <p:sp>
        <p:nvSpPr>
          <p:cNvPr id="6" name="Subtitle 5"/>
          <p:cNvSpPr>
            <a:spLocks noGrp="1"/>
          </p:cNvSpPr>
          <p:nvPr>
            <p:ph type="subTitle" idx="1"/>
          </p:nvPr>
        </p:nvSpPr>
        <p:spPr>
          <a:xfrm>
            <a:off x="3276600" y="4267200"/>
            <a:ext cx="3505200" cy="1040922"/>
          </a:xfrm>
        </p:spPr>
        <p:txBody>
          <a:bodyPr/>
          <a:lstStyle/>
          <a:p>
            <a:r>
              <a:rPr lang="en-GB" sz="3600" dirty="0" smtClean="0">
                <a:solidFill>
                  <a:srgbClr val="FF6600"/>
                </a:solidFill>
                <a:latin typeface="Lucida Handwriting" pitchFamily="66" charset="0"/>
              </a:rPr>
              <a:t>Thank You </a:t>
            </a:r>
            <a:endParaRPr lang="en-US" sz="3600" dirty="0">
              <a:solidFill>
                <a:srgbClr val="FF6600"/>
              </a:solidFill>
              <a:latin typeface="Lucida Handwriting" pitchFamily="66" charset="0"/>
            </a:endParaRPr>
          </a:p>
        </p:txBody>
      </p:sp>
      <p:sp>
        <p:nvSpPr>
          <p:cNvPr id="4" name="Slide Number Placeholder 3"/>
          <p:cNvSpPr>
            <a:spLocks noGrp="1"/>
          </p:cNvSpPr>
          <p:nvPr>
            <p:ph type="sldNum" sz="quarter" idx="12"/>
          </p:nvPr>
        </p:nvSpPr>
        <p:spPr/>
        <p:txBody>
          <a:bodyPr/>
          <a:lstStyle/>
          <a:p>
            <a:pPr>
              <a:defRPr/>
            </a:pPr>
            <a:fld id="{38C645E5-F94E-4102-84C3-5840D650CF9D}" type="slidenum">
              <a:rPr lang="en-US" smtClean="0"/>
              <a:pPr>
                <a:defRPr/>
              </a:pPr>
              <a:t>83</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685800"/>
          </a:xfrm>
        </p:spPr>
        <p:txBody>
          <a:bodyPr/>
          <a:lstStyle/>
          <a:p>
            <a:pPr eaLnBrk="1" fontAlgn="auto" hangingPunct="1">
              <a:spcAft>
                <a:spcPts val="0"/>
              </a:spcAft>
              <a:defRPr/>
            </a:pPr>
            <a:r>
              <a:rPr lang="en-US" b="1" dirty="0" smtClean="0"/>
              <a:t>Demographic Profile  </a:t>
            </a:r>
            <a:endParaRPr lang="en-US" b="1" dirty="0"/>
          </a:p>
        </p:txBody>
      </p:sp>
      <p:sp>
        <p:nvSpPr>
          <p:cNvPr id="11267"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E084018-96CB-4608-89F3-476D1AA08D52}" type="slidenum">
              <a:rPr lang="en-US" smtClean="0"/>
              <a:pPr fontAlgn="base">
                <a:spcBef>
                  <a:spcPct val="0"/>
                </a:spcBef>
                <a:spcAft>
                  <a:spcPct val="0"/>
                </a:spcAft>
                <a:defRPr/>
              </a:pPr>
              <a:t>9</a:t>
            </a:fld>
            <a:endParaRPr lang="en-US" dirty="0" smtClean="0"/>
          </a:p>
        </p:txBody>
      </p:sp>
      <p:sp>
        <p:nvSpPr>
          <p:cNvPr id="6" name="TextBox 5"/>
          <p:cNvSpPr txBox="1"/>
          <p:nvPr/>
        </p:nvSpPr>
        <p:spPr>
          <a:xfrm>
            <a:off x="990600" y="6124575"/>
            <a:ext cx="3581400" cy="27622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1200" dirty="0">
                <a:latin typeface="Trebuchet MS" pitchFamily="34" charset="0"/>
              </a:rPr>
              <a:t>Base: All Travelled by Air  (n=1022)</a:t>
            </a:r>
          </a:p>
        </p:txBody>
      </p:sp>
      <p:graphicFrame>
        <p:nvGraphicFramePr>
          <p:cNvPr id="10" name="Table 9"/>
          <p:cNvGraphicFramePr>
            <a:graphicFrameLocks noGrp="1"/>
          </p:cNvGraphicFramePr>
          <p:nvPr/>
        </p:nvGraphicFramePr>
        <p:xfrm>
          <a:off x="1143000" y="990601"/>
          <a:ext cx="7315203" cy="4114801"/>
        </p:xfrm>
        <a:graphic>
          <a:graphicData uri="http://schemas.openxmlformats.org/drawingml/2006/table">
            <a:tbl>
              <a:tblPr/>
              <a:tblGrid>
                <a:gridCol w="2237591"/>
                <a:gridCol w="1269403"/>
                <a:gridCol w="1269403"/>
                <a:gridCol w="1269403"/>
                <a:gridCol w="1269403"/>
              </a:tblGrid>
              <a:tr h="1195217">
                <a:tc>
                  <a:txBody>
                    <a:bodyPr/>
                    <a:lstStyle/>
                    <a:p>
                      <a:pPr algn="ctr" fontAlgn="ctr"/>
                      <a:r>
                        <a:rPr lang="en-US" sz="1600" b="1" i="0" u="none" strike="noStrike" dirty="0" smtClean="0">
                          <a:solidFill>
                            <a:srgbClr val="FFFFFF"/>
                          </a:solidFill>
                          <a:latin typeface="Calibri"/>
                        </a:rPr>
                        <a:t>Vert</a:t>
                      </a:r>
                      <a:r>
                        <a:rPr lang="en-US" sz="1600" b="1" i="0" u="none" strike="noStrike" dirty="0">
                          <a:solidFill>
                            <a:srgbClr val="FFFFFF"/>
                          </a:solidFill>
                          <a:latin typeface="Calibri"/>
                        </a:rPr>
                        <a:t>%</a:t>
                      </a:r>
                    </a:p>
                  </a:txBody>
                  <a:tcPr marL="6724" marR="6724" marT="6724"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MEA and Africa</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GCC</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Europe, America and Elsewhere</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latin typeface="Calibri"/>
                        </a:rPr>
                        <a:t>Asia\Far East and Australia</a:t>
                      </a:r>
                    </a:p>
                  </a:txBody>
                  <a:tcPr marL="6724" marR="6724" marT="6724"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364948">
                <a:tc>
                  <a:txBody>
                    <a:bodyPr/>
                    <a:lstStyle/>
                    <a:p>
                      <a:pPr algn="l" fontAlgn="b"/>
                      <a:endParaRPr lang="en-US" sz="1600" b="0" i="0" u="none" strike="noStrike" dirty="0">
                        <a:solidFill>
                          <a:srgbClr val="000000"/>
                        </a:solidFill>
                        <a:latin typeface="Calibri"/>
                      </a:endParaRPr>
                    </a:p>
                  </a:txBody>
                  <a:tcPr marL="6724" marR="6724" marT="6724"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n=460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n=350</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n=121</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n=103</a:t>
                      </a:r>
                    </a:p>
                  </a:txBody>
                  <a:tcPr marL="6724" marR="6724" marT="6724"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64948">
                <a:tc>
                  <a:txBody>
                    <a:bodyPr/>
                    <a:lstStyle/>
                    <a:p>
                      <a:pPr algn="ctr" fontAlgn="b"/>
                      <a:r>
                        <a:rPr lang="en-US" sz="1600" b="1" i="0" u="none" strike="noStrike" dirty="0">
                          <a:solidFill>
                            <a:srgbClr val="000000"/>
                          </a:solidFill>
                          <a:latin typeface="Calibri"/>
                        </a:rPr>
                        <a:t>Gender </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endParaRPr lang="en-US" sz="1600" b="0" i="0" u="none" strike="noStrike" dirty="0">
                        <a:solidFill>
                          <a:srgbClr val="000000"/>
                        </a:solidFill>
                        <a:latin typeface="Calibri"/>
                      </a:endParaRP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64948">
                <a:tc>
                  <a:txBody>
                    <a:bodyPr/>
                    <a:lstStyle/>
                    <a:p>
                      <a:pPr algn="l" fontAlgn="b"/>
                      <a:r>
                        <a:rPr lang="en-US" sz="1600" b="0" i="0" u="none" strike="noStrike" dirty="0">
                          <a:solidFill>
                            <a:srgbClr val="000000"/>
                          </a:solidFill>
                          <a:latin typeface="Calibri"/>
                        </a:rPr>
                        <a:t>Male</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62%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58%</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51%</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65%</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64948">
                <a:tc>
                  <a:txBody>
                    <a:bodyPr/>
                    <a:lstStyle/>
                    <a:p>
                      <a:pPr algn="l" fontAlgn="b"/>
                      <a:r>
                        <a:rPr lang="en-US" sz="1600" b="0" i="0" u="none" strike="noStrike" dirty="0">
                          <a:solidFill>
                            <a:srgbClr val="000000"/>
                          </a:solidFill>
                          <a:latin typeface="Calibri"/>
                        </a:rPr>
                        <a:t>Female</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38%</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42%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49%</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35%</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64948">
                <a:tc>
                  <a:txBody>
                    <a:bodyPr/>
                    <a:lstStyle/>
                    <a:p>
                      <a:pPr algn="ctr" fontAlgn="b"/>
                      <a:r>
                        <a:rPr lang="en-US" sz="1600" b="1" i="0" u="none" strike="noStrike" dirty="0">
                          <a:solidFill>
                            <a:srgbClr val="000000"/>
                          </a:solidFill>
                          <a:latin typeface="Calibri"/>
                        </a:rPr>
                        <a:t>Nationality</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n-US" sz="1600" b="0" i="0" u="none" strike="noStrike" dirty="0">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n-US" sz="1600" b="0" i="0" u="none" strike="noStrike" dirty="0">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n-US" sz="1600" b="0" i="0" u="none" strike="noStrike" dirty="0">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ctr"/>
                      <a:r>
                        <a:rPr lang="en-US" sz="1600" b="0" i="0" u="none" strike="noStrike" dirty="0">
                          <a:solidFill>
                            <a:srgbClr val="000000"/>
                          </a:solidFill>
                          <a:latin typeface="Calibri"/>
                        </a:rPr>
                        <a:t> </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64948">
                <a:tc>
                  <a:txBody>
                    <a:bodyPr/>
                    <a:lstStyle/>
                    <a:p>
                      <a:pPr algn="l" fontAlgn="b"/>
                      <a:r>
                        <a:rPr lang="en-US" sz="1600" b="0" i="0" u="none" strike="noStrike" dirty="0">
                          <a:solidFill>
                            <a:srgbClr val="000000"/>
                          </a:solidFill>
                          <a:latin typeface="Calibri"/>
                        </a:rPr>
                        <a:t>Nationals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59%</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78%</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64%</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30%</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64948">
                <a:tc>
                  <a:txBody>
                    <a:bodyPr/>
                    <a:lstStyle/>
                    <a:p>
                      <a:pPr algn="l" fontAlgn="b"/>
                      <a:r>
                        <a:rPr lang="en-US" sz="1600" b="0" i="0" u="none" strike="noStrike" dirty="0">
                          <a:solidFill>
                            <a:srgbClr val="000000"/>
                          </a:solidFill>
                          <a:latin typeface="Calibri"/>
                        </a:rPr>
                        <a:t>Arab Expats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39%</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18%</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17%</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en-US" sz="1600" b="0" i="0" u="none" strike="noStrike" dirty="0">
                          <a:solidFill>
                            <a:srgbClr val="000000"/>
                          </a:solidFill>
                          <a:latin typeface="Calibri"/>
                        </a:rPr>
                        <a:t>3%</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64948">
                <a:tc>
                  <a:txBody>
                    <a:bodyPr/>
                    <a:lstStyle/>
                    <a:p>
                      <a:pPr algn="l" fontAlgn="b"/>
                      <a:r>
                        <a:rPr lang="en-US" sz="1600" b="0" i="0" u="none" strike="noStrike" dirty="0">
                          <a:solidFill>
                            <a:srgbClr val="000000"/>
                          </a:solidFill>
                          <a:latin typeface="Calibri"/>
                        </a:rPr>
                        <a:t>Non-Arab Expats</a:t>
                      </a:r>
                    </a:p>
                  </a:txBody>
                  <a:tcPr marL="6724" marR="6724" marT="672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dirty="0">
                          <a:solidFill>
                            <a:srgbClr val="000000"/>
                          </a:solidFill>
                          <a:latin typeface="Calibri"/>
                        </a:rPr>
                        <a:t>2%</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dirty="0">
                          <a:solidFill>
                            <a:srgbClr val="000000"/>
                          </a:solidFill>
                          <a:latin typeface="Calibri"/>
                        </a:rPr>
                        <a:t>4%</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dirty="0">
                          <a:solidFill>
                            <a:srgbClr val="000000"/>
                          </a:solidFill>
                          <a:latin typeface="Calibri"/>
                        </a:rPr>
                        <a:t>19%</a:t>
                      </a:r>
                    </a:p>
                  </a:txBody>
                  <a:tcPr marL="6724" marR="6724" marT="672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ctr" fontAlgn="ctr"/>
                      <a:r>
                        <a:rPr lang="en-US" sz="1600" b="0" i="0" u="none" strike="noStrike" dirty="0">
                          <a:solidFill>
                            <a:srgbClr val="000000"/>
                          </a:solidFill>
                          <a:latin typeface="Calibri"/>
                        </a:rPr>
                        <a:t>66%</a:t>
                      </a:r>
                    </a:p>
                  </a:txBody>
                  <a:tcPr marL="6724" marR="6724" marT="672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7" name="TextBox 8"/>
          <p:cNvSpPr txBox="1">
            <a:spLocks noChangeArrowheads="1"/>
          </p:cNvSpPr>
          <p:nvPr/>
        </p:nvSpPr>
        <p:spPr bwMode="auto">
          <a:xfrm>
            <a:off x="0" y="6534150"/>
            <a:ext cx="3886200" cy="307975"/>
          </a:xfrm>
          <a:prstGeom prst="rect">
            <a:avLst/>
          </a:prstGeom>
          <a:noFill/>
          <a:ln w="9525">
            <a:noFill/>
            <a:miter lim="800000"/>
            <a:headEnd/>
            <a:tailEnd/>
          </a:ln>
        </p:spPr>
        <p:txBody>
          <a:bodyPr>
            <a:spAutoFit/>
          </a:bodyPr>
          <a:lstStyle/>
          <a:p>
            <a:r>
              <a:rPr lang="en-US" sz="1400" dirty="0">
                <a:latin typeface="Trebuchet MS" pitchFamily="34" charset="0"/>
              </a:rPr>
              <a:t>Source: TGI </a:t>
            </a:r>
            <a:r>
              <a:rPr lang="en-US" sz="1400" dirty="0" smtClean="0">
                <a:latin typeface="Trebuchet MS" pitchFamily="34" charset="0"/>
              </a:rPr>
              <a:t>KSA </a:t>
            </a:r>
            <a:endParaRPr lang="en-US" sz="1400" dirty="0">
              <a:latin typeface="Trebuchet MS" pitchFamily="34" charset="0"/>
            </a:endParaRPr>
          </a:p>
        </p:txBody>
      </p:sp>
      <p:sp>
        <p:nvSpPr>
          <p:cNvPr id="8" name="TextBox 7"/>
          <p:cNvSpPr txBox="1"/>
          <p:nvPr/>
        </p:nvSpPr>
        <p:spPr>
          <a:xfrm>
            <a:off x="1143000" y="5181600"/>
            <a:ext cx="7467600" cy="830997"/>
          </a:xfrm>
          <a:prstGeom prst="rect">
            <a:avLst/>
          </a:prstGeom>
          <a:noFill/>
        </p:spPr>
        <p:txBody>
          <a:bodyPr wrap="square" rtlCol="0">
            <a:spAutoFit/>
          </a:bodyPr>
          <a:lstStyle/>
          <a:p>
            <a:r>
              <a:rPr lang="en-GB" sz="1200" dirty="0" smtClean="0">
                <a:solidFill>
                  <a:srgbClr val="FF0000"/>
                </a:solidFill>
              </a:rPr>
              <a:t>The table reads the following :65% of those who travelled within Asia/Far East and Australia  in the last twelve months are males, while  only 51%  is registered within Europe/America and Elsewhere segment.</a:t>
            </a:r>
          </a:p>
          <a:p>
            <a:r>
              <a:rPr lang="en-GB" sz="1200" dirty="0" smtClean="0">
                <a:solidFill>
                  <a:srgbClr val="FF0000"/>
                </a:solidFill>
              </a:rPr>
              <a:t>The dominating nationality within GCC is registered for Saudis(78%), while it appears to be  the least within the segment  travelled  to Asia/Far East and Australia  (30%) </a:t>
            </a:r>
            <a:endParaRPr lang="en-US" sz="12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2"/>
        </a:lnRef>
        <a:fillRef idx="2">
          <a:schemeClr val="accent2"/>
        </a:fillRef>
        <a:effectRef idx="1">
          <a:schemeClr val="accent2"/>
        </a:effectRef>
        <a:fontRef idx="minor">
          <a:schemeClr val="dk1"/>
        </a:fontRef>
      </a:style>
    </a:spDef>
    <a:txDef>
      <a:spPr>
        <a:noFill/>
      </a:spPr>
      <a:bodyPr wrap="square" rtlCol="0">
        <a:spAutoFit/>
      </a:bodyPr>
      <a:lstStyle>
        <a:defPPr>
          <a:defRPr sz="12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Oriel</Template>
  <TotalTime>3718</TotalTime>
  <Words>8494</Words>
  <Application>Microsoft Office PowerPoint</Application>
  <PresentationFormat>On-screen Show (4:3)</PresentationFormat>
  <Paragraphs>2333</Paragraphs>
  <Slides>83</Slides>
  <Notes>17</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Oriel</vt:lpstr>
      <vt:lpstr>Analysis Report - Finding from TGI -</vt:lpstr>
      <vt:lpstr>Overview</vt:lpstr>
      <vt:lpstr>About TGI</vt:lpstr>
      <vt:lpstr>Main Findings </vt:lpstr>
      <vt:lpstr>Incidence of Travel by Air  in the last twelve months</vt:lpstr>
      <vt:lpstr>Share of Voice</vt:lpstr>
      <vt:lpstr>Demographic Profile  for all who travelled by Air in the last 12 months within  MEA &amp; AFRICA,GCC, Eur/America &amp; else,  Asia\far east Australia</vt:lpstr>
      <vt:lpstr>Understanding the numbers</vt:lpstr>
      <vt:lpstr>Demographic Profile  </vt:lpstr>
      <vt:lpstr>Demographic Profile  </vt:lpstr>
      <vt:lpstr>Demographic Profile  </vt:lpstr>
      <vt:lpstr>Demographic Profile  </vt:lpstr>
      <vt:lpstr>Demographic Profile  </vt:lpstr>
      <vt:lpstr>Demographic Profile  </vt:lpstr>
      <vt:lpstr>Demographic Profile  </vt:lpstr>
      <vt:lpstr>Demographic Profile  </vt:lpstr>
      <vt:lpstr>Demographic Profile  </vt:lpstr>
      <vt:lpstr>Sum-Up </vt:lpstr>
      <vt:lpstr>Slide 19</vt:lpstr>
      <vt:lpstr>Travelers Overlap </vt:lpstr>
      <vt:lpstr>Duplication Analysis </vt:lpstr>
      <vt:lpstr>Number of flights taken </vt:lpstr>
      <vt:lpstr>Airlines used for air travel </vt:lpstr>
      <vt:lpstr>Decision Process Factors taken into consideration: Personal </vt:lpstr>
      <vt:lpstr>Decision Process Factors taken into consideration: Business </vt:lpstr>
      <vt:lpstr>Slide 26</vt:lpstr>
      <vt:lpstr>Life events happened and expected to happen in the last twelve months </vt:lpstr>
      <vt:lpstr>Lifestyle and attitudinal statements Holiday and Travel statements </vt:lpstr>
      <vt:lpstr>Lifestyle and attitudinal statements Luxury statements </vt:lpstr>
      <vt:lpstr>Lifestyle and attitudinal statements Motivation statements </vt:lpstr>
      <vt:lpstr>Lifestyle and attitudinal statements Interests statements </vt:lpstr>
      <vt:lpstr>Slide 32</vt:lpstr>
      <vt:lpstr>Finance &amp; Banking Habits</vt:lpstr>
      <vt:lpstr>Finance &amp; Banking Habits</vt:lpstr>
      <vt:lpstr>Finance &amp; Banking Habits</vt:lpstr>
      <vt:lpstr>Day-to-Day Activities</vt:lpstr>
      <vt:lpstr>Daily Activities </vt:lpstr>
      <vt:lpstr>Daily Activity Curve: Watching TV</vt:lpstr>
      <vt:lpstr>Daily Activity Curve: Eating</vt:lpstr>
      <vt:lpstr>Daily Activity Curve: in the car</vt:lpstr>
      <vt:lpstr>Daily Activity Curve: Working</vt:lpstr>
      <vt:lpstr>Slide 42</vt:lpstr>
      <vt:lpstr>INCIDENCE OF HAVING A HOLIDAY  HAD A HOLIDAY AWAY FROM HOME TOWN IN THE LAST 12 MONTHS </vt:lpstr>
      <vt:lpstr>Holidays Overlap </vt:lpstr>
      <vt:lpstr>Decision Process Factors taken into consideration: Personal </vt:lpstr>
      <vt:lpstr>Decision Process Factors taken into consideration: Personal </vt:lpstr>
      <vt:lpstr>Perceptual Mapping</vt:lpstr>
      <vt:lpstr>Perceptual Mapping</vt:lpstr>
      <vt:lpstr>Slide 49</vt:lpstr>
      <vt:lpstr>Association of Attributes to specific segment </vt:lpstr>
      <vt:lpstr>Association of Attributes to specific segment </vt:lpstr>
      <vt:lpstr>Association of Attributes to specific segment </vt:lpstr>
      <vt:lpstr>Association of Attributes to specific segment </vt:lpstr>
      <vt:lpstr>Segmentation</vt:lpstr>
      <vt:lpstr>Cluster Groups</vt:lpstr>
      <vt:lpstr>Cluster Groups</vt:lpstr>
      <vt:lpstr>Reading The Statistics</vt:lpstr>
      <vt:lpstr>Group 1: Passive(n=342)</vt:lpstr>
      <vt:lpstr>Group 2: Adventurous (n=324)</vt:lpstr>
      <vt:lpstr>Group 3: Travel Conservatives (n=356)</vt:lpstr>
      <vt:lpstr>Reading The Statistics</vt:lpstr>
      <vt:lpstr>Clusters Demographics breakdown</vt:lpstr>
      <vt:lpstr>Clusters Demographics breakdown</vt:lpstr>
      <vt:lpstr>Clusters Demographics breakdown</vt:lpstr>
      <vt:lpstr>Slide 65</vt:lpstr>
      <vt:lpstr>Brand Loyalty (Benchmark) Carbonated Soft Drinks </vt:lpstr>
      <vt:lpstr>Brand Loyalty (Benchmark) Juices and Fruit Drinks </vt:lpstr>
      <vt:lpstr>Still Camera </vt:lpstr>
      <vt:lpstr>Video Cameras</vt:lpstr>
      <vt:lpstr>Watches </vt:lpstr>
      <vt:lpstr>Slide 71</vt:lpstr>
      <vt:lpstr>Books </vt:lpstr>
      <vt:lpstr>Restaurants </vt:lpstr>
      <vt:lpstr>Slide 74</vt:lpstr>
      <vt:lpstr>Print Media Consumption</vt:lpstr>
      <vt:lpstr>Top Newspaper Read in the last 30 days</vt:lpstr>
      <vt:lpstr>Day-to-Day Activities</vt:lpstr>
      <vt:lpstr>Daily Activity Curve: Watching TV</vt:lpstr>
      <vt:lpstr>Daily Activity Curve: Eating</vt:lpstr>
      <vt:lpstr>Daily Activity Curve: Reading Newspaper</vt:lpstr>
      <vt:lpstr>Daily Activity Curve: Working</vt:lpstr>
      <vt:lpstr>Summary</vt:lpstr>
      <vt:lpstr>The End </vt:lpstr>
    </vt:vector>
  </TitlesOfParts>
  <Company>PARC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Laila</dc:creator>
  <cp:lastModifiedBy>Syed</cp:lastModifiedBy>
  <cp:revision>204</cp:revision>
  <dcterms:created xsi:type="dcterms:W3CDTF">2007-09-18T11:05:34Z</dcterms:created>
  <dcterms:modified xsi:type="dcterms:W3CDTF">2011-09-14T09:03:14Z</dcterms:modified>
</cp:coreProperties>
</file>