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charts/chart13.xml" ContentType="application/vnd.openxmlformats-officedocument.drawingml.char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charts/chart7.xml" ContentType="application/vnd.openxmlformats-officedocument.drawingml.chart+xml"/>
  <Override PartName="/ppt/notesSlides/notesSlide12.xml" ContentType="application/vnd.openxmlformats-officedocument.presentationml.notesSlide+xml"/>
  <Override PartName="/ppt/charts/chart2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rawings/drawing3.xml" ContentType="application/vnd.openxmlformats-officedocument.drawingml.chartshapes+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charts/chart12.xml" ContentType="application/vnd.openxmlformats-officedocument.drawingml.chart+xml"/>
  <Override PartName="/ppt/notesSlides/notesSlide13.xml" ContentType="application/vnd.openxmlformats-officedocument.presentationml.notesSlide+xml"/>
  <Override PartName="/ppt/charts/chart2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charts/chart15.xml" ContentType="application/vnd.openxmlformats-officedocument.drawingml.char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notesSlides/notesSlide14.xml" ContentType="application/vnd.openxmlformats-officedocument.presentationml.notesSlide+xml"/>
  <Override PartName="/ppt/charts/chart22.xml" ContentType="application/vnd.openxmlformats-officedocument.drawingml.chart+xml"/>
  <Override PartName="/ppt/notesSlides/notesSlide9.xml" ContentType="application/vnd.openxmlformats-officedocument.presentationml.notesSlide+xml"/>
  <Override PartName="/ppt/slides/slide79.xml" ContentType="application/vnd.openxmlformats-officedocument.presentationml.slide+xml"/>
  <Override PartName="/ppt/charts/chart5.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rawings/drawing1.xml" ContentType="application/vnd.openxmlformats-officedocument.drawingml.chartshapes+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charts/chart16.xml" ContentType="application/vnd.openxmlformats-officedocument.drawingml.char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5"/>
  </p:notesMasterIdLst>
  <p:handoutMasterIdLst>
    <p:handoutMasterId r:id="rId86"/>
  </p:handoutMasterIdLst>
  <p:sldIdLst>
    <p:sldId id="256" r:id="rId2"/>
    <p:sldId id="303" r:id="rId3"/>
    <p:sldId id="357" r:id="rId4"/>
    <p:sldId id="359" r:id="rId5"/>
    <p:sldId id="278" r:id="rId6"/>
    <p:sldId id="277" r:id="rId7"/>
    <p:sldId id="266" r:id="rId8"/>
    <p:sldId id="355" r:id="rId9"/>
    <p:sldId id="260" r:id="rId10"/>
    <p:sldId id="262" r:id="rId11"/>
    <p:sldId id="261" r:id="rId12"/>
    <p:sldId id="279" r:id="rId13"/>
    <p:sldId id="280" r:id="rId14"/>
    <p:sldId id="281" r:id="rId15"/>
    <p:sldId id="282" r:id="rId16"/>
    <p:sldId id="283" r:id="rId17"/>
    <p:sldId id="284" r:id="rId18"/>
    <p:sldId id="304" r:id="rId19"/>
    <p:sldId id="353" r:id="rId20"/>
    <p:sldId id="285" r:id="rId21"/>
    <p:sldId id="276" r:id="rId22"/>
    <p:sldId id="286" r:id="rId23"/>
    <p:sldId id="287" r:id="rId24"/>
    <p:sldId id="288" r:id="rId25"/>
    <p:sldId id="289" r:id="rId26"/>
    <p:sldId id="295" r:id="rId27"/>
    <p:sldId id="296" r:id="rId28"/>
    <p:sldId id="307" r:id="rId29"/>
    <p:sldId id="308" r:id="rId30"/>
    <p:sldId id="309" r:id="rId31"/>
    <p:sldId id="310" r:id="rId32"/>
    <p:sldId id="305" r:id="rId33"/>
    <p:sldId id="312" r:id="rId34"/>
    <p:sldId id="311" r:id="rId35"/>
    <p:sldId id="313" r:id="rId36"/>
    <p:sldId id="314" r:id="rId37"/>
    <p:sldId id="315" r:id="rId38"/>
    <p:sldId id="316" r:id="rId39"/>
    <p:sldId id="318" r:id="rId40"/>
    <p:sldId id="320" r:id="rId41"/>
    <p:sldId id="321" r:id="rId42"/>
    <p:sldId id="290" r:id="rId43"/>
    <p:sldId id="291" r:id="rId44"/>
    <p:sldId id="292" r:id="rId45"/>
    <p:sldId id="293" r:id="rId46"/>
    <p:sldId id="294" r:id="rId47"/>
    <p:sldId id="325" r:id="rId48"/>
    <p:sldId id="356" r:id="rId49"/>
    <p:sldId id="298" r:id="rId50"/>
    <p:sldId id="299" r:id="rId51"/>
    <p:sldId id="300" r:id="rId52"/>
    <p:sldId id="301" r:id="rId53"/>
    <p:sldId id="302" r:id="rId54"/>
    <p:sldId id="322" r:id="rId55"/>
    <p:sldId id="323" r:id="rId56"/>
    <p:sldId id="324" r:id="rId57"/>
    <p:sldId id="326" r:id="rId58"/>
    <p:sldId id="327" r:id="rId59"/>
    <p:sldId id="328" r:id="rId60"/>
    <p:sldId id="329" r:id="rId61"/>
    <p:sldId id="330" r:id="rId62"/>
    <p:sldId id="331" r:id="rId63"/>
    <p:sldId id="332" r:id="rId64"/>
    <p:sldId id="333" r:id="rId65"/>
    <p:sldId id="349" r:id="rId66"/>
    <p:sldId id="346" r:id="rId67"/>
    <p:sldId id="347" r:id="rId68"/>
    <p:sldId id="334" r:id="rId69"/>
    <p:sldId id="337" r:id="rId70"/>
    <p:sldId id="336" r:id="rId71"/>
    <p:sldId id="350" r:id="rId72"/>
    <p:sldId id="338" r:id="rId73"/>
    <p:sldId id="339" r:id="rId74"/>
    <p:sldId id="351" r:id="rId75"/>
    <p:sldId id="344" r:id="rId76"/>
    <p:sldId id="345" r:id="rId77"/>
    <p:sldId id="352" r:id="rId78"/>
    <p:sldId id="340" r:id="rId79"/>
    <p:sldId id="341" r:id="rId80"/>
    <p:sldId id="342" r:id="rId81"/>
    <p:sldId id="343" r:id="rId82"/>
    <p:sldId id="354" r:id="rId83"/>
    <p:sldId id="348" r:id="rId8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9900"/>
    <a:srgbClr val="003399"/>
    <a:srgbClr val="FFFFFF"/>
    <a:srgbClr val="FF6600"/>
    <a:srgbClr val="CC99FF"/>
    <a:srgbClr val="9999FF"/>
    <a:srgbClr val="CCCCFF"/>
    <a:srgbClr val="FF0000"/>
  </p:clrMru>
</p:presentationPr>
</file>

<file path=ppt/tableStyles.xml><?xml version="1.0" encoding="utf-8"?>
<a:tblStyleLst xmlns:a="http://schemas.openxmlformats.org/drawingml/2006/main" def="{5C22544A-7EE6-4342-B048-85BDC9FD1C3A}">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281" autoAdjust="0"/>
    <p:restoredTop sz="98413" autoAdjust="0"/>
  </p:normalViewPr>
  <p:slideViewPr>
    <p:cSldViewPr>
      <p:cViewPr>
        <p:scale>
          <a:sx n="70" d="100"/>
          <a:sy n="70" d="100"/>
        </p:scale>
        <p:origin x="-900"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42"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Office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Office_Excel_Worksheet16.xlsx"/></Relationships>
</file>

<file path=ppt/charts/_rels/chart1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Office_Excel_Worksheet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Office_Excel_Worksheet18.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Office_Excel_Worksheet19.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Office_Excel_Worksheet20.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manualLayout>
          <c:layoutTarget val="inner"/>
          <c:xMode val="edge"/>
          <c:yMode val="edge"/>
          <c:x val="0.17665528416090939"/>
          <c:y val="3.904711585318963E-2"/>
          <c:w val="0.5676553377256417"/>
          <c:h val="0.86978850444997668"/>
        </c:manualLayout>
      </c:layout>
      <c:pieChart>
        <c:varyColors val="1"/>
        <c:ser>
          <c:idx val="0"/>
          <c:order val="0"/>
          <c:tx>
            <c:strRef>
              <c:f>Sheet1!$B$1</c:f>
              <c:strCache>
                <c:ptCount val="1"/>
                <c:pt idx="0">
                  <c:v>Sales</c:v>
                </c:pt>
              </c:strCache>
            </c:strRef>
          </c:tx>
          <c:explosion val="25"/>
          <c:dLbls>
            <c:txPr>
              <a:bodyPr/>
              <a:lstStyle/>
              <a:p>
                <a:pPr>
                  <a:defRPr b="1">
                    <a:solidFill>
                      <a:schemeClr val="tx1"/>
                    </a:solidFill>
                  </a:defRPr>
                </a:pPr>
                <a:endParaRPr lang="en-US"/>
              </a:p>
            </c:txPr>
            <c:showPercent val="1"/>
            <c:showLeaderLines val="1"/>
          </c:dLbls>
          <c:cat>
            <c:strRef>
              <c:f>Sheet1!$A$2:$A$3</c:f>
              <c:strCache>
                <c:ptCount val="2"/>
                <c:pt idx="0">
                  <c:v>Yes </c:v>
                </c:pt>
                <c:pt idx="1">
                  <c:v>No</c:v>
                </c:pt>
              </c:strCache>
            </c:strRef>
          </c:cat>
          <c:val>
            <c:numRef>
              <c:f>Sheet1!$B$2:$B$3</c:f>
              <c:numCache>
                <c:formatCode>General</c:formatCode>
                <c:ptCount val="2"/>
                <c:pt idx="0">
                  <c:v>85.5</c:v>
                </c:pt>
                <c:pt idx="1">
                  <c:v>14.5</c:v>
                </c:pt>
              </c:numCache>
            </c:numRef>
          </c:val>
        </c:ser>
        <c:firstSliceAng val="153"/>
      </c:pieChart>
      <c:spPr>
        <a:noFill/>
        <a:ln w="25398">
          <a:noFill/>
        </a:ln>
      </c:spPr>
    </c:plotArea>
    <c:legend>
      <c:legendPos val="r"/>
      <c:layout>
        <c:manualLayout>
          <c:xMode val="edge"/>
          <c:yMode val="edge"/>
          <c:x val="0.8053196063670337"/>
          <c:y val="0.31390563388878795"/>
          <c:w val="0.10284359803861709"/>
          <c:h val="0.34352414087773986"/>
        </c:manualLayout>
      </c:layout>
    </c:legend>
    <c:plotVisOnly val="1"/>
    <c:dispBlanksAs val="zero"/>
  </c:chart>
  <c:txPr>
    <a:bodyPr/>
    <a:lstStyle/>
    <a:p>
      <a:pPr>
        <a:defRPr sz="1800"/>
      </a:pPr>
      <a:endParaRPr lang="en-US"/>
    </a:p>
  </c:txPr>
  <c:externalData r:id="rId1"/>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6.0693120596767507E-2"/>
          <c:y val="2.9810592705762542E-2"/>
          <c:w val="0.92322500805820362"/>
          <c:h val="0.67080214288282469"/>
        </c:manualLayout>
      </c:layout>
      <c:lineChart>
        <c:grouping val="standard"/>
        <c:ser>
          <c:idx val="0"/>
          <c:order val="0"/>
          <c:tx>
            <c:strRef>
              <c:f>Sheet1!$B$1</c:f>
              <c:strCache>
                <c:ptCount val="1"/>
                <c:pt idx="0">
                  <c:v>GCC</c:v>
                </c:pt>
              </c:strCache>
            </c:strRef>
          </c:tx>
          <c:spPr>
            <a:ln w="31738">
              <a:solidFill>
                <a:srgbClr val="0080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Sheet1!$B$2:$B$35</c:f>
              <c:numCache>
                <c:formatCode>0.00%</c:formatCode>
                <c:ptCount val="34"/>
                <c:pt idx="0">
                  <c:v>2.7500000000000011E-2</c:v>
                </c:pt>
                <c:pt idx="1">
                  <c:v>5.5199999999999999E-2</c:v>
                </c:pt>
                <c:pt idx="2" formatCode="0%">
                  <c:v>0.19</c:v>
                </c:pt>
                <c:pt idx="3" formatCode="0%">
                  <c:v>0.30000000000000032</c:v>
                </c:pt>
                <c:pt idx="4" formatCode="0%">
                  <c:v>0.35000000000000031</c:v>
                </c:pt>
                <c:pt idx="5" formatCode="0%">
                  <c:v>0.38000000000000073</c:v>
                </c:pt>
                <c:pt idx="6" formatCode="0%">
                  <c:v>0.41000000000000031</c:v>
                </c:pt>
                <c:pt idx="7" formatCode="0%">
                  <c:v>0.43000000000000038</c:v>
                </c:pt>
                <c:pt idx="8" formatCode="0%">
                  <c:v>0.43000000000000038</c:v>
                </c:pt>
                <c:pt idx="9" formatCode="0%">
                  <c:v>0.41000000000000031</c:v>
                </c:pt>
                <c:pt idx="10" formatCode="0%">
                  <c:v>0.34</c:v>
                </c:pt>
                <c:pt idx="11" formatCode="0%">
                  <c:v>0.3300000000000009</c:v>
                </c:pt>
                <c:pt idx="12" formatCode="0%">
                  <c:v>0.29000000000000031</c:v>
                </c:pt>
                <c:pt idx="13" formatCode="0%">
                  <c:v>0.24000000000000021</c:v>
                </c:pt>
                <c:pt idx="14" formatCode="0%">
                  <c:v>0.15000000000000024</c:v>
                </c:pt>
                <c:pt idx="15" formatCode="0%">
                  <c:v>0.13</c:v>
                </c:pt>
                <c:pt idx="16">
                  <c:v>9.0100000000000027E-2</c:v>
                </c:pt>
                <c:pt idx="17">
                  <c:v>6.25E-2</c:v>
                </c:pt>
                <c:pt idx="18">
                  <c:v>6.4199999999999993E-2</c:v>
                </c:pt>
                <c:pt idx="19">
                  <c:v>7.4300000000000185E-2</c:v>
                </c:pt>
                <c:pt idx="20">
                  <c:v>7.9900000000000124E-2</c:v>
                </c:pt>
                <c:pt idx="21">
                  <c:v>8.1000000000000003E-2</c:v>
                </c:pt>
                <c:pt idx="22">
                  <c:v>8.2700000000000023E-2</c:v>
                </c:pt>
                <c:pt idx="23">
                  <c:v>8.2600000000000007E-2</c:v>
                </c:pt>
                <c:pt idx="24">
                  <c:v>7.6999999999999999E-2</c:v>
                </c:pt>
                <c:pt idx="25">
                  <c:v>7.2600000000000012E-2</c:v>
                </c:pt>
                <c:pt idx="26">
                  <c:v>6.6199999999999995E-2</c:v>
                </c:pt>
                <c:pt idx="27">
                  <c:v>5.4800000000000126E-2</c:v>
                </c:pt>
                <c:pt idx="28">
                  <c:v>4.5000000000000012E-2</c:v>
                </c:pt>
                <c:pt idx="29">
                  <c:v>3.1000000000000052E-2</c:v>
                </c:pt>
                <c:pt idx="30">
                  <c:v>1.7899999999999999E-2</c:v>
                </c:pt>
                <c:pt idx="31">
                  <c:v>9.7000000000000003E-3</c:v>
                </c:pt>
                <c:pt idx="32">
                  <c:v>2.0999999999999999E-3</c:v>
                </c:pt>
                <c:pt idx="33">
                  <c:v>5.7000000000000115E-3</c:v>
                </c:pt>
              </c:numCache>
            </c:numRef>
          </c:val>
        </c:ser>
        <c:ser>
          <c:idx val="1"/>
          <c:order val="1"/>
          <c:tx>
            <c:strRef>
              <c:f>Sheet1!$C$1</c:f>
              <c:strCache>
                <c:ptCount val="1"/>
                <c:pt idx="0">
                  <c:v>MEA and Africa</c:v>
                </c:pt>
              </c:strCache>
            </c:strRef>
          </c:tx>
          <c:spPr>
            <a:ln w="31738">
              <a:solidFill>
                <a:srgbClr val="FF99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Sheet1!$C$2:$C$35</c:f>
              <c:numCache>
                <c:formatCode>0.00%</c:formatCode>
                <c:ptCount val="34"/>
                <c:pt idx="0">
                  <c:v>3.9100000000000003E-2</c:v>
                </c:pt>
                <c:pt idx="1">
                  <c:v>7.8700000000000034E-2</c:v>
                </c:pt>
                <c:pt idx="2" formatCode="0%">
                  <c:v>0.19</c:v>
                </c:pt>
                <c:pt idx="3" formatCode="0%">
                  <c:v>0.24000000000000021</c:v>
                </c:pt>
                <c:pt idx="4" formatCode="0%">
                  <c:v>0.31000000000000066</c:v>
                </c:pt>
                <c:pt idx="5" formatCode="0%">
                  <c:v>0.34</c:v>
                </c:pt>
                <c:pt idx="6" formatCode="0%">
                  <c:v>0.37000000000000038</c:v>
                </c:pt>
                <c:pt idx="7" formatCode="0%">
                  <c:v>0.38000000000000073</c:v>
                </c:pt>
                <c:pt idx="8" formatCode="0%">
                  <c:v>0.39000000000000073</c:v>
                </c:pt>
                <c:pt idx="9" formatCode="0%">
                  <c:v>0.38000000000000073</c:v>
                </c:pt>
                <c:pt idx="10" formatCode="0%">
                  <c:v>0.3300000000000009</c:v>
                </c:pt>
                <c:pt idx="11" formatCode="0%">
                  <c:v>0.30000000000000032</c:v>
                </c:pt>
                <c:pt idx="12" formatCode="0%">
                  <c:v>0.29000000000000031</c:v>
                </c:pt>
                <c:pt idx="13" formatCode="0%">
                  <c:v>0.27</c:v>
                </c:pt>
                <c:pt idx="14" formatCode="0%">
                  <c:v>0.21000000000000021</c:v>
                </c:pt>
                <c:pt idx="15" formatCode="0%">
                  <c:v>0.17</c:v>
                </c:pt>
                <c:pt idx="16" formatCode="0%">
                  <c:v>0.15000000000000024</c:v>
                </c:pt>
                <c:pt idx="17">
                  <c:v>8.7800000000000003E-2</c:v>
                </c:pt>
                <c:pt idx="18">
                  <c:v>9.5700000000000063E-2</c:v>
                </c:pt>
                <c:pt idx="19" formatCode="0%">
                  <c:v>0.12000000000000002</c:v>
                </c:pt>
                <c:pt idx="20" formatCode="0%">
                  <c:v>0.12000000000000002</c:v>
                </c:pt>
                <c:pt idx="21" formatCode="0%">
                  <c:v>0.13</c:v>
                </c:pt>
                <c:pt idx="22" formatCode="0%">
                  <c:v>0.13</c:v>
                </c:pt>
                <c:pt idx="23" formatCode="0%">
                  <c:v>0.12000000000000002</c:v>
                </c:pt>
                <c:pt idx="24" formatCode="0%">
                  <c:v>0.1</c:v>
                </c:pt>
                <c:pt idx="25">
                  <c:v>9.4100000000000045E-2</c:v>
                </c:pt>
                <c:pt idx="26">
                  <c:v>8.5100000000000023E-2</c:v>
                </c:pt>
                <c:pt idx="27">
                  <c:v>6.6799999999999998E-2</c:v>
                </c:pt>
                <c:pt idx="28">
                  <c:v>5.3499999999999999E-2</c:v>
                </c:pt>
                <c:pt idx="29">
                  <c:v>3.15E-2</c:v>
                </c:pt>
                <c:pt idx="30">
                  <c:v>2.1700000000000001E-2</c:v>
                </c:pt>
                <c:pt idx="31">
                  <c:v>1.8200000000000043E-2</c:v>
                </c:pt>
                <c:pt idx="32">
                  <c:v>1.1100000000000028E-2</c:v>
                </c:pt>
                <c:pt idx="33">
                  <c:v>1.0800000000000021E-2</c:v>
                </c:pt>
              </c:numCache>
            </c:numRef>
          </c:val>
        </c:ser>
        <c:ser>
          <c:idx val="2"/>
          <c:order val="2"/>
          <c:tx>
            <c:strRef>
              <c:f>Sheet1!$D$1</c:f>
              <c:strCache>
                <c:ptCount val="1"/>
                <c:pt idx="0">
                  <c:v>Europe, America and Elsewhere</c:v>
                </c:pt>
              </c:strCache>
            </c:strRef>
          </c:tx>
          <c:spPr>
            <a:ln w="31738">
              <a:solidFill>
                <a:srgbClr val="FF00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Sheet1!$D$2:$D$35</c:f>
              <c:numCache>
                <c:formatCode>0.00%</c:formatCode>
                <c:ptCount val="34"/>
                <c:pt idx="0">
                  <c:v>1.0200000000000001E-2</c:v>
                </c:pt>
                <c:pt idx="1">
                  <c:v>1.6299999999999999E-2</c:v>
                </c:pt>
                <c:pt idx="2" formatCode="0%">
                  <c:v>0.26</c:v>
                </c:pt>
                <c:pt idx="3" formatCode="0%">
                  <c:v>0.34</c:v>
                </c:pt>
                <c:pt idx="4" formatCode="0%">
                  <c:v>0.41000000000000031</c:v>
                </c:pt>
                <c:pt idx="5" formatCode="0%">
                  <c:v>0.46</c:v>
                </c:pt>
                <c:pt idx="6" formatCode="0%">
                  <c:v>0.47000000000000008</c:v>
                </c:pt>
                <c:pt idx="7" formatCode="0%">
                  <c:v>0.46</c:v>
                </c:pt>
                <c:pt idx="8" formatCode="0%">
                  <c:v>0.47000000000000008</c:v>
                </c:pt>
                <c:pt idx="9" formatCode="0%">
                  <c:v>0.43000000000000038</c:v>
                </c:pt>
                <c:pt idx="10" formatCode="0%">
                  <c:v>0.35000000000000031</c:v>
                </c:pt>
                <c:pt idx="11" formatCode="0%">
                  <c:v>0.30000000000000032</c:v>
                </c:pt>
                <c:pt idx="12" formatCode="0%">
                  <c:v>0.31000000000000066</c:v>
                </c:pt>
                <c:pt idx="13" formatCode="0%">
                  <c:v>0.29000000000000031</c:v>
                </c:pt>
                <c:pt idx="14" formatCode="0%">
                  <c:v>0.23</c:v>
                </c:pt>
                <c:pt idx="15" formatCode="0%">
                  <c:v>0.21000000000000021</c:v>
                </c:pt>
                <c:pt idx="16" formatCode="0%">
                  <c:v>0.16</c:v>
                </c:pt>
                <c:pt idx="17" formatCode="0%">
                  <c:v>0.12000000000000002</c:v>
                </c:pt>
                <c:pt idx="18" formatCode="0%">
                  <c:v>0.12000000000000002</c:v>
                </c:pt>
                <c:pt idx="19">
                  <c:v>9.4300000000000023E-2</c:v>
                </c:pt>
                <c:pt idx="20">
                  <c:v>9.0000000000000024E-2</c:v>
                </c:pt>
                <c:pt idx="21">
                  <c:v>8.9300000000000004E-2</c:v>
                </c:pt>
                <c:pt idx="22">
                  <c:v>8.1200000000000022E-2</c:v>
                </c:pt>
                <c:pt idx="23">
                  <c:v>7.9500000000000084E-2</c:v>
                </c:pt>
                <c:pt idx="24">
                  <c:v>8.72E-2</c:v>
                </c:pt>
                <c:pt idx="25">
                  <c:v>8.72E-2</c:v>
                </c:pt>
                <c:pt idx="26">
                  <c:v>7.6600000000000001E-2</c:v>
                </c:pt>
                <c:pt idx="27">
                  <c:v>6.450000000000003E-2</c:v>
                </c:pt>
                <c:pt idx="28">
                  <c:v>6.450000000000003E-2</c:v>
                </c:pt>
                <c:pt idx="29">
                  <c:v>4.9000000000000106E-2</c:v>
                </c:pt>
                <c:pt idx="30">
                  <c:v>1.8400000000000041E-2</c:v>
                </c:pt>
                <c:pt idx="31">
                  <c:v>1.4999999999999998E-2</c:v>
                </c:pt>
                <c:pt idx="32">
                  <c:v>0</c:v>
                </c:pt>
                <c:pt idx="33">
                  <c:v>1.4500000000000001E-2</c:v>
                </c:pt>
              </c:numCache>
            </c:numRef>
          </c:val>
        </c:ser>
        <c:ser>
          <c:idx val="3"/>
          <c:order val="3"/>
          <c:tx>
            <c:strRef>
              <c:f>Sheet1!$E$1</c:f>
              <c:strCache>
                <c:ptCount val="1"/>
                <c:pt idx="0">
                  <c:v>Asia\Far East and Australia</c:v>
                </c:pt>
              </c:strCache>
            </c:strRef>
          </c:tx>
          <c:spPr>
            <a:ln w="31738">
              <a:solidFill>
                <a:srgbClr val="003399"/>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Sheet1!$E$2:$E$35</c:f>
              <c:numCache>
                <c:formatCode>0.00%</c:formatCode>
                <c:ptCount val="34"/>
                <c:pt idx="0">
                  <c:v>3.3700000000000001E-2</c:v>
                </c:pt>
                <c:pt idx="1">
                  <c:v>7.0499999999999993E-2</c:v>
                </c:pt>
                <c:pt idx="2" formatCode="0%">
                  <c:v>0.26</c:v>
                </c:pt>
                <c:pt idx="3" formatCode="0%">
                  <c:v>0.34</c:v>
                </c:pt>
                <c:pt idx="4" formatCode="0%">
                  <c:v>0.45</c:v>
                </c:pt>
                <c:pt idx="5" formatCode="0%">
                  <c:v>0.52</c:v>
                </c:pt>
                <c:pt idx="6" formatCode="0%">
                  <c:v>0.56000000000000005</c:v>
                </c:pt>
                <c:pt idx="7" formatCode="0%">
                  <c:v>0.55000000000000004</c:v>
                </c:pt>
                <c:pt idx="8" formatCode="0%">
                  <c:v>0.59</c:v>
                </c:pt>
                <c:pt idx="9" formatCode="0%">
                  <c:v>0.58000000000000007</c:v>
                </c:pt>
                <c:pt idx="10" formatCode="0%">
                  <c:v>0.5</c:v>
                </c:pt>
                <c:pt idx="11" formatCode="0%">
                  <c:v>0.48000000000000032</c:v>
                </c:pt>
                <c:pt idx="12" formatCode="0%">
                  <c:v>0.43000000000000038</c:v>
                </c:pt>
                <c:pt idx="13" formatCode="0%">
                  <c:v>0.41000000000000031</c:v>
                </c:pt>
                <c:pt idx="14" formatCode="0%">
                  <c:v>0.31000000000000066</c:v>
                </c:pt>
                <c:pt idx="15" formatCode="0%">
                  <c:v>0.31000000000000066</c:v>
                </c:pt>
                <c:pt idx="16" formatCode="0%">
                  <c:v>0.29000000000000031</c:v>
                </c:pt>
                <c:pt idx="17" formatCode="0%">
                  <c:v>0.26</c:v>
                </c:pt>
                <c:pt idx="18" formatCode="0%">
                  <c:v>0.32000000000000073</c:v>
                </c:pt>
                <c:pt idx="19" formatCode="0%">
                  <c:v>0.31000000000000066</c:v>
                </c:pt>
                <c:pt idx="20" formatCode="0%">
                  <c:v>0.28000000000000008</c:v>
                </c:pt>
                <c:pt idx="21" formatCode="0%">
                  <c:v>0.24000000000000021</c:v>
                </c:pt>
                <c:pt idx="22" formatCode="0%">
                  <c:v>0.21000000000000021</c:v>
                </c:pt>
                <c:pt idx="23" formatCode="0%">
                  <c:v>0.17</c:v>
                </c:pt>
                <c:pt idx="24" formatCode="0%">
                  <c:v>0.16</c:v>
                </c:pt>
                <c:pt idx="25" formatCode="0%">
                  <c:v>0.16</c:v>
                </c:pt>
                <c:pt idx="26" formatCode="0%">
                  <c:v>0.13</c:v>
                </c:pt>
                <c:pt idx="27">
                  <c:v>9.7000000000000003E-2</c:v>
                </c:pt>
                <c:pt idx="28">
                  <c:v>7.6600000000000001E-2</c:v>
                </c:pt>
                <c:pt idx="29">
                  <c:v>6.9400000000000114E-2</c:v>
                </c:pt>
                <c:pt idx="30">
                  <c:v>6.2300000000000119E-2</c:v>
                </c:pt>
                <c:pt idx="31">
                  <c:v>5.5800000000000023E-2</c:v>
                </c:pt>
                <c:pt idx="32">
                  <c:v>3.0800000000000011E-2</c:v>
                </c:pt>
                <c:pt idx="33">
                  <c:v>2.9500000000000002E-2</c:v>
                </c:pt>
              </c:numCache>
            </c:numRef>
          </c:val>
        </c:ser>
        <c:marker val="1"/>
        <c:axId val="129778048"/>
        <c:axId val="129779584"/>
      </c:lineChart>
      <c:catAx>
        <c:axId val="129778048"/>
        <c:scaling>
          <c:orientation val="minMax"/>
        </c:scaling>
        <c:axPos val="b"/>
        <c:numFmt formatCode="General" sourceLinked="1"/>
        <c:tickLblPos val="nextTo"/>
        <c:txPr>
          <a:bodyPr rot="-5400000" vert="horz"/>
          <a:lstStyle/>
          <a:p>
            <a:pPr>
              <a:defRPr sz="1000"/>
            </a:pPr>
            <a:endParaRPr lang="en-US"/>
          </a:p>
        </c:txPr>
        <c:crossAx val="129779584"/>
        <c:crosses val="autoZero"/>
        <c:auto val="1"/>
        <c:lblAlgn val="ctr"/>
        <c:lblOffset val="100"/>
      </c:catAx>
      <c:valAx>
        <c:axId val="129779584"/>
        <c:scaling>
          <c:orientation val="minMax"/>
        </c:scaling>
        <c:axPos val="l"/>
        <c:majorGridlines>
          <c:spPr>
            <a:ln>
              <a:solidFill>
                <a:schemeClr val="bg1">
                  <a:lumMod val="75000"/>
                </a:schemeClr>
              </a:solidFill>
            </a:ln>
          </c:spPr>
        </c:majorGridlines>
        <c:numFmt formatCode="0%" sourceLinked="0"/>
        <c:tickLblPos val="nextTo"/>
        <c:crossAx val="129778048"/>
        <c:crosses val="autoZero"/>
        <c:crossBetween val="between"/>
      </c:valAx>
    </c:plotArea>
    <c:legend>
      <c:legendPos val="b"/>
      <c:layout>
        <c:manualLayout>
          <c:xMode val="edge"/>
          <c:yMode val="edge"/>
          <c:x val="8.6842071570322005E-2"/>
          <c:y val="0.87650409668373452"/>
          <c:w val="0.9"/>
          <c:h val="4.9242837040807119E-2"/>
        </c:manualLayout>
      </c:layout>
    </c:legend>
    <c:plotVisOnly val="1"/>
    <c:dispBlanksAs val="gap"/>
  </c:chart>
  <c:txPr>
    <a:bodyPr/>
    <a:lstStyle/>
    <a:p>
      <a:pPr>
        <a:defRPr sz="1200">
          <a:latin typeface="Trebuchet MS" pitchFamily="34" charset="0"/>
        </a:defRPr>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manualLayout>
          <c:layoutTarget val="inner"/>
          <c:xMode val="edge"/>
          <c:yMode val="edge"/>
          <c:x val="0.17272296320102848"/>
          <c:y val="2.2999125109361411E-2"/>
          <c:w val="0.56191440355669864"/>
          <c:h val="0.91779352580927387"/>
        </c:manualLayout>
      </c:layout>
      <c:pieChart>
        <c:varyColors val="1"/>
        <c:ser>
          <c:idx val="0"/>
          <c:order val="0"/>
          <c:tx>
            <c:strRef>
              <c:f>Sheet1!$B$1</c:f>
              <c:strCache>
                <c:ptCount val="1"/>
                <c:pt idx="0">
                  <c:v>Holidays </c:v>
                </c:pt>
              </c:strCache>
            </c:strRef>
          </c:tx>
          <c:explosion val="25"/>
          <c:dLbls>
            <c:txPr>
              <a:bodyPr/>
              <a:lstStyle/>
              <a:p>
                <a:pPr>
                  <a:defRPr sz="2000" b="1">
                    <a:solidFill>
                      <a:schemeClr val="bg1"/>
                    </a:solidFill>
                  </a:defRPr>
                </a:pPr>
                <a:endParaRPr lang="en-US"/>
              </a:p>
            </c:txPr>
            <c:dLblPos val="ctr"/>
            <c:showPercent val="1"/>
            <c:showLeaderLines val="1"/>
          </c:dLbls>
          <c:cat>
            <c:strRef>
              <c:f>Sheet1!$A$2:$A$3</c:f>
              <c:strCache>
                <c:ptCount val="2"/>
                <c:pt idx="0">
                  <c:v>Yes </c:v>
                </c:pt>
                <c:pt idx="1">
                  <c:v>No</c:v>
                </c:pt>
              </c:strCache>
            </c:strRef>
          </c:cat>
          <c:val>
            <c:numRef>
              <c:f>Sheet1!$B$2:$B$3</c:f>
              <c:numCache>
                <c:formatCode>General</c:formatCode>
                <c:ptCount val="2"/>
                <c:pt idx="0">
                  <c:v>27</c:v>
                </c:pt>
                <c:pt idx="1">
                  <c:v>73</c:v>
                </c:pt>
              </c:numCache>
            </c:numRef>
          </c:val>
        </c:ser>
        <c:firstSliceAng val="0"/>
      </c:pieChart>
      <c:spPr>
        <a:noFill/>
        <a:ln w="25398">
          <a:noFill/>
        </a:ln>
      </c:spPr>
    </c:plotArea>
    <c:legend>
      <c:legendPos val="r"/>
      <c:layout>
        <c:manualLayout>
          <c:xMode val="edge"/>
          <c:yMode val="edge"/>
          <c:x val="0.80531967626609502"/>
          <c:y val="0.23406450970879822"/>
          <c:w val="0.10284356516716693"/>
          <c:h val="0.4998758567501338"/>
        </c:manualLayout>
      </c:layout>
      <c:spPr>
        <a:ln>
          <a:solidFill>
            <a:schemeClr val="accent2">
              <a:lumMod val="75000"/>
            </a:schemeClr>
          </a:solidFill>
        </a:ln>
      </c:spPr>
    </c:legend>
    <c:plotVisOnly val="1"/>
    <c:dispBlanksAs val="zero"/>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manualLayout>
          <c:layoutTarget val="inner"/>
          <c:xMode val="edge"/>
          <c:yMode val="edge"/>
          <c:x val="0.32633539382343763"/>
          <c:y val="4.1224755700325647E-2"/>
          <c:w val="0.64312335958005262"/>
          <c:h val="0.72422149837133565"/>
        </c:manualLayout>
      </c:layout>
      <c:barChart>
        <c:barDir val="bar"/>
        <c:grouping val="clustered"/>
        <c:ser>
          <c:idx val="0"/>
          <c:order val="0"/>
          <c:tx>
            <c:strRef>
              <c:f>Sheet1!$B$1</c:f>
              <c:strCache>
                <c:ptCount val="1"/>
                <c:pt idx="0">
                  <c:v>Personal </c:v>
                </c:pt>
              </c:strCache>
            </c:strRef>
          </c:tx>
          <c:dLbls>
            <c:numFmt formatCode="0%" sourceLinked="0"/>
            <c:txPr>
              <a:bodyPr/>
              <a:lstStyle/>
              <a:p>
                <a:pPr>
                  <a:defRPr sz="1000"/>
                </a:pPr>
                <a:endParaRPr lang="en-US"/>
              </a:p>
            </c:txPr>
            <c:showVal val="1"/>
          </c:dLbls>
          <c:cat>
            <c:strRef>
              <c:f>Sheet1!$A$2:$A$9</c:f>
              <c:strCache>
                <c:ptCount val="8"/>
                <c:pt idx="0">
                  <c:v>Jeddah</c:v>
                </c:pt>
                <c:pt idx="1">
                  <c:v>Mecca</c:v>
                </c:pt>
                <c:pt idx="2">
                  <c:v>Al Medina Al Manwara Al Hada</c:v>
                </c:pt>
                <c:pt idx="3">
                  <c:v>Al Taif</c:v>
                </c:pt>
                <c:pt idx="4">
                  <c:v>Abha</c:v>
                </c:pt>
                <c:pt idx="5">
                  <c:v>Eastern Province Asseer</c:v>
                </c:pt>
                <c:pt idx="6">
                  <c:v>Riyadh</c:v>
                </c:pt>
                <c:pt idx="7">
                  <c:v>Others</c:v>
                </c:pt>
              </c:strCache>
            </c:strRef>
          </c:cat>
          <c:val>
            <c:numRef>
              <c:f>Sheet1!$B$2:$B$9</c:f>
              <c:numCache>
                <c:formatCode>0%</c:formatCode>
                <c:ptCount val="8"/>
                <c:pt idx="0">
                  <c:v>0.37000000000000038</c:v>
                </c:pt>
                <c:pt idx="1">
                  <c:v>0.3300000000000009</c:v>
                </c:pt>
                <c:pt idx="2">
                  <c:v>0.24000000000000021</c:v>
                </c:pt>
                <c:pt idx="3">
                  <c:v>0.16</c:v>
                </c:pt>
                <c:pt idx="4">
                  <c:v>0.15000000000000024</c:v>
                </c:pt>
                <c:pt idx="5">
                  <c:v>0.14000000000000001</c:v>
                </c:pt>
                <c:pt idx="6">
                  <c:v>0.12000000000000002</c:v>
                </c:pt>
                <c:pt idx="7">
                  <c:v>4.8700000000000014E-2</c:v>
                </c:pt>
              </c:numCache>
            </c:numRef>
          </c:val>
        </c:ser>
        <c:gapWidth val="47"/>
        <c:axId val="86648320"/>
        <c:axId val="86649856"/>
      </c:barChart>
      <c:catAx>
        <c:axId val="86648320"/>
        <c:scaling>
          <c:orientation val="minMax"/>
        </c:scaling>
        <c:axPos val="l"/>
        <c:numFmt formatCode="General" sourceLinked="1"/>
        <c:tickLblPos val="nextTo"/>
        <c:txPr>
          <a:bodyPr/>
          <a:lstStyle/>
          <a:p>
            <a:pPr>
              <a:defRPr sz="1195"/>
            </a:pPr>
            <a:endParaRPr lang="en-US"/>
          </a:p>
        </c:txPr>
        <c:crossAx val="86649856"/>
        <c:crosses val="autoZero"/>
        <c:auto val="1"/>
        <c:lblAlgn val="ctr"/>
        <c:lblOffset val="100"/>
      </c:catAx>
      <c:valAx>
        <c:axId val="86649856"/>
        <c:scaling>
          <c:orientation val="minMax"/>
        </c:scaling>
        <c:axPos val="b"/>
        <c:numFmt formatCode="0%" sourceLinked="1"/>
        <c:tickLblPos val="nextTo"/>
        <c:crossAx val="86648320"/>
        <c:crosses val="autoZero"/>
        <c:crossBetween val="between"/>
      </c:valAx>
    </c:plotArea>
    <c:plotVisOnly val="1"/>
    <c:dispBlanksAs val="gap"/>
  </c:chart>
  <c:txPr>
    <a:bodyPr/>
    <a:lstStyle/>
    <a:p>
      <a:pPr>
        <a:defRPr sz="1394"/>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manualLayout>
          <c:layoutTarget val="inner"/>
          <c:xMode val="edge"/>
          <c:yMode val="edge"/>
          <c:x val="0.26091483307577351"/>
          <c:y val="3.3407166123778552E-2"/>
          <c:w val="0.70075575833394665"/>
          <c:h val="0.86996805823800671"/>
        </c:manualLayout>
      </c:layout>
      <c:barChart>
        <c:barDir val="bar"/>
        <c:grouping val="clustered"/>
        <c:ser>
          <c:idx val="0"/>
          <c:order val="0"/>
          <c:tx>
            <c:strRef>
              <c:f>Sheet1!$B$1</c:f>
              <c:strCache>
                <c:ptCount val="1"/>
                <c:pt idx="0">
                  <c:v>Personal </c:v>
                </c:pt>
              </c:strCache>
            </c:strRef>
          </c:tx>
          <c:dPt>
            <c:idx val="16"/>
            <c:spPr>
              <a:solidFill>
                <a:schemeClr val="accent2">
                  <a:lumMod val="75000"/>
                </a:schemeClr>
              </a:solidFill>
            </c:spPr>
          </c:dPt>
          <c:dLbls>
            <c:numFmt formatCode="0%" sourceLinked="0"/>
            <c:txPr>
              <a:bodyPr/>
              <a:lstStyle/>
              <a:p>
                <a:pPr>
                  <a:defRPr sz="829"/>
                </a:pPr>
                <a:endParaRPr lang="en-US"/>
              </a:p>
            </c:txPr>
            <c:showVal val="1"/>
          </c:dLbls>
          <c:cat>
            <c:strRef>
              <c:f>Sheet1!$A$2:$A$18</c:f>
              <c:strCache>
                <c:ptCount val="17"/>
                <c:pt idx="0">
                  <c:v>Egypt</c:v>
                </c:pt>
                <c:pt idx="1">
                  <c:v>Syria</c:v>
                </c:pt>
                <c:pt idx="2">
                  <c:v>Jordan</c:v>
                </c:pt>
                <c:pt idx="3">
                  <c:v>U.A.E.</c:v>
                </c:pt>
                <c:pt idx="4">
                  <c:v>Lebanon</c:v>
                </c:pt>
                <c:pt idx="5">
                  <c:v>Bahrain</c:v>
                </c:pt>
                <c:pt idx="6">
                  <c:v>Other Asia</c:v>
                </c:pt>
                <c:pt idx="7">
                  <c:v>Malaysia</c:v>
                </c:pt>
                <c:pt idx="8">
                  <c:v>Kuwait</c:v>
                </c:pt>
                <c:pt idx="9">
                  <c:v>Other Arabic Countries</c:v>
                </c:pt>
                <c:pt idx="10">
                  <c:v>Oman</c:v>
                </c:pt>
                <c:pt idx="11">
                  <c:v>Turkey</c:v>
                </c:pt>
                <c:pt idx="12">
                  <c:v>Africa</c:v>
                </c:pt>
                <c:pt idx="13">
                  <c:v>Western Europe</c:v>
                </c:pt>
                <c:pt idx="14">
                  <c:v>Australia</c:v>
                </c:pt>
                <c:pt idx="15">
                  <c:v>Singapore</c:v>
                </c:pt>
                <c:pt idx="16">
                  <c:v>Others</c:v>
                </c:pt>
              </c:strCache>
            </c:strRef>
          </c:cat>
          <c:val>
            <c:numRef>
              <c:f>Sheet1!$B$2:$B$18</c:f>
              <c:numCache>
                <c:formatCode>0%</c:formatCode>
                <c:ptCount val="17"/>
                <c:pt idx="0">
                  <c:v>0.4</c:v>
                </c:pt>
                <c:pt idx="1">
                  <c:v>0.15000000000000024</c:v>
                </c:pt>
                <c:pt idx="2">
                  <c:v>0.12000000000000002</c:v>
                </c:pt>
                <c:pt idx="3">
                  <c:v>8.7300000000000003E-2</c:v>
                </c:pt>
                <c:pt idx="4">
                  <c:v>8.1200000000000022E-2</c:v>
                </c:pt>
                <c:pt idx="5">
                  <c:v>5.1000000000000004E-2</c:v>
                </c:pt>
                <c:pt idx="6">
                  <c:v>4.6199999999999998E-2</c:v>
                </c:pt>
                <c:pt idx="7">
                  <c:v>2.87E-2</c:v>
                </c:pt>
                <c:pt idx="8">
                  <c:v>2.4400000000000002E-2</c:v>
                </c:pt>
                <c:pt idx="9">
                  <c:v>2.3699999999999999E-2</c:v>
                </c:pt>
                <c:pt idx="10">
                  <c:v>2.2900000000000011E-2</c:v>
                </c:pt>
                <c:pt idx="11">
                  <c:v>2.1500000000000002E-2</c:v>
                </c:pt>
                <c:pt idx="12">
                  <c:v>1.72E-2</c:v>
                </c:pt>
                <c:pt idx="13">
                  <c:v>1.0699999999999998E-2</c:v>
                </c:pt>
                <c:pt idx="14">
                  <c:v>6.5000000000000136E-3</c:v>
                </c:pt>
                <c:pt idx="15">
                  <c:v>5.1999999999999998E-3</c:v>
                </c:pt>
                <c:pt idx="16">
                  <c:v>8.0000000000000043E-2</c:v>
                </c:pt>
              </c:numCache>
            </c:numRef>
          </c:val>
        </c:ser>
        <c:gapWidth val="47"/>
        <c:axId val="129410560"/>
        <c:axId val="129412480"/>
      </c:barChart>
      <c:catAx>
        <c:axId val="129410560"/>
        <c:scaling>
          <c:orientation val="minMax"/>
        </c:scaling>
        <c:axPos val="l"/>
        <c:numFmt formatCode="General" sourceLinked="1"/>
        <c:tickLblPos val="nextTo"/>
        <c:txPr>
          <a:bodyPr/>
          <a:lstStyle/>
          <a:p>
            <a:pPr>
              <a:defRPr sz="995"/>
            </a:pPr>
            <a:endParaRPr lang="en-US"/>
          </a:p>
        </c:txPr>
        <c:crossAx val="129412480"/>
        <c:crosses val="autoZero"/>
        <c:auto val="1"/>
        <c:lblAlgn val="ctr"/>
        <c:lblOffset val="100"/>
      </c:catAx>
      <c:valAx>
        <c:axId val="129412480"/>
        <c:scaling>
          <c:orientation val="minMax"/>
        </c:scaling>
        <c:axPos val="b"/>
        <c:numFmt formatCode="0%" sourceLinked="1"/>
        <c:tickLblPos val="nextTo"/>
        <c:crossAx val="129410560"/>
        <c:crosses val="autoZero"/>
        <c:crossBetween val="between"/>
      </c:valAx>
    </c:plotArea>
    <c:plotVisOnly val="1"/>
    <c:dispBlanksAs val="gap"/>
  </c:chart>
  <c:txPr>
    <a:bodyPr/>
    <a:lstStyle/>
    <a:p>
      <a:pPr>
        <a:defRPr sz="1156"/>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manualLayout>
          <c:layoutTarget val="inner"/>
          <c:xMode val="edge"/>
          <c:yMode val="edge"/>
          <c:x val="5.0751503595683294E-4"/>
          <c:y val="5.0252109290936334E-2"/>
          <c:w val="0.99949248496404108"/>
          <c:h val="0.88717812572278831"/>
        </c:manualLayout>
      </c:layout>
      <c:pieChart>
        <c:varyColors val="1"/>
        <c:ser>
          <c:idx val="0"/>
          <c:order val="0"/>
          <c:tx>
            <c:strRef>
              <c:f>Sheet1!$B$1</c:f>
              <c:strCache>
                <c:ptCount val="1"/>
                <c:pt idx="0">
                  <c:v>%</c:v>
                </c:pt>
              </c:strCache>
            </c:strRef>
          </c:tx>
          <c:explosion val="21"/>
          <c:dLbls>
            <c:dLbl>
              <c:idx val="3"/>
              <c:numFmt formatCode="0%" sourceLinked="0"/>
              <c:spPr/>
              <c:txPr>
                <a:bodyPr/>
                <a:lstStyle/>
                <a:p>
                  <a:pPr>
                    <a:defRPr sz="1800" b="1">
                      <a:solidFill>
                        <a:schemeClr val="bg1"/>
                      </a:solidFill>
                    </a:defRPr>
                  </a:pPr>
                  <a:endParaRPr lang="en-US"/>
                </a:p>
              </c:txPr>
            </c:dLbl>
            <c:txPr>
              <a:bodyPr/>
              <a:lstStyle/>
              <a:p>
                <a:pPr>
                  <a:defRPr sz="1800" b="1">
                    <a:solidFill>
                      <a:schemeClr val="bg1"/>
                    </a:solidFill>
                  </a:defRPr>
                </a:pPr>
                <a:endParaRPr lang="en-US"/>
              </a:p>
            </c:txPr>
            <c:dLblPos val="ctr"/>
            <c:showVal val="1"/>
          </c:dLbls>
          <c:cat>
            <c:strRef>
              <c:f>Sheet1!$A$2:$A$4</c:f>
              <c:strCache>
                <c:ptCount val="3"/>
                <c:pt idx="0">
                  <c:v>Adventurous</c:v>
                </c:pt>
                <c:pt idx="1">
                  <c:v>Conservatives </c:v>
                </c:pt>
                <c:pt idx="2">
                  <c:v>Passive</c:v>
                </c:pt>
              </c:strCache>
            </c:strRef>
          </c:cat>
          <c:val>
            <c:numRef>
              <c:f>Sheet1!$B$2:$B$4</c:f>
              <c:numCache>
                <c:formatCode>0%</c:formatCode>
                <c:ptCount val="3"/>
                <c:pt idx="0">
                  <c:v>0.32000000000000073</c:v>
                </c:pt>
                <c:pt idx="1">
                  <c:v>0.35000000000000031</c:v>
                </c:pt>
                <c:pt idx="2">
                  <c:v>0.3300000000000009</c:v>
                </c:pt>
              </c:numCache>
            </c:numRef>
          </c:val>
        </c:ser>
        <c:firstSliceAng val="0"/>
      </c:pieChart>
      <c:spPr>
        <a:noFill/>
        <a:ln w="25385">
          <a:noFill/>
        </a:ln>
      </c:spPr>
    </c:plotArea>
    <c:plotVisOnly val="1"/>
    <c:dispBlanksAs val="zero"/>
  </c:chart>
  <c:txPr>
    <a:bodyPr/>
    <a:lstStyle/>
    <a:p>
      <a:pPr>
        <a:defRPr sz="1798"/>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manualLayout>
          <c:layoutTarget val="inner"/>
          <c:xMode val="edge"/>
          <c:yMode val="edge"/>
          <c:x val="7.8795379537953791E-2"/>
          <c:y val="4.9748439991194993E-2"/>
          <c:w val="0.903052805280528"/>
          <c:h val="0.66760180943936476"/>
        </c:manualLayout>
      </c:layout>
      <c:barChart>
        <c:barDir val="col"/>
        <c:grouping val="clustered"/>
        <c:ser>
          <c:idx val="0"/>
          <c:order val="0"/>
          <c:tx>
            <c:strRef>
              <c:f>Sheet1!$B$1</c:f>
              <c:strCache>
                <c:ptCount val="1"/>
                <c:pt idx="0">
                  <c:v>Passive </c:v>
                </c:pt>
              </c:strCache>
            </c:strRef>
          </c:tx>
          <c:dLbls>
            <c:showVal val="1"/>
          </c:dLbls>
          <c:cat>
            <c:strRef>
              <c:f>Sheet1!$A$2:$A$5</c:f>
              <c:strCache>
                <c:ptCount val="4"/>
                <c:pt idx="0">
                  <c:v>Pepsi</c:v>
                </c:pt>
                <c:pt idx="1">
                  <c:v>7-UP</c:v>
                </c:pt>
                <c:pt idx="2">
                  <c:v>Coca Cola</c:v>
                </c:pt>
                <c:pt idx="3">
                  <c:v>Mirinda</c:v>
                </c:pt>
              </c:strCache>
            </c:strRef>
          </c:cat>
          <c:val>
            <c:numRef>
              <c:f>Sheet1!$B$2:$B$5</c:f>
              <c:numCache>
                <c:formatCode>General</c:formatCode>
                <c:ptCount val="4"/>
                <c:pt idx="0">
                  <c:v>51</c:v>
                </c:pt>
                <c:pt idx="1">
                  <c:v>58</c:v>
                </c:pt>
                <c:pt idx="2">
                  <c:v>35</c:v>
                </c:pt>
                <c:pt idx="3">
                  <c:v>14</c:v>
                </c:pt>
              </c:numCache>
            </c:numRef>
          </c:val>
        </c:ser>
        <c:ser>
          <c:idx val="1"/>
          <c:order val="1"/>
          <c:tx>
            <c:strRef>
              <c:f>Sheet1!$C$1</c:f>
              <c:strCache>
                <c:ptCount val="1"/>
                <c:pt idx="0">
                  <c:v>Adventurous </c:v>
                </c:pt>
              </c:strCache>
            </c:strRef>
          </c:tx>
          <c:dLbls>
            <c:showVal val="1"/>
          </c:dLbls>
          <c:cat>
            <c:strRef>
              <c:f>Sheet1!$A$2:$A$5</c:f>
              <c:strCache>
                <c:ptCount val="4"/>
                <c:pt idx="0">
                  <c:v>Pepsi</c:v>
                </c:pt>
                <c:pt idx="1">
                  <c:v>7-UP</c:v>
                </c:pt>
                <c:pt idx="2">
                  <c:v>Coca Cola</c:v>
                </c:pt>
                <c:pt idx="3">
                  <c:v>Mirinda</c:v>
                </c:pt>
              </c:strCache>
            </c:strRef>
          </c:cat>
          <c:val>
            <c:numRef>
              <c:f>Sheet1!$C$2:$C$5</c:f>
              <c:numCache>
                <c:formatCode>General</c:formatCode>
                <c:ptCount val="4"/>
                <c:pt idx="0">
                  <c:v>43</c:v>
                </c:pt>
                <c:pt idx="1">
                  <c:v>47</c:v>
                </c:pt>
                <c:pt idx="2">
                  <c:v>24</c:v>
                </c:pt>
                <c:pt idx="3">
                  <c:v>10</c:v>
                </c:pt>
              </c:numCache>
            </c:numRef>
          </c:val>
        </c:ser>
        <c:ser>
          <c:idx val="2"/>
          <c:order val="2"/>
          <c:tx>
            <c:strRef>
              <c:f>Sheet1!$D$1</c:f>
              <c:strCache>
                <c:ptCount val="1"/>
                <c:pt idx="0">
                  <c:v>Conservatives</c:v>
                </c:pt>
              </c:strCache>
            </c:strRef>
          </c:tx>
          <c:dLbls>
            <c:showVal val="1"/>
          </c:dLbls>
          <c:cat>
            <c:strRef>
              <c:f>Sheet1!$A$2:$A$5</c:f>
              <c:strCache>
                <c:ptCount val="4"/>
                <c:pt idx="0">
                  <c:v>Pepsi</c:v>
                </c:pt>
                <c:pt idx="1">
                  <c:v>7-UP</c:v>
                </c:pt>
                <c:pt idx="2">
                  <c:v>Coca Cola</c:v>
                </c:pt>
                <c:pt idx="3">
                  <c:v>Mirinda</c:v>
                </c:pt>
              </c:strCache>
            </c:strRef>
          </c:cat>
          <c:val>
            <c:numRef>
              <c:f>Sheet1!$D$2:$D$5</c:f>
              <c:numCache>
                <c:formatCode>General</c:formatCode>
                <c:ptCount val="4"/>
                <c:pt idx="0">
                  <c:v>50</c:v>
                </c:pt>
                <c:pt idx="1">
                  <c:v>61</c:v>
                </c:pt>
                <c:pt idx="2">
                  <c:v>23</c:v>
                </c:pt>
                <c:pt idx="3">
                  <c:v>7</c:v>
                </c:pt>
              </c:numCache>
            </c:numRef>
          </c:val>
        </c:ser>
        <c:gapWidth val="75"/>
        <c:axId val="134147072"/>
        <c:axId val="135795456"/>
      </c:barChart>
      <c:catAx>
        <c:axId val="134147072"/>
        <c:scaling>
          <c:orientation val="minMax"/>
        </c:scaling>
        <c:axPos val="b"/>
        <c:majorTickMark val="none"/>
        <c:tickLblPos val="nextTo"/>
        <c:crossAx val="135795456"/>
        <c:crosses val="autoZero"/>
        <c:auto val="1"/>
        <c:lblAlgn val="ctr"/>
        <c:lblOffset val="100"/>
      </c:catAx>
      <c:valAx>
        <c:axId val="135795456"/>
        <c:scaling>
          <c:orientation val="minMax"/>
        </c:scaling>
        <c:axPos val="l"/>
        <c:numFmt formatCode="General" sourceLinked="1"/>
        <c:majorTickMark val="none"/>
        <c:tickLblPos val="nextTo"/>
        <c:crossAx val="134147072"/>
        <c:crosses val="autoZero"/>
        <c:crossBetween val="between"/>
      </c:valAx>
    </c:plotArea>
    <c:legend>
      <c:legendPos val="b"/>
      <c:layout>
        <c:manualLayout>
          <c:xMode val="edge"/>
          <c:yMode val="edge"/>
          <c:x val="3.8717029183233283E-2"/>
          <c:y val="0.86945720533283943"/>
          <c:w val="0.91926561160053122"/>
          <c:h val="8.6517626533359746E-2"/>
        </c:manualLayout>
      </c:layout>
      <c:txPr>
        <a:bodyPr/>
        <a:lstStyle/>
        <a:p>
          <a:pPr>
            <a:defRPr>
              <a:solidFill>
                <a:srgbClr val="C00000"/>
              </a:solidFill>
              <a:latin typeface="Tahoma" pitchFamily="34" charset="0"/>
              <a:cs typeface="Tahoma" pitchFamily="34" charset="0"/>
            </a:defRPr>
          </a:pPr>
          <a:endParaRPr lang="en-US"/>
        </a:p>
      </c:txPr>
    </c:legend>
    <c:plotVisOnly val="1"/>
  </c:chart>
  <c:txPr>
    <a:bodyPr/>
    <a:lstStyle/>
    <a:p>
      <a:pPr>
        <a:defRPr sz="1800"/>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manualLayout>
          <c:layoutTarget val="inner"/>
          <c:xMode val="edge"/>
          <c:yMode val="edge"/>
          <c:x val="7.8795379537953791E-2"/>
          <c:y val="4.9748439991194993E-2"/>
          <c:w val="0.903052805280528"/>
          <c:h val="0.66760180943936498"/>
        </c:manualLayout>
      </c:layout>
      <c:barChart>
        <c:barDir val="col"/>
        <c:grouping val="clustered"/>
        <c:ser>
          <c:idx val="0"/>
          <c:order val="0"/>
          <c:tx>
            <c:strRef>
              <c:f>Sheet1!$B$1</c:f>
              <c:strCache>
                <c:ptCount val="1"/>
                <c:pt idx="0">
                  <c:v>Passive </c:v>
                </c:pt>
              </c:strCache>
            </c:strRef>
          </c:tx>
          <c:dLbls>
            <c:showVal val="1"/>
          </c:dLbls>
          <c:cat>
            <c:strRef>
              <c:f>Sheet1!$A$2:$A$5</c:f>
              <c:strCache>
                <c:ptCount val="4"/>
                <c:pt idx="0">
                  <c:v>Al Marai</c:v>
                </c:pt>
                <c:pt idx="1">
                  <c:v>Al Rabie</c:v>
                </c:pt>
                <c:pt idx="2">
                  <c:v>Al Safi-Danon</c:v>
                </c:pt>
                <c:pt idx="3">
                  <c:v>Nada</c:v>
                </c:pt>
              </c:strCache>
            </c:strRef>
          </c:cat>
          <c:val>
            <c:numRef>
              <c:f>Sheet1!$B$2:$B$5</c:f>
              <c:numCache>
                <c:formatCode>General</c:formatCode>
                <c:ptCount val="4"/>
                <c:pt idx="0">
                  <c:v>61</c:v>
                </c:pt>
                <c:pt idx="1">
                  <c:v>66</c:v>
                </c:pt>
                <c:pt idx="2">
                  <c:v>33</c:v>
                </c:pt>
                <c:pt idx="3">
                  <c:v>26</c:v>
                </c:pt>
              </c:numCache>
            </c:numRef>
          </c:val>
        </c:ser>
        <c:ser>
          <c:idx val="1"/>
          <c:order val="1"/>
          <c:tx>
            <c:strRef>
              <c:f>Sheet1!$C$1</c:f>
              <c:strCache>
                <c:ptCount val="1"/>
                <c:pt idx="0">
                  <c:v>Adventurous </c:v>
                </c:pt>
              </c:strCache>
            </c:strRef>
          </c:tx>
          <c:dLbls>
            <c:showVal val="1"/>
          </c:dLbls>
          <c:cat>
            <c:strRef>
              <c:f>Sheet1!$A$2:$A$5</c:f>
              <c:strCache>
                <c:ptCount val="4"/>
                <c:pt idx="0">
                  <c:v>Al Marai</c:v>
                </c:pt>
                <c:pt idx="1">
                  <c:v>Al Rabie</c:v>
                </c:pt>
                <c:pt idx="2">
                  <c:v>Al Safi-Danon</c:v>
                </c:pt>
                <c:pt idx="3">
                  <c:v>Nada</c:v>
                </c:pt>
              </c:strCache>
            </c:strRef>
          </c:cat>
          <c:val>
            <c:numRef>
              <c:f>Sheet1!$C$2:$C$5</c:f>
              <c:numCache>
                <c:formatCode>General</c:formatCode>
                <c:ptCount val="4"/>
                <c:pt idx="0">
                  <c:v>60</c:v>
                </c:pt>
                <c:pt idx="1">
                  <c:v>60</c:v>
                </c:pt>
                <c:pt idx="2">
                  <c:v>57</c:v>
                </c:pt>
                <c:pt idx="3">
                  <c:v>16</c:v>
                </c:pt>
              </c:numCache>
            </c:numRef>
          </c:val>
        </c:ser>
        <c:ser>
          <c:idx val="2"/>
          <c:order val="2"/>
          <c:tx>
            <c:strRef>
              <c:f>Sheet1!$D$1</c:f>
              <c:strCache>
                <c:ptCount val="1"/>
                <c:pt idx="0">
                  <c:v>Conservatives</c:v>
                </c:pt>
              </c:strCache>
            </c:strRef>
          </c:tx>
          <c:dLbls>
            <c:showVal val="1"/>
          </c:dLbls>
          <c:cat>
            <c:strRef>
              <c:f>Sheet1!$A$2:$A$5</c:f>
              <c:strCache>
                <c:ptCount val="4"/>
                <c:pt idx="0">
                  <c:v>Al Marai</c:v>
                </c:pt>
                <c:pt idx="1">
                  <c:v>Al Rabie</c:v>
                </c:pt>
                <c:pt idx="2">
                  <c:v>Al Safi-Danon</c:v>
                </c:pt>
                <c:pt idx="3">
                  <c:v>Nada</c:v>
                </c:pt>
              </c:strCache>
            </c:strRef>
          </c:cat>
          <c:val>
            <c:numRef>
              <c:f>Sheet1!$D$2:$D$5</c:f>
              <c:numCache>
                <c:formatCode>General</c:formatCode>
                <c:ptCount val="4"/>
                <c:pt idx="0">
                  <c:v>67</c:v>
                </c:pt>
                <c:pt idx="1">
                  <c:v>47</c:v>
                </c:pt>
                <c:pt idx="2">
                  <c:v>25</c:v>
                </c:pt>
                <c:pt idx="3">
                  <c:v>32</c:v>
                </c:pt>
              </c:numCache>
            </c:numRef>
          </c:val>
        </c:ser>
        <c:gapWidth val="75"/>
        <c:axId val="135921664"/>
        <c:axId val="135923200"/>
      </c:barChart>
      <c:catAx>
        <c:axId val="135921664"/>
        <c:scaling>
          <c:orientation val="minMax"/>
        </c:scaling>
        <c:axPos val="b"/>
        <c:majorTickMark val="none"/>
        <c:tickLblPos val="nextTo"/>
        <c:crossAx val="135923200"/>
        <c:crosses val="autoZero"/>
        <c:auto val="1"/>
        <c:lblAlgn val="ctr"/>
        <c:lblOffset val="100"/>
      </c:catAx>
      <c:valAx>
        <c:axId val="135923200"/>
        <c:scaling>
          <c:orientation val="minMax"/>
        </c:scaling>
        <c:axPos val="l"/>
        <c:numFmt formatCode="General" sourceLinked="1"/>
        <c:majorTickMark val="none"/>
        <c:tickLblPos val="nextTo"/>
        <c:crossAx val="135921664"/>
        <c:crosses val="autoZero"/>
        <c:crossBetween val="between"/>
      </c:valAx>
    </c:plotArea>
    <c:legend>
      <c:legendPos val="b"/>
      <c:layout>
        <c:manualLayout>
          <c:xMode val="edge"/>
          <c:yMode val="edge"/>
          <c:x val="3.8717029183233283E-2"/>
          <c:y val="0.86945720533283943"/>
          <c:w val="0.91926561160053133"/>
          <c:h val="8.6517626533359746E-2"/>
        </c:manualLayout>
      </c:layout>
      <c:txPr>
        <a:bodyPr/>
        <a:lstStyle/>
        <a:p>
          <a:pPr>
            <a:defRPr>
              <a:solidFill>
                <a:srgbClr val="C00000"/>
              </a:solidFill>
              <a:latin typeface="Tahoma" pitchFamily="34" charset="0"/>
              <a:cs typeface="Tahoma" pitchFamily="34" charset="0"/>
            </a:defRPr>
          </a:pPr>
          <a:endParaRPr lang="en-US"/>
        </a:p>
      </c:txPr>
    </c:legend>
    <c:plotVisOnly val="1"/>
  </c:chart>
  <c:txPr>
    <a:bodyPr/>
    <a:lstStyle/>
    <a:p>
      <a:pPr>
        <a:defRPr sz="1800"/>
      </a:pPr>
      <a:endParaRPr lang="en-US"/>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lineChart>
        <c:grouping val="stacked"/>
        <c:ser>
          <c:idx val="0"/>
          <c:order val="0"/>
          <c:tx>
            <c:strRef>
              <c:f>'Base 2'!$A$7</c:f>
              <c:strCache>
                <c:ptCount val="1"/>
                <c:pt idx="0">
                  <c:v>Newspaper </c:v>
                </c:pt>
              </c:strCache>
            </c:strRef>
          </c:tx>
          <c:dLbls>
            <c:dLblPos val="b"/>
            <c:showVal val="1"/>
          </c:dLbls>
          <c:cat>
            <c:strRef>
              <c:f>'Base 2'!$C$6:$E$6</c:f>
              <c:strCache>
                <c:ptCount val="3"/>
                <c:pt idx="0">
                  <c:v>Passive</c:v>
                </c:pt>
                <c:pt idx="1">
                  <c:v>Adventurous</c:v>
                </c:pt>
                <c:pt idx="2">
                  <c:v>Conservative</c:v>
                </c:pt>
              </c:strCache>
            </c:strRef>
          </c:cat>
          <c:val>
            <c:numRef>
              <c:f>'Base 2'!$C$7:$E$7</c:f>
              <c:numCache>
                <c:formatCode>0%</c:formatCode>
                <c:ptCount val="3"/>
                <c:pt idx="0">
                  <c:v>0.73000000000000065</c:v>
                </c:pt>
                <c:pt idx="1">
                  <c:v>0.91</c:v>
                </c:pt>
                <c:pt idx="2">
                  <c:v>0.79</c:v>
                </c:pt>
              </c:numCache>
            </c:numRef>
          </c:val>
        </c:ser>
        <c:ser>
          <c:idx val="1"/>
          <c:order val="1"/>
          <c:tx>
            <c:strRef>
              <c:f>'Base 2'!$A$8</c:f>
              <c:strCache>
                <c:ptCount val="1"/>
                <c:pt idx="0">
                  <c:v>Weekly Magazines</c:v>
                </c:pt>
              </c:strCache>
            </c:strRef>
          </c:tx>
          <c:dLbls>
            <c:showVal val="1"/>
          </c:dLbls>
          <c:cat>
            <c:strRef>
              <c:f>'Base 2'!$C$6:$E$6</c:f>
              <c:strCache>
                <c:ptCount val="3"/>
                <c:pt idx="0">
                  <c:v>Passive</c:v>
                </c:pt>
                <c:pt idx="1">
                  <c:v>Adventurous</c:v>
                </c:pt>
                <c:pt idx="2">
                  <c:v>Conservative</c:v>
                </c:pt>
              </c:strCache>
            </c:strRef>
          </c:cat>
          <c:val>
            <c:numRef>
              <c:f>'Base 2'!$C$8:$E$8</c:f>
              <c:numCache>
                <c:formatCode>0%</c:formatCode>
                <c:ptCount val="3"/>
                <c:pt idx="0">
                  <c:v>0.54</c:v>
                </c:pt>
                <c:pt idx="1">
                  <c:v>0.81</c:v>
                </c:pt>
                <c:pt idx="2">
                  <c:v>0.60000000000000064</c:v>
                </c:pt>
              </c:numCache>
            </c:numRef>
          </c:val>
        </c:ser>
        <c:ser>
          <c:idx val="2"/>
          <c:order val="2"/>
          <c:tx>
            <c:strRef>
              <c:f>'Base 2'!$A$9</c:f>
              <c:strCache>
                <c:ptCount val="1"/>
                <c:pt idx="0">
                  <c:v>Monthly Magazines </c:v>
                </c:pt>
              </c:strCache>
            </c:strRef>
          </c:tx>
          <c:dLbls>
            <c:dLblPos val="t"/>
            <c:showVal val="1"/>
          </c:dLbls>
          <c:cat>
            <c:strRef>
              <c:f>'Base 2'!$C$6:$E$6</c:f>
              <c:strCache>
                <c:ptCount val="3"/>
                <c:pt idx="0">
                  <c:v>Passive</c:v>
                </c:pt>
                <c:pt idx="1">
                  <c:v>Adventurous</c:v>
                </c:pt>
                <c:pt idx="2">
                  <c:v>Conservative</c:v>
                </c:pt>
              </c:strCache>
            </c:strRef>
          </c:cat>
          <c:val>
            <c:numRef>
              <c:f>'Base 2'!$C$9:$E$9</c:f>
              <c:numCache>
                <c:formatCode>0%</c:formatCode>
                <c:ptCount val="3"/>
                <c:pt idx="0">
                  <c:v>0.47000000000000008</c:v>
                </c:pt>
                <c:pt idx="1">
                  <c:v>0.60000000000000064</c:v>
                </c:pt>
                <c:pt idx="2">
                  <c:v>0.5</c:v>
                </c:pt>
              </c:numCache>
            </c:numRef>
          </c:val>
        </c:ser>
        <c:marker val="1"/>
        <c:axId val="49010944"/>
        <c:axId val="49016832"/>
      </c:lineChart>
      <c:catAx>
        <c:axId val="49010944"/>
        <c:scaling>
          <c:orientation val="minMax"/>
        </c:scaling>
        <c:axPos val="b"/>
        <c:numFmt formatCode="0%" sourceLinked="1"/>
        <c:majorTickMark val="none"/>
        <c:tickLblPos val="nextTo"/>
        <c:crossAx val="49016832"/>
        <c:crosses val="autoZero"/>
        <c:auto val="1"/>
        <c:lblAlgn val="ctr"/>
        <c:lblOffset val="100"/>
      </c:catAx>
      <c:valAx>
        <c:axId val="49016832"/>
        <c:scaling>
          <c:orientation val="minMax"/>
        </c:scaling>
        <c:delete val="1"/>
        <c:axPos val="l"/>
        <c:numFmt formatCode="0%" sourceLinked="1"/>
        <c:majorTickMark val="none"/>
        <c:tickLblPos val="none"/>
        <c:crossAx val="49010944"/>
        <c:crosses val="autoZero"/>
        <c:crossBetween val="between"/>
      </c:valAx>
      <c:spPr>
        <a:noFill/>
        <a:ln w="25400">
          <a:noFill/>
        </a:ln>
      </c:spPr>
    </c:plotArea>
    <c:legend>
      <c:legendPos val="b"/>
      <c:layout/>
    </c:legend>
    <c:plotVisOnly val="1"/>
  </c:chart>
  <c:txPr>
    <a:bodyPr/>
    <a:lstStyle/>
    <a:p>
      <a:pPr>
        <a:defRPr sz="1800"/>
      </a:pPr>
      <a:endParaRPr lang="en-US"/>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6.4314909665418113E-2"/>
          <c:y val="3.1108812669602821E-2"/>
          <c:w val="0.91788573758377612"/>
          <c:h val="0.74760309622314491"/>
        </c:manualLayout>
      </c:layout>
      <c:barChart>
        <c:barDir val="col"/>
        <c:grouping val="clustered"/>
        <c:ser>
          <c:idx val="0"/>
          <c:order val="0"/>
          <c:cat>
            <c:strRef>
              <c:f>'Base 2'!$A$11:$A$19</c:f>
              <c:strCache>
                <c:ptCount val="9"/>
                <c:pt idx="0">
                  <c:v>OKAZ</c:v>
                </c:pt>
                <c:pt idx="1">
                  <c:v>Al Shareq Al Awsat</c:v>
                </c:pt>
                <c:pt idx="2">
                  <c:v>Al Riyad</c:v>
                </c:pt>
                <c:pt idx="3">
                  <c:v>Al Watan</c:v>
                </c:pt>
                <c:pt idx="4">
                  <c:v>Al Hayat</c:v>
                </c:pt>
                <c:pt idx="5">
                  <c:v>Al Jazeera</c:v>
                </c:pt>
                <c:pt idx="6">
                  <c:v>Al Madina</c:v>
                </c:pt>
                <c:pt idx="7">
                  <c:v>Al Riyadiya</c:v>
                </c:pt>
                <c:pt idx="8">
                  <c:v>Al Yawm</c:v>
                </c:pt>
              </c:strCache>
            </c:strRef>
          </c:cat>
          <c:val>
            <c:numRef>
              <c:f>'Base 2'!$B$11:$B$19</c:f>
            </c:numRef>
          </c:val>
        </c:ser>
        <c:ser>
          <c:idx val="1"/>
          <c:order val="1"/>
          <c:tx>
            <c:strRef>
              <c:f>'Base 2'!$C$10</c:f>
              <c:strCache>
                <c:ptCount val="1"/>
                <c:pt idx="0">
                  <c:v>Passive</c:v>
                </c:pt>
              </c:strCache>
            </c:strRef>
          </c:tx>
          <c:dLbls>
            <c:delete val="1"/>
          </c:dLbls>
          <c:cat>
            <c:strRef>
              <c:f>'Base 2'!$A$11:$A$19</c:f>
              <c:strCache>
                <c:ptCount val="9"/>
                <c:pt idx="0">
                  <c:v>OKAZ</c:v>
                </c:pt>
                <c:pt idx="1">
                  <c:v>Al Shareq Al Awsat</c:v>
                </c:pt>
                <c:pt idx="2">
                  <c:v>Al Riyad</c:v>
                </c:pt>
                <c:pt idx="3">
                  <c:v>Al Watan</c:v>
                </c:pt>
                <c:pt idx="4">
                  <c:v>Al Hayat</c:v>
                </c:pt>
                <c:pt idx="5">
                  <c:v>Al Jazeera</c:v>
                </c:pt>
                <c:pt idx="6">
                  <c:v>Al Madina</c:v>
                </c:pt>
                <c:pt idx="7">
                  <c:v>Al Riyadiya</c:v>
                </c:pt>
                <c:pt idx="8">
                  <c:v>Al Yawm</c:v>
                </c:pt>
              </c:strCache>
            </c:strRef>
          </c:cat>
          <c:val>
            <c:numRef>
              <c:f>'Base 2'!$C$11:$C$19</c:f>
              <c:numCache>
                <c:formatCode>0%</c:formatCode>
                <c:ptCount val="9"/>
                <c:pt idx="0">
                  <c:v>0.13</c:v>
                </c:pt>
                <c:pt idx="1">
                  <c:v>0.17</c:v>
                </c:pt>
                <c:pt idx="2">
                  <c:v>0.2</c:v>
                </c:pt>
                <c:pt idx="3">
                  <c:v>8.7500000000000008E-2</c:v>
                </c:pt>
                <c:pt idx="4">
                  <c:v>0.13</c:v>
                </c:pt>
                <c:pt idx="5">
                  <c:v>0.12000000000000002</c:v>
                </c:pt>
                <c:pt idx="6">
                  <c:v>3.8600000000000002E-2</c:v>
                </c:pt>
                <c:pt idx="7">
                  <c:v>8.8600000000000248E-2</c:v>
                </c:pt>
                <c:pt idx="8">
                  <c:v>2.7000000000000062E-2</c:v>
                </c:pt>
              </c:numCache>
            </c:numRef>
          </c:val>
        </c:ser>
        <c:ser>
          <c:idx val="2"/>
          <c:order val="2"/>
          <c:tx>
            <c:strRef>
              <c:f>'Base 2'!$D$10</c:f>
              <c:strCache>
                <c:ptCount val="1"/>
                <c:pt idx="0">
                  <c:v>Adventurous</c:v>
                </c:pt>
              </c:strCache>
            </c:strRef>
          </c:tx>
          <c:dLbls>
            <c:delete val="1"/>
          </c:dLbls>
          <c:cat>
            <c:strRef>
              <c:f>'Base 2'!$A$11:$A$19</c:f>
              <c:strCache>
                <c:ptCount val="9"/>
                <c:pt idx="0">
                  <c:v>OKAZ</c:v>
                </c:pt>
                <c:pt idx="1">
                  <c:v>Al Shareq Al Awsat</c:v>
                </c:pt>
                <c:pt idx="2">
                  <c:v>Al Riyad</c:v>
                </c:pt>
                <c:pt idx="3">
                  <c:v>Al Watan</c:v>
                </c:pt>
                <c:pt idx="4">
                  <c:v>Al Hayat</c:v>
                </c:pt>
                <c:pt idx="5">
                  <c:v>Al Jazeera</c:v>
                </c:pt>
                <c:pt idx="6">
                  <c:v>Al Madina</c:v>
                </c:pt>
                <c:pt idx="7">
                  <c:v>Al Riyadiya</c:v>
                </c:pt>
                <c:pt idx="8">
                  <c:v>Al Yawm</c:v>
                </c:pt>
              </c:strCache>
            </c:strRef>
          </c:cat>
          <c:val>
            <c:numRef>
              <c:f>'Base 2'!$D$11:$D$19</c:f>
              <c:numCache>
                <c:formatCode>0%</c:formatCode>
                <c:ptCount val="9"/>
                <c:pt idx="0">
                  <c:v>0.28000000000000008</c:v>
                </c:pt>
                <c:pt idx="1">
                  <c:v>0.25</c:v>
                </c:pt>
                <c:pt idx="2">
                  <c:v>0.32000000000000084</c:v>
                </c:pt>
                <c:pt idx="3">
                  <c:v>0.12000000000000002</c:v>
                </c:pt>
                <c:pt idx="4">
                  <c:v>0.23</c:v>
                </c:pt>
                <c:pt idx="5">
                  <c:v>0.21000000000000021</c:v>
                </c:pt>
                <c:pt idx="6">
                  <c:v>7.5200000000000003E-2</c:v>
                </c:pt>
                <c:pt idx="7">
                  <c:v>8.1200000000000022E-2</c:v>
                </c:pt>
                <c:pt idx="8">
                  <c:v>5.3699999999999998E-2</c:v>
                </c:pt>
              </c:numCache>
            </c:numRef>
          </c:val>
        </c:ser>
        <c:ser>
          <c:idx val="3"/>
          <c:order val="3"/>
          <c:tx>
            <c:strRef>
              <c:f>'Base 2'!$E$10</c:f>
              <c:strCache>
                <c:ptCount val="1"/>
                <c:pt idx="0">
                  <c:v>Conservative</c:v>
                </c:pt>
              </c:strCache>
            </c:strRef>
          </c:tx>
          <c:dLbls>
            <c:delete val="1"/>
          </c:dLbls>
          <c:cat>
            <c:strRef>
              <c:f>'Base 2'!$A$11:$A$19</c:f>
              <c:strCache>
                <c:ptCount val="9"/>
                <c:pt idx="0">
                  <c:v>OKAZ</c:v>
                </c:pt>
                <c:pt idx="1">
                  <c:v>Al Shareq Al Awsat</c:v>
                </c:pt>
                <c:pt idx="2">
                  <c:v>Al Riyad</c:v>
                </c:pt>
                <c:pt idx="3">
                  <c:v>Al Watan</c:v>
                </c:pt>
                <c:pt idx="4">
                  <c:v>Al Hayat</c:v>
                </c:pt>
                <c:pt idx="5">
                  <c:v>Al Jazeera</c:v>
                </c:pt>
                <c:pt idx="6">
                  <c:v>Al Madina</c:v>
                </c:pt>
                <c:pt idx="7">
                  <c:v>Al Riyadiya</c:v>
                </c:pt>
                <c:pt idx="8">
                  <c:v>Al Yawm</c:v>
                </c:pt>
              </c:strCache>
            </c:strRef>
          </c:cat>
          <c:val>
            <c:numRef>
              <c:f>'Base 2'!$E$11:$E$19</c:f>
              <c:numCache>
                <c:formatCode>0%</c:formatCode>
                <c:ptCount val="9"/>
                <c:pt idx="0">
                  <c:v>0.27</c:v>
                </c:pt>
                <c:pt idx="1">
                  <c:v>0.25</c:v>
                </c:pt>
                <c:pt idx="2">
                  <c:v>0.23</c:v>
                </c:pt>
                <c:pt idx="3">
                  <c:v>0.12000000000000002</c:v>
                </c:pt>
                <c:pt idx="4">
                  <c:v>0.15000000000000024</c:v>
                </c:pt>
                <c:pt idx="5">
                  <c:v>0.17</c:v>
                </c:pt>
                <c:pt idx="6">
                  <c:v>0.11</c:v>
                </c:pt>
                <c:pt idx="7">
                  <c:v>9.5500000000000265E-2</c:v>
                </c:pt>
                <c:pt idx="8">
                  <c:v>6.5000000000000002E-2</c:v>
                </c:pt>
              </c:numCache>
            </c:numRef>
          </c:val>
        </c:ser>
        <c:dLbls>
          <c:showVal val="1"/>
        </c:dLbls>
        <c:gapWidth val="75"/>
        <c:axId val="48917504"/>
        <c:axId val="48927488"/>
      </c:barChart>
      <c:catAx>
        <c:axId val="48917504"/>
        <c:scaling>
          <c:orientation val="minMax"/>
        </c:scaling>
        <c:axPos val="b"/>
        <c:majorTickMark val="none"/>
        <c:tickLblPos val="nextTo"/>
        <c:txPr>
          <a:bodyPr/>
          <a:lstStyle/>
          <a:p>
            <a:pPr>
              <a:defRPr sz="1200">
                <a:latin typeface="Tahoma" pitchFamily="34" charset="0"/>
                <a:cs typeface="Tahoma" pitchFamily="34" charset="0"/>
              </a:defRPr>
            </a:pPr>
            <a:endParaRPr lang="en-US"/>
          </a:p>
        </c:txPr>
        <c:crossAx val="48927488"/>
        <c:crosses val="autoZero"/>
        <c:auto val="1"/>
        <c:lblAlgn val="ctr"/>
        <c:lblOffset val="100"/>
      </c:catAx>
      <c:valAx>
        <c:axId val="48927488"/>
        <c:scaling>
          <c:orientation val="minMax"/>
        </c:scaling>
        <c:axPos val="l"/>
        <c:numFmt formatCode="0%" sourceLinked="1"/>
        <c:majorTickMark val="none"/>
        <c:tickLblPos val="nextTo"/>
        <c:crossAx val="48917504"/>
        <c:crosses val="autoZero"/>
        <c:crossBetween val="between"/>
      </c:valAx>
      <c:spPr>
        <a:noFill/>
        <a:ln w="25400">
          <a:noFill/>
        </a:ln>
      </c:spPr>
    </c:plotArea>
    <c:legend>
      <c:legendPos val="b"/>
      <c:layout>
        <c:manualLayout>
          <c:xMode val="edge"/>
          <c:yMode val="edge"/>
          <c:x val="8.5780903600642267E-3"/>
          <c:y val="0.90900055256251022"/>
          <c:w val="0.97926075988074257"/>
          <c:h val="7.3455587788368554E-2"/>
        </c:manualLayout>
      </c:layout>
      <c:txPr>
        <a:bodyPr/>
        <a:lstStyle/>
        <a:p>
          <a:pPr>
            <a:defRPr sz="1600">
              <a:latin typeface="Tahoma" pitchFamily="34" charset="0"/>
              <a:cs typeface="Tahoma" pitchFamily="34" charset="0"/>
            </a:defRPr>
          </a:pPr>
          <a:endParaRPr lang="en-US"/>
        </a:p>
      </c:txPr>
    </c:legend>
    <c:plotVisOnly val="1"/>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6.0693120596767507E-2"/>
          <c:y val="2.9810592705762542E-2"/>
          <c:w val="0.92322500805820362"/>
          <c:h val="0.67080214288282469"/>
        </c:manualLayout>
      </c:layout>
      <c:lineChart>
        <c:grouping val="standard"/>
        <c:ser>
          <c:idx val="0"/>
          <c:order val="0"/>
          <c:tx>
            <c:strRef>
              <c:f>Sheet1!$B$1</c:f>
              <c:strCache>
                <c:ptCount val="1"/>
                <c:pt idx="0">
                  <c:v>Passive</c:v>
                </c:pt>
              </c:strCache>
            </c:strRef>
          </c:tx>
          <c:spPr>
            <a:ln w="31738">
              <a:solidFill>
                <a:srgbClr val="0080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Sheet1!$B$2:$B$35</c:f>
              <c:numCache>
                <c:formatCode>0.00%</c:formatCode>
                <c:ptCount val="34"/>
                <c:pt idx="0">
                  <c:v>3.210000000000001E-2</c:v>
                </c:pt>
                <c:pt idx="1">
                  <c:v>4.5999999999999999E-2</c:v>
                </c:pt>
                <c:pt idx="2">
                  <c:v>4.8899999999999999E-2</c:v>
                </c:pt>
                <c:pt idx="3">
                  <c:v>2.1000000000000012E-2</c:v>
                </c:pt>
                <c:pt idx="4">
                  <c:v>7.1599999999999997E-2</c:v>
                </c:pt>
                <c:pt idx="5">
                  <c:v>6.6400000000000001E-2</c:v>
                </c:pt>
                <c:pt idx="6">
                  <c:v>8.3400000000000002E-2</c:v>
                </c:pt>
                <c:pt idx="7">
                  <c:v>8.8400000000000006E-2</c:v>
                </c:pt>
                <c:pt idx="8" formatCode="0%">
                  <c:v>0.11</c:v>
                </c:pt>
                <c:pt idx="9" formatCode="0%">
                  <c:v>0.11</c:v>
                </c:pt>
                <c:pt idx="10" formatCode="0%">
                  <c:v>0.11</c:v>
                </c:pt>
                <c:pt idx="11">
                  <c:v>8.280000000000004E-2</c:v>
                </c:pt>
                <c:pt idx="12" formatCode="0%">
                  <c:v>0.2</c:v>
                </c:pt>
                <c:pt idx="13" formatCode="0%">
                  <c:v>0.19</c:v>
                </c:pt>
                <c:pt idx="14" formatCode="0%">
                  <c:v>0.25</c:v>
                </c:pt>
                <c:pt idx="15" formatCode="0%">
                  <c:v>0.21000000000000021</c:v>
                </c:pt>
                <c:pt idx="16" formatCode="0%">
                  <c:v>0.23</c:v>
                </c:pt>
                <c:pt idx="17" formatCode="0%">
                  <c:v>0.22</c:v>
                </c:pt>
                <c:pt idx="18" formatCode="0%">
                  <c:v>0.27</c:v>
                </c:pt>
                <c:pt idx="19" formatCode="0%">
                  <c:v>0.30000000000000032</c:v>
                </c:pt>
                <c:pt idx="20" formatCode="0%">
                  <c:v>0.29000000000000031</c:v>
                </c:pt>
                <c:pt idx="21" formatCode="0%">
                  <c:v>0.27</c:v>
                </c:pt>
                <c:pt idx="22" formatCode="0%">
                  <c:v>0.26</c:v>
                </c:pt>
                <c:pt idx="23" formatCode="0%">
                  <c:v>0.28000000000000008</c:v>
                </c:pt>
                <c:pt idx="24" formatCode="0%">
                  <c:v>0.29000000000000031</c:v>
                </c:pt>
                <c:pt idx="25" formatCode="0%">
                  <c:v>0.37000000000000038</c:v>
                </c:pt>
                <c:pt idx="26" formatCode="0%">
                  <c:v>0.36000000000000032</c:v>
                </c:pt>
                <c:pt idx="27" formatCode="0%">
                  <c:v>0.56999999999999995</c:v>
                </c:pt>
                <c:pt idx="28" formatCode="0%">
                  <c:v>0.58000000000000007</c:v>
                </c:pt>
                <c:pt idx="29" formatCode="0%">
                  <c:v>0.54</c:v>
                </c:pt>
                <c:pt idx="30" formatCode="0%">
                  <c:v>0.5</c:v>
                </c:pt>
                <c:pt idx="31" formatCode="0%">
                  <c:v>0.49000000000000032</c:v>
                </c:pt>
                <c:pt idx="32" formatCode="0%">
                  <c:v>0.46</c:v>
                </c:pt>
                <c:pt idx="33" formatCode="0%">
                  <c:v>0.51</c:v>
                </c:pt>
              </c:numCache>
            </c:numRef>
          </c:val>
        </c:ser>
        <c:ser>
          <c:idx val="1"/>
          <c:order val="1"/>
          <c:tx>
            <c:strRef>
              <c:f>Sheet1!$C$1</c:f>
              <c:strCache>
                <c:ptCount val="1"/>
                <c:pt idx="0">
                  <c:v>Adventurous</c:v>
                </c:pt>
              </c:strCache>
            </c:strRef>
          </c:tx>
          <c:spPr>
            <a:ln w="31738">
              <a:solidFill>
                <a:srgbClr val="FF99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Sheet1!$C$2:$C$35</c:f>
              <c:numCache>
                <c:formatCode>0.00%</c:formatCode>
                <c:ptCount val="34"/>
                <c:pt idx="0">
                  <c:v>4.3999999999999997E-2</c:v>
                </c:pt>
                <c:pt idx="1">
                  <c:v>4.2600000000000013E-2</c:v>
                </c:pt>
                <c:pt idx="2">
                  <c:v>1.9500000000000049E-2</c:v>
                </c:pt>
                <c:pt idx="3">
                  <c:v>2.2200000000000053E-2</c:v>
                </c:pt>
                <c:pt idx="4">
                  <c:v>8.0700000000000063E-2</c:v>
                </c:pt>
                <c:pt idx="5">
                  <c:v>7.690000000000001E-2</c:v>
                </c:pt>
                <c:pt idx="6">
                  <c:v>7.1599999999999997E-2</c:v>
                </c:pt>
                <c:pt idx="7">
                  <c:v>6.1199999999999997E-2</c:v>
                </c:pt>
                <c:pt idx="8" formatCode="0%">
                  <c:v>0.11</c:v>
                </c:pt>
                <c:pt idx="9" formatCode="0%">
                  <c:v>0.11</c:v>
                </c:pt>
                <c:pt idx="10" formatCode="0%">
                  <c:v>0.13</c:v>
                </c:pt>
                <c:pt idx="11" formatCode="0%">
                  <c:v>0.14000000000000001</c:v>
                </c:pt>
                <c:pt idx="12" formatCode="0%">
                  <c:v>0.23</c:v>
                </c:pt>
                <c:pt idx="13" formatCode="0%">
                  <c:v>0.23</c:v>
                </c:pt>
                <c:pt idx="14" formatCode="0%">
                  <c:v>0.23</c:v>
                </c:pt>
                <c:pt idx="15" formatCode="0%">
                  <c:v>0.24000000000000021</c:v>
                </c:pt>
                <c:pt idx="16" formatCode="0%">
                  <c:v>0.27</c:v>
                </c:pt>
                <c:pt idx="17" formatCode="0%">
                  <c:v>0.27</c:v>
                </c:pt>
                <c:pt idx="18" formatCode="0%">
                  <c:v>0.37000000000000038</c:v>
                </c:pt>
                <c:pt idx="19" formatCode="0%">
                  <c:v>0.32000000000000073</c:v>
                </c:pt>
                <c:pt idx="20" formatCode="0%">
                  <c:v>0.32000000000000073</c:v>
                </c:pt>
                <c:pt idx="21" formatCode="0%">
                  <c:v>0.31000000000000066</c:v>
                </c:pt>
                <c:pt idx="22" formatCode="0%">
                  <c:v>0.23</c:v>
                </c:pt>
                <c:pt idx="23" formatCode="0%">
                  <c:v>0.23</c:v>
                </c:pt>
                <c:pt idx="24" formatCode="0%">
                  <c:v>0.2</c:v>
                </c:pt>
                <c:pt idx="25" formatCode="0%">
                  <c:v>0.27</c:v>
                </c:pt>
                <c:pt idx="26" formatCode="0%">
                  <c:v>0.26</c:v>
                </c:pt>
                <c:pt idx="27" formatCode="0%">
                  <c:v>0.42000000000000032</c:v>
                </c:pt>
                <c:pt idx="28" formatCode="0%">
                  <c:v>0.45</c:v>
                </c:pt>
                <c:pt idx="29" formatCode="0%">
                  <c:v>0.48000000000000032</c:v>
                </c:pt>
                <c:pt idx="30" formatCode="0%">
                  <c:v>0.46</c:v>
                </c:pt>
                <c:pt idx="31" formatCode="0%">
                  <c:v>0.52</c:v>
                </c:pt>
                <c:pt idx="32" formatCode="0%">
                  <c:v>0.52</c:v>
                </c:pt>
                <c:pt idx="33" formatCode="0%">
                  <c:v>0.65000000000000169</c:v>
                </c:pt>
              </c:numCache>
            </c:numRef>
          </c:val>
        </c:ser>
        <c:ser>
          <c:idx val="2"/>
          <c:order val="2"/>
          <c:tx>
            <c:strRef>
              <c:f>Sheet1!$D$1</c:f>
              <c:strCache>
                <c:ptCount val="1"/>
                <c:pt idx="0">
                  <c:v>Conservative</c:v>
                </c:pt>
              </c:strCache>
            </c:strRef>
          </c:tx>
          <c:spPr>
            <a:ln w="31738">
              <a:solidFill>
                <a:srgbClr val="FF00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Sheet1!$D$2:$D$35</c:f>
              <c:numCache>
                <c:formatCode>0.00%</c:formatCode>
                <c:ptCount val="34"/>
                <c:pt idx="0">
                  <c:v>3.5300000000000005E-2</c:v>
                </c:pt>
                <c:pt idx="1">
                  <c:v>3.0599999999999999E-2</c:v>
                </c:pt>
                <c:pt idx="2">
                  <c:v>3.9100000000000003E-2</c:v>
                </c:pt>
                <c:pt idx="3">
                  <c:v>4.8700000000000014E-2</c:v>
                </c:pt>
                <c:pt idx="4" formatCode="0%">
                  <c:v>0.11</c:v>
                </c:pt>
                <c:pt idx="5" formatCode="0%">
                  <c:v>0.11</c:v>
                </c:pt>
                <c:pt idx="6" formatCode="0%">
                  <c:v>0.13</c:v>
                </c:pt>
                <c:pt idx="7" formatCode="0%">
                  <c:v>0.11</c:v>
                </c:pt>
                <c:pt idx="8" formatCode="0%">
                  <c:v>0.13</c:v>
                </c:pt>
                <c:pt idx="9" formatCode="0%">
                  <c:v>0.13</c:v>
                </c:pt>
                <c:pt idx="10" formatCode="0%">
                  <c:v>0.18000000000000024</c:v>
                </c:pt>
                <c:pt idx="11" formatCode="0%">
                  <c:v>0.15000000000000024</c:v>
                </c:pt>
                <c:pt idx="12" formatCode="0%">
                  <c:v>0.26</c:v>
                </c:pt>
                <c:pt idx="13" formatCode="0%">
                  <c:v>0.24000000000000021</c:v>
                </c:pt>
                <c:pt idx="14" formatCode="0%">
                  <c:v>0.27</c:v>
                </c:pt>
                <c:pt idx="15" formatCode="0%">
                  <c:v>0.27</c:v>
                </c:pt>
                <c:pt idx="16" formatCode="0%">
                  <c:v>0.24000000000000021</c:v>
                </c:pt>
                <c:pt idx="17" formatCode="0%">
                  <c:v>0.22</c:v>
                </c:pt>
                <c:pt idx="18" formatCode="0%">
                  <c:v>0.23</c:v>
                </c:pt>
                <c:pt idx="19" formatCode="0%">
                  <c:v>0.22</c:v>
                </c:pt>
                <c:pt idx="20" formatCode="0%">
                  <c:v>0.2</c:v>
                </c:pt>
                <c:pt idx="21" formatCode="0%">
                  <c:v>0.21000000000000021</c:v>
                </c:pt>
                <c:pt idx="22" formatCode="0%">
                  <c:v>0.2</c:v>
                </c:pt>
                <c:pt idx="23" formatCode="0%">
                  <c:v>0.21000000000000021</c:v>
                </c:pt>
                <c:pt idx="24" formatCode="0%">
                  <c:v>0.22</c:v>
                </c:pt>
                <c:pt idx="25" formatCode="0%">
                  <c:v>0.41000000000000031</c:v>
                </c:pt>
                <c:pt idx="26" formatCode="0%">
                  <c:v>0.38000000000000073</c:v>
                </c:pt>
                <c:pt idx="27" formatCode="0%">
                  <c:v>0.56000000000000005</c:v>
                </c:pt>
                <c:pt idx="28" formatCode="0%">
                  <c:v>0.52</c:v>
                </c:pt>
                <c:pt idx="29" formatCode="0%">
                  <c:v>0.58000000000000007</c:v>
                </c:pt>
                <c:pt idx="30" formatCode="0%">
                  <c:v>0.52</c:v>
                </c:pt>
                <c:pt idx="31" formatCode="0%">
                  <c:v>0.47000000000000008</c:v>
                </c:pt>
                <c:pt idx="32" formatCode="0%">
                  <c:v>0.46</c:v>
                </c:pt>
                <c:pt idx="33" formatCode="0%">
                  <c:v>0.46</c:v>
                </c:pt>
              </c:numCache>
            </c:numRef>
          </c:val>
        </c:ser>
        <c:marker val="1"/>
        <c:axId val="138348416"/>
        <c:axId val="138349952"/>
      </c:lineChart>
      <c:catAx>
        <c:axId val="138348416"/>
        <c:scaling>
          <c:orientation val="minMax"/>
        </c:scaling>
        <c:axPos val="b"/>
        <c:numFmt formatCode="General" sourceLinked="1"/>
        <c:tickLblPos val="nextTo"/>
        <c:txPr>
          <a:bodyPr rot="-5400000" vert="horz"/>
          <a:lstStyle/>
          <a:p>
            <a:pPr>
              <a:defRPr sz="1000"/>
            </a:pPr>
            <a:endParaRPr lang="en-US"/>
          </a:p>
        </c:txPr>
        <c:crossAx val="138349952"/>
        <c:crosses val="autoZero"/>
        <c:auto val="1"/>
        <c:lblAlgn val="ctr"/>
        <c:lblOffset val="100"/>
      </c:catAx>
      <c:valAx>
        <c:axId val="138349952"/>
        <c:scaling>
          <c:orientation val="minMax"/>
        </c:scaling>
        <c:axPos val="l"/>
        <c:majorGridlines>
          <c:spPr>
            <a:ln>
              <a:solidFill>
                <a:schemeClr val="bg1">
                  <a:lumMod val="75000"/>
                </a:schemeClr>
              </a:solidFill>
            </a:ln>
          </c:spPr>
        </c:majorGridlines>
        <c:numFmt formatCode="0%" sourceLinked="0"/>
        <c:tickLblPos val="nextTo"/>
        <c:crossAx val="138348416"/>
        <c:crosses val="autoZero"/>
        <c:crossBetween val="between"/>
      </c:valAx>
    </c:plotArea>
    <c:legend>
      <c:legendPos val="b"/>
      <c:layout>
        <c:manualLayout>
          <c:xMode val="edge"/>
          <c:yMode val="edge"/>
          <c:x val="8.6842071570322005E-2"/>
          <c:y val="0.87650409668373452"/>
          <c:w val="0.85116957941232951"/>
          <c:h val="0.10979731145774052"/>
        </c:manualLayout>
      </c:layout>
    </c:legend>
    <c:plotVisOnly val="1"/>
    <c:dispBlanksAs val="gap"/>
  </c:chart>
  <c:txPr>
    <a:bodyPr/>
    <a:lstStyle/>
    <a:p>
      <a:pPr>
        <a:defRPr sz="1200">
          <a:latin typeface="Trebuchet MS" pitchFamily="34" charset="0"/>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manualLayout>
          <c:layoutTarget val="inner"/>
          <c:xMode val="edge"/>
          <c:yMode val="edge"/>
          <c:x val="0"/>
          <c:y val="5.9136520978356116E-2"/>
          <c:w val="1"/>
          <c:h val="0.84541062801932354"/>
        </c:manualLayout>
      </c:layout>
      <c:pieChart>
        <c:varyColors val="1"/>
        <c:ser>
          <c:idx val="0"/>
          <c:order val="0"/>
          <c:tx>
            <c:strRef>
              <c:f>Sheet1!$B$1</c:f>
              <c:strCache>
                <c:ptCount val="1"/>
                <c:pt idx="0">
                  <c:v>Share of Voice</c:v>
                </c:pt>
              </c:strCache>
            </c:strRef>
          </c:tx>
          <c:explosion val="25"/>
          <c:dLbls>
            <c:dLbl>
              <c:idx val="2"/>
              <c:layout>
                <c:manualLayout>
                  <c:x val="-7.407407407407407E-2"/>
                  <c:y val="-3.8647342995169212E-2"/>
                </c:manualLayout>
              </c:layout>
              <c:dLblPos val="ctr"/>
              <c:showCatName val="1"/>
              <c:showPercent val="1"/>
              <c:separator> </c:separator>
            </c:dLbl>
            <c:dLbl>
              <c:idx val="3"/>
              <c:layout>
                <c:manualLayout>
                  <c:x val="-3.3950617283950615E-2"/>
                  <c:y val="-7.7294685990338396E-2"/>
                </c:manualLayout>
              </c:layout>
              <c:dLblPos val="ctr"/>
              <c:showCatName val="1"/>
              <c:showPercent val="1"/>
              <c:separator> </c:separator>
            </c:dLbl>
            <c:numFmt formatCode="0%" sourceLinked="0"/>
            <c:txPr>
              <a:bodyPr/>
              <a:lstStyle/>
              <a:p>
                <a:pPr>
                  <a:defRPr sz="1000" b="1">
                    <a:solidFill>
                      <a:schemeClr val="bg1"/>
                    </a:solidFill>
                  </a:defRPr>
                </a:pPr>
                <a:endParaRPr lang="en-US"/>
              </a:p>
            </c:txPr>
            <c:dLblPos val="ctr"/>
            <c:showCatName val="1"/>
            <c:showPercent val="1"/>
            <c:separator> </c:separator>
          </c:dLbls>
          <c:cat>
            <c:strRef>
              <c:f>Sheet1!$A$2:$A$5</c:f>
              <c:strCache>
                <c:ptCount val="4"/>
                <c:pt idx="0">
                  <c:v>GCC</c:v>
                </c:pt>
                <c:pt idx="1">
                  <c:v>MEA and Africa</c:v>
                </c:pt>
                <c:pt idx="2">
                  <c:v>Europe, America and Elsewhere</c:v>
                </c:pt>
                <c:pt idx="3">
                  <c:v>Asia\Far East and Australia</c:v>
                </c:pt>
              </c:strCache>
            </c:strRef>
          </c:cat>
          <c:val>
            <c:numRef>
              <c:f>Sheet1!$B$2:$B$5</c:f>
              <c:numCache>
                <c:formatCode>0%</c:formatCode>
                <c:ptCount val="4"/>
                <c:pt idx="0">
                  <c:v>0.36800000000000038</c:v>
                </c:pt>
                <c:pt idx="1">
                  <c:v>0.441</c:v>
                </c:pt>
                <c:pt idx="2">
                  <c:v>0.10199999999999998</c:v>
                </c:pt>
                <c:pt idx="3">
                  <c:v>9.0700000000000044E-2</c:v>
                </c:pt>
              </c:numCache>
            </c:numRef>
          </c:val>
        </c:ser>
        <c:dLbls>
          <c:showCatName val="1"/>
          <c:showPercent val="1"/>
        </c:dLbls>
        <c:firstSliceAng val="0"/>
      </c:pieChart>
      <c:spPr>
        <a:noFill/>
        <a:ln w="25398">
          <a:noFill/>
        </a:ln>
      </c:spPr>
    </c:plotArea>
    <c:plotVisOnly val="1"/>
    <c:dispBlanksAs val="zero"/>
  </c:chart>
  <c:txPr>
    <a:bodyPr/>
    <a:lstStyle/>
    <a:p>
      <a:pPr>
        <a:defRPr sz="1800"/>
      </a:pPr>
      <a:endParaRPr lang="en-US"/>
    </a:p>
  </c:tx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6.0693120596767507E-2"/>
          <c:y val="2.9810592705762542E-2"/>
          <c:w val="0.92322500805820362"/>
          <c:h val="0.67080214288282469"/>
        </c:manualLayout>
      </c:layout>
      <c:lineChart>
        <c:grouping val="standard"/>
        <c:ser>
          <c:idx val="0"/>
          <c:order val="0"/>
          <c:tx>
            <c:strRef>
              <c:f>Sheet1!$B$1</c:f>
              <c:strCache>
                <c:ptCount val="1"/>
                <c:pt idx="0">
                  <c:v>Passive</c:v>
                </c:pt>
              </c:strCache>
            </c:strRef>
          </c:tx>
          <c:spPr>
            <a:ln w="31738">
              <a:solidFill>
                <a:srgbClr val="0080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Sheet1!$B$2:$B$35</c:f>
              <c:numCache>
                <c:formatCode>0%</c:formatCode>
                <c:ptCount val="34"/>
                <c:pt idx="0">
                  <c:v>0.16</c:v>
                </c:pt>
                <c:pt idx="1">
                  <c:v>0.1</c:v>
                </c:pt>
                <c:pt idx="2" formatCode="0.00%">
                  <c:v>6.5100000000000019E-2</c:v>
                </c:pt>
                <c:pt idx="3" formatCode="0.00%">
                  <c:v>5.3300000000000014E-2</c:v>
                </c:pt>
                <c:pt idx="4" formatCode="0.00%">
                  <c:v>3.5999999999999997E-2</c:v>
                </c:pt>
                <c:pt idx="5" formatCode="0.00%">
                  <c:v>2.3099999999999999E-2</c:v>
                </c:pt>
                <c:pt idx="6" formatCode="0.00%">
                  <c:v>2.6200000000000011E-2</c:v>
                </c:pt>
                <c:pt idx="7" formatCode="0.00%">
                  <c:v>2.6599999999999999E-2</c:v>
                </c:pt>
                <c:pt idx="8" formatCode="0.00%">
                  <c:v>3.9800000000000002E-2</c:v>
                </c:pt>
                <c:pt idx="9" formatCode="0.00%">
                  <c:v>4.4600000000000022E-2</c:v>
                </c:pt>
                <c:pt idx="10" formatCode="0.00%">
                  <c:v>5.4100000000000023E-2</c:v>
                </c:pt>
                <c:pt idx="11" formatCode="0.00%">
                  <c:v>6.9500000000000034E-2</c:v>
                </c:pt>
                <c:pt idx="12" formatCode="0.00%">
                  <c:v>8.5700000000000026E-2</c:v>
                </c:pt>
                <c:pt idx="13">
                  <c:v>0.12000000000000002</c:v>
                </c:pt>
                <c:pt idx="14">
                  <c:v>0.18000000000000024</c:v>
                </c:pt>
                <c:pt idx="15">
                  <c:v>0.19</c:v>
                </c:pt>
                <c:pt idx="16">
                  <c:v>0.13</c:v>
                </c:pt>
                <c:pt idx="17">
                  <c:v>0.12000000000000002</c:v>
                </c:pt>
                <c:pt idx="18">
                  <c:v>0.14000000000000001</c:v>
                </c:pt>
                <c:pt idx="19">
                  <c:v>0.11</c:v>
                </c:pt>
                <c:pt idx="20" formatCode="0.00%">
                  <c:v>8.3100000000000063E-2</c:v>
                </c:pt>
                <c:pt idx="21" formatCode="0.00%">
                  <c:v>9.0700000000000044E-2</c:v>
                </c:pt>
                <c:pt idx="22" formatCode="0.00%">
                  <c:v>4.6899999999999997E-2</c:v>
                </c:pt>
                <c:pt idx="23" formatCode="0.00%">
                  <c:v>3.6799999999999999E-2</c:v>
                </c:pt>
                <c:pt idx="24" formatCode="0.00%">
                  <c:v>5.2700000000000115E-2</c:v>
                </c:pt>
                <c:pt idx="25" formatCode="0.00%">
                  <c:v>7.51E-2</c:v>
                </c:pt>
                <c:pt idx="26">
                  <c:v>0.1</c:v>
                </c:pt>
                <c:pt idx="27">
                  <c:v>0.1</c:v>
                </c:pt>
                <c:pt idx="28">
                  <c:v>0.13</c:v>
                </c:pt>
                <c:pt idx="29">
                  <c:v>0.14000000000000001</c:v>
                </c:pt>
                <c:pt idx="30">
                  <c:v>0.11</c:v>
                </c:pt>
                <c:pt idx="31">
                  <c:v>0.11</c:v>
                </c:pt>
                <c:pt idx="32" formatCode="0.00%">
                  <c:v>5.5500000000000022E-2</c:v>
                </c:pt>
                <c:pt idx="33" formatCode="0.00%">
                  <c:v>4.6899999999999997E-2</c:v>
                </c:pt>
              </c:numCache>
            </c:numRef>
          </c:val>
        </c:ser>
        <c:ser>
          <c:idx val="1"/>
          <c:order val="1"/>
          <c:tx>
            <c:strRef>
              <c:f>Sheet1!$C$1</c:f>
              <c:strCache>
                <c:ptCount val="1"/>
                <c:pt idx="0">
                  <c:v>Adventurous</c:v>
                </c:pt>
              </c:strCache>
            </c:strRef>
          </c:tx>
          <c:spPr>
            <a:ln w="31738">
              <a:solidFill>
                <a:srgbClr val="FF99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Sheet1!$C$2:$C$35</c:f>
              <c:numCache>
                <c:formatCode>0%</c:formatCode>
                <c:ptCount val="34"/>
                <c:pt idx="0">
                  <c:v>0.13</c:v>
                </c:pt>
                <c:pt idx="1">
                  <c:v>0.1</c:v>
                </c:pt>
                <c:pt idx="2" formatCode="0.00%">
                  <c:v>5.0200000000000002E-2</c:v>
                </c:pt>
                <c:pt idx="3" formatCode="0.00%">
                  <c:v>4.5100000000000001E-2</c:v>
                </c:pt>
                <c:pt idx="4" formatCode="0.00%">
                  <c:v>3.95E-2</c:v>
                </c:pt>
                <c:pt idx="5" formatCode="0.00%">
                  <c:v>3.4700000000000002E-2</c:v>
                </c:pt>
                <c:pt idx="6" formatCode="0.00%">
                  <c:v>2.7700000000000002E-2</c:v>
                </c:pt>
                <c:pt idx="7" formatCode="0.00%">
                  <c:v>4.8400000000000012E-2</c:v>
                </c:pt>
                <c:pt idx="8" formatCode="0.00%">
                  <c:v>4.4800000000000034E-2</c:v>
                </c:pt>
                <c:pt idx="9" formatCode="0.00%">
                  <c:v>1.9599999999999999E-2</c:v>
                </c:pt>
                <c:pt idx="10" formatCode="0.00%">
                  <c:v>7.1000000000000004E-3</c:v>
                </c:pt>
                <c:pt idx="11" formatCode="0.00%">
                  <c:v>3.8699999999999998E-2</c:v>
                </c:pt>
                <c:pt idx="12" formatCode="0.00%">
                  <c:v>7.1199999999999999E-2</c:v>
                </c:pt>
                <c:pt idx="13" formatCode="0.00%">
                  <c:v>9.310000000000021E-2</c:v>
                </c:pt>
                <c:pt idx="14">
                  <c:v>0.21000000000000021</c:v>
                </c:pt>
                <c:pt idx="15">
                  <c:v>0.38000000000000073</c:v>
                </c:pt>
                <c:pt idx="16">
                  <c:v>0.4</c:v>
                </c:pt>
                <c:pt idx="17">
                  <c:v>0.25</c:v>
                </c:pt>
                <c:pt idx="18">
                  <c:v>0.24000000000000021</c:v>
                </c:pt>
                <c:pt idx="19" formatCode="0.00%">
                  <c:v>9.69E-2</c:v>
                </c:pt>
                <c:pt idx="20" formatCode="0.00%">
                  <c:v>7.2700000000000167E-2</c:v>
                </c:pt>
                <c:pt idx="21" formatCode="0.00%">
                  <c:v>5.6000000000000001E-2</c:v>
                </c:pt>
                <c:pt idx="22" formatCode="0.00%">
                  <c:v>3.8600000000000002E-2</c:v>
                </c:pt>
                <c:pt idx="23" formatCode="0.00%">
                  <c:v>3.1900000000000005E-2</c:v>
                </c:pt>
                <c:pt idx="24" formatCode="0.00%">
                  <c:v>5.1499999999999997E-2</c:v>
                </c:pt>
                <c:pt idx="25" formatCode="0.00%">
                  <c:v>4.0900000000000013E-2</c:v>
                </c:pt>
                <c:pt idx="26" formatCode="0.00%">
                  <c:v>6.59E-2</c:v>
                </c:pt>
                <c:pt idx="27" formatCode="0.00%">
                  <c:v>8.3300000000000041E-2</c:v>
                </c:pt>
                <c:pt idx="28">
                  <c:v>0.1</c:v>
                </c:pt>
                <c:pt idx="29">
                  <c:v>0.11</c:v>
                </c:pt>
                <c:pt idx="30">
                  <c:v>0.12000000000000002</c:v>
                </c:pt>
                <c:pt idx="31" formatCode="0.00%">
                  <c:v>8.77E-2</c:v>
                </c:pt>
                <c:pt idx="32" formatCode="0.00%">
                  <c:v>5.8100000000000013E-2</c:v>
                </c:pt>
                <c:pt idx="33" formatCode="0.00%">
                  <c:v>7.1900000000000006E-2</c:v>
                </c:pt>
              </c:numCache>
            </c:numRef>
          </c:val>
        </c:ser>
        <c:ser>
          <c:idx val="2"/>
          <c:order val="2"/>
          <c:tx>
            <c:strRef>
              <c:f>Sheet1!$D$1</c:f>
              <c:strCache>
                <c:ptCount val="1"/>
                <c:pt idx="0">
                  <c:v>Conservative</c:v>
                </c:pt>
              </c:strCache>
            </c:strRef>
          </c:tx>
          <c:spPr>
            <a:ln w="31738">
              <a:solidFill>
                <a:srgbClr val="FF00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Sheet1!$D$2:$D$35</c:f>
              <c:numCache>
                <c:formatCode>0.00%</c:formatCode>
                <c:ptCount val="34"/>
                <c:pt idx="0" formatCode="0%">
                  <c:v>0.22</c:v>
                </c:pt>
                <c:pt idx="1">
                  <c:v>9.7700000000000023E-2</c:v>
                </c:pt>
                <c:pt idx="2">
                  <c:v>6.7599999999999993E-2</c:v>
                </c:pt>
                <c:pt idx="3">
                  <c:v>4.5300000000000014E-2</c:v>
                </c:pt>
                <c:pt idx="4">
                  <c:v>6.6699999999999995E-2</c:v>
                </c:pt>
                <c:pt idx="5">
                  <c:v>4.3500000000000004E-2</c:v>
                </c:pt>
                <c:pt idx="6">
                  <c:v>7.1400000000000019E-2</c:v>
                </c:pt>
                <c:pt idx="7">
                  <c:v>6.0600000000000001E-2</c:v>
                </c:pt>
                <c:pt idx="8">
                  <c:v>3.6799999999999999E-2</c:v>
                </c:pt>
                <c:pt idx="9">
                  <c:v>1.7899999999999999E-2</c:v>
                </c:pt>
                <c:pt idx="10">
                  <c:v>2.1600000000000012E-2</c:v>
                </c:pt>
                <c:pt idx="11">
                  <c:v>5.2299999999999999E-2</c:v>
                </c:pt>
                <c:pt idx="12" formatCode="0%">
                  <c:v>0.16</c:v>
                </c:pt>
                <c:pt idx="13" formatCode="0%">
                  <c:v>0.2</c:v>
                </c:pt>
                <c:pt idx="14" formatCode="0%">
                  <c:v>0.2</c:v>
                </c:pt>
                <c:pt idx="15" formatCode="0%">
                  <c:v>0.22</c:v>
                </c:pt>
                <c:pt idx="16" formatCode="0%">
                  <c:v>0.18000000000000024</c:v>
                </c:pt>
                <c:pt idx="17" formatCode="0%">
                  <c:v>0.11</c:v>
                </c:pt>
                <c:pt idx="18" formatCode="0%">
                  <c:v>0.13</c:v>
                </c:pt>
                <c:pt idx="19" formatCode="0%">
                  <c:v>0.12000000000000002</c:v>
                </c:pt>
                <c:pt idx="20">
                  <c:v>6.8599999999999994E-2</c:v>
                </c:pt>
                <c:pt idx="21">
                  <c:v>2.6900000000000011E-2</c:v>
                </c:pt>
                <c:pt idx="22">
                  <c:v>2.4400000000000002E-2</c:v>
                </c:pt>
                <c:pt idx="23">
                  <c:v>4.5699999999999998E-2</c:v>
                </c:pt>
                <c:pt idx="24">
                  <c:v>6.2600000000000003E-2</c:v>
                </c:pt>
                <c:pt idx="25">
                  <c:v>7.640000000000001E-2</c:v>
                </c:pt>
                <c:pt idx="26">
                  <c:v>9.5300000000000024E-2</c:v>
                </c:pt>
                <c:pt idx="27">
                  <c:v>9.2600000000000002E-2</c:v>
                </c:pt>
                <c:pt idx="28" formatCode="0%">
                  <c:v>0.11</c:v>
                </c:pt>
                <c:pt idx="29" formatCode="0%">
                  <c:v>0.14000000000000001</c:v>
                </c:pt>
                <c:pt idx="30" formatCode="0%">
                  <c:v>0.13</c:v>
                </c:pt>
                <c:pt idx="31" formatCode="0%">
                  <c:v>0.11</c:v>
                </c:pt>
                <c:pt idx="32">
                  <c:v>8.5700000000000026E-2</c:v>
                </c:pt>
                <c:pt idx="33">
                  <c:v>6.0600000000000001E-2</c:v>
                </c:pt>
              </c:numCache>
            </c:numRef>
          </c:val>
        </c:ser>
        <c:marker val="1"/>
        <c:axId val="138404608"/>
        <c:axId val="138406144"/>
      </c:lineChart>
      <c:catAx>
        <c:axId val="138404608"/>
        <c:scaling>
          <c:orientation val="minMax"/>
        </c:scaling>
        <c:axPos val="b"/>
        <c:numFmt formatCode="General" sourceLinked="1"/>
        <c:tickLblPos val="nextTo"/>
        <c:txPr>
          <a:bodyPr rot="-5400000" vert="horz"/>
          <a:lstStyle/>
          <a:p>
            <a:pPr>
              <a:defRPr sz="1000"/>
            </a:pPr>
            <a:endParaRPr lang="en-US"/>
          </a:p>
        </c:txPr>
        <c:crossAx val="138406144"/>
        <c:crosses val="autoZero"/>
        <c:auto val="1"/>
        <c:lblAlgn val="ctr"/>
        <c:lblOffset val="100"/>
      </c:catAx>
      <c:valAx>
        <c:axId val="138406144"/>
        <c:scaling>
          <c:orientation val="minMax"/>
        </c:scaling>
        <c:axPos val="l"/>
        <c:majorGridlines>
          <c:spPr>
            <a:ln>
              <a:solidFill>
                <a:schemeClr val="bg1">
                  <a:lumMod val="75000"/>
                </a:schemeClr>
              </a:solidFill>
            </a:ln>
          </c:spPr>
        </c:majorGridlines>
        <c:numFmt formatCode="0%" sourceLinked="0"/>
        <c:tickLblPos val="nextTo"/>
        <c:crossAx val="138404608"/>
        <c:crosses val="autoZero"/>
        <c:crossBetween val="between"/>
      </c:valAx>
    </c:plotArea>
    <c:legend>
      <c:legendPos val="b"/>
      <c:layout>
        <c:manualLayout>
          <c:xMode val="edge"/>
          <c:yMode val="edge"/>
          <c:x val="8.6842071570322005E-2"/>
          <c:y val="0.87650409668373452"/>
          <c:w val="0.85116957941232951"/>
          <c:h val="0.10979731145774052"/>
        </c:manualLayout>
      </c:layout>
    </c:legend>
    <c:plotVisOnly val="1"/>
    <c:dispBlanksAs val="gap"/>
  </c:chart>
  <c:txPr>
    <a:bodyPr/>
    <a:lstStyle/>
    <a:p>
      <a:pPr>
        <a:defRPr sz="1200">
          <a:latin typeface="Trebuchet MS" pitchFamily="34" charset="0"/>
        </a:defRPr>
      </a:pPr>
      <a:endParaRPr lang="en-US"/>
    </a:p>
  </c:tx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6.0693120596767507E-2"/>
          <c:y val="2.9810592705762542E-2"/>
          <c:w val="0.92322500805820362"/>
          <c:h val="0.67080214288282469"/>
        </c:manualLayout>
      </c:layout>
      <c:lineChart>
        <c:grouping val="standard"/>
        <c:ser>
          <c:idx val="0"/>
          <c:order val="0"/>
          <c:tx>
            <c:strRef>
              <c:f>Sheet1!$B$1</c:f>
              <c:strCache>
                <c:ptCount val="1"/>
                <c:pt idx="0">
                  <c:v>Passive</c:v>
                </c:pt>
              </c:strCache>
            </c:strRef>
          </c:tx>
          <c:spPr>
            <a:ln w="31738">
              <a:solidFill>
                <a:srgbClr val="0080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Sheet1!$B$2:$B$35</c:f>
              <c:numCache>
                <c:formatCode>0.00%</c:formatCode>
                <c:ptCount val="34"/>
                <c:pt idx="0">
                  <c:v>0</c:v>
                </c:pt>
                <c:pt idx="1">
                  <c:v>6.0000000000000114E-3</c:v>
                </c:pt>
                <c:pt idx="2">
                  <c:v>1.6799999999999999E-2</c:v>
                </c:pt>
                <c:pt idx="3">
                  <c:v>2.2300000000000011E-2</c:v>
                </c:pt>
                <c:pt idx="4">
                  <c:v>4.1800000000000004E-2</c:v>
                </c:pt>
                <c:pt idx="5">
                  <c:v>3.500000000000001E-2</c:v>
                </c:pt>
                <c:pt idx="6">
                  <c:v>2.6500000000000006E-2</c:v>
                </c:pt>
                <c:pt idx="7">
                  <c:v>2.47E-2</c:v>
                </c:pt>
                <c:pt idx="8">
                  <c:v>2.3199999999999988E-2</c:v>
                </c:pt>
                <c:pt idx="9">
                  <c:v>1.3299999999999998E-2</c:v>
                </c:pt>
                <c:pt idx="10">
                  <c:v>6.1000000000000004E-3</c:v>
                </c:pt>
                <c:pt idx="11">
                  <c:v>9.5000000000000067E-3</c:v>
                </c:pt>
                <c:pt idx="12">
                  <c:v>6.7000000000000124E-3</c:v>
                </c:pt>
                <c:pt idx="13">
                  <c:v>2.5399999999999999E-2</c:v>
                </c:pt>
                <c:pt idx="14">
                  <c:v>2.0199999999999999E-2</c:v>
                </c:pt>
                <c:pt idx="15">
                  <c:v>2.5200000000000011E-2</c:v>
                </c:pt>
                <c:pt idx="16">
                  <c:v>6.1000000000000004E-3</c:v>
                </c:pt>
                <c:pt idx="17">
                  <c:v>2.41E-2</c:v>
                </c:pt>
                <c:pt idx="18">
                  <c:v>2.1399999999999999E-2</c:v>
                </c:pt>
                <c:pt idx="19">
                  <c:v>1.0800000000000021E-2</c:v>
                </c:pt>
                <c:pt idx="20">
                  <c:v>2.6599999999999999E-2</c:v>
                </c:pt>
                <c:pt idx="21">
                  <c:v>2.3800000000000002E-2</c:v>
                </c:pt>
                <c:pt idx="22">
                  <c:v>2.6800000000000053E-2</c:v>
                </c:pt>
                <c:pt idx="23">
                  <c:v>1.2400000000000001E-2</c:v>
                </c:pt>
                <c:pt idx="24">
                  <c:v>5.8000000000000013E-3</c:v>
                </c:pt>
                <c:pt idx="25">
                  <c:v>7.9000000000000216E-3</c:v>
                </c:pt>
                <c:pt idx="26">
                  <c:v>1.8599999999999998E-2</c:v>
                </c:pt>
                <c:pt idx="27">
                  <c:v>2.2600000000000012E-2</c:v>
                </c:pt>
                <c:pt idx="28">
                  <c:v>1.9800000000000054E-2</c:v>
                </c:pt>
                <c:pt idx="29">
                  <c:v>7.2000000000000137E-3</c:v>
                </c:pt>
                <c:pt idx="30">
                  <c:v>7.1000000000000004E-3</c:v>
                </c:pt>
                <c:pt idx="31">
                  <c:v>2.2300000000000011E-2</c:v>
                </c:pt>
                <c:pt idx="32">
                  <c:v>1.7899999999999999E-2</c:v>
                </c:pt>
                <c:pt idx="33">
                  <c:v>6.3000000000000105E-3</c:v>
                </c:pt>
              </c:numCache>
            </c:numRef>
          </c:val>
        </c:ser>
        <c:ser>
          <c:idx val="1"/>
          <c:order val="1"/>
          <c:tx>
            <c:strRef>
              <c:f>Sheet1!$C$1</c:f>
              <c:strCache>
                <c:ptCount val="1"/>
                <c:pt idx="0">
                  <c:v>Adventurous</c:v>
                </c:pt>
              </c:strCache>
            </c:strRef>
          </c:tx>
          <c:spPr>
            <a:ln w="31738">
              <a:solidFill>
                <a:srgbClr val="FF99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Sheet1!$C$2:$C$35</c:f>
              <c:numCache>
                <c:formatCode>0.00%</c:formatCode>
                <c:ptCount val="34"/>
                <c:pt idx="0">
                  <c:v>5.8000000000000013E-3</c:v>
                </c:pt>
                <c:pt idx="1">
                  <c:v>6.0000000000000114E-3</c:v>
                </c:pt>
                <c:pt idx="2">
                  <c:v>1.6700000000000045E-2</c:v>
                </c:pt>
                <c:pt idx="3">
                  <c:v>1.7100000000000001E-2</c:v>
                </c:pt>
                <c:pt idx="4">
                  <c:v>2.0600000000000011E-2</c:v>
                </c:pt>
                <c:pt idx="5">
                  <c:v>3.3399999999999999E-2</c:v>
                </c:pt>
                <c:pt idx="6">
                  <c:v>2.2900000000000011E-2</c:v>
                </c:pt>
                <c:pt idx="7">
                  <c:v>3.7100000000000001E-2</c:v>
                </c:pt>
                <c:pt idx="8">
                  <c:v>2.3199999999999988E-2</c:v>
                </c:pt>
                <c:pt idx="9">
                  <c:v>1.8700000000000043E-2</c:v>
                </c:pt>
                <c:pt idx="10">
                  <c:v>6.4000000000000142E-3</c:v>
                </c:pt>
                <c:pt idx="11">
                  <c:v>1.0200000000000001E-2</c:v>
                </c:pt>
                <c:pt idx="12">
                  <c:v>1.0300000000000005E-2</c:v>
                </c:pt>
                <c:pt idx="13">
                  <c:v>3.200000000000008E-3</c:v>
                </c:pt>
                <c:pt idx="14">
                  <c:v>1.0900000000000003E-2</c:v>
                </c:pt>
                <c:pt idx="15">
                  <c:v>1.1599999999999996E-2</c:v>
                </c:pt>
                <c:pt idx="16">
                  <c:v>4.4000000000000115E-3</c:v>
                </c:pt>
                <c:pt idx="17">
                  <c:v>1.2E-2</c:v>
                </c:pt>
                <c:pt idx="18">
                  <c:v>1.1500000000000035E-2</c:v>
                </c:pt>
                <c:pt idx="19">
                  <c:v>1.2800000000000021E-2</c:v>
                </c:pt>
                <c:pt idx="20">
                  <c:v>2.8899999999999999E-2</c:v>
                </c:pt>
                <c:pt idx="21">
                  <c:v>3.7500000000000006E-2</c:v>
                </c:pt>
                <c:pt idx="22">
                  <c:v>2.7600000000000069E-2</c:v>
                </c:pt>
                <c:pt idx="23">
                  <c:v>3.0599999999999999E-2</c:v>
                </c:pt>
                <c:pt idx="24">
                  <c:v>3.3099999999999997E-2</c:v>
                </c:pt>
                <c:pt idx="25">
                  <c:v>3.8399999999999997E-2</c:v>
                </c:pt>
                <c:pt idx="26">
                  <c:v>3.9800000000000002E-2</c:v>
                </c:pt>
                <c:pt idx="27">
                  <c:v>4.3500000000000004E-2</c:v>
                </c:pt>
                <c:pt idx="28">
                  <c:v>2.7700000000000002E-2</c:v>
                </c:pt>
                <c:pt idx="29">
                  <c:v>2.5399999999999999E-2</c:v>
                </c:pt>
                <c:pt idx="30">
                  <c:v>1.72E-2</c:v>
                </c:pt>
                <c:pt idx="31">
                  <c:v>9.6000000000000026E-3</c:v>
                </c:pt>
                <c:pt idx="32">
                  <c:v>2.0400000000000001E-2</c:v>
                </c:pt>
                <c:pt idx="33">
                  <c:v>1.6400000000000001E-2</c:v>
                </c:pt>
              </c:numCache>
            </c:numRef>
          </c:val>
        </c:ser>
        <c:ser>
          <c:idx val="2"/>
          <c:order val="2"/>
          <c:tx>
            <c:strRef>
              <c:f>Sheet1!$D$1</c:f>
              <c:strCache>
                <c:ptCount val="1"/>
                <c:pt idx="0">
                  <c:v>Conservative</c:v>
                </c:pt>
              </c:strCache>
            </c:strRef>
          </c:tx>
          <c:spPr>
            <a:ln w="31738">
              <a:solidFill>
                <a:srgbClr val="FF00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Sheet1!$D$2:$D$35</c:f>
              <c:numCache>
                <c:formatCode>0.00%</c:formatCode>
                <c:ptCount val="34"/>
                <c:pt idx="0">
                  <c:v>1.1299999999999998E-2</c:v>
                </c:pt>
                <c:pt idx="1">
                  <c:v>1.5599999999999998E-2</c:v>
                </c:pt>
                <c:pt idx="2">
                  <c:v>1.3599999999999998E-2</c:v>
                </c:pt>
                <c:pt idx="3">
                  <c:v>1.9500000000000049E-2</c:v>
                </c:pt>
                <c:pt idx="4">
                  <c:v>3.0700000000000002E-2</c:v>
                </c:pt>
                <c:pt idx="5">
                  <c:v>4.7600000000000003E-2</c:v>
                </c:pt>
                <c:pt idx="6">
                  <c:v>3.9699999999999999E-2</c:v>
                </c:pt>
                <c:pt idx="7">
                  <c:v>3.0599999999999999E-2</c:v>
                </c:pt>
                <c:pt idx="8">
                  <c:v>2.2300000000000011E-2</c:v>
                </c:pt>
                <c:pt idx="9">
                  <c:v>1.77E-2</c:v>
                </c:pt>
                <c:pt idx="10">
                  <c:v>9.4000000000000212E-3</c:v>
                </c:pt>
                <c:pt idx="11">
                  <c:v>4.0000000000000105E-3</c:v>
                </c:pt>
                <c:pt idx="12">
                  <c:v>8.1000000000000048E-3</c:v>
                </c:pt>
                <c:pt idx="13">
                  <c:v>2.2400000000000052E-2</c:v>
                </c:pt>
                <c:pt idx="14">
                  <c:v>1.9800000000000054E-2</c:v>
                </c:pt>
                <c:pt idx="15">
                  <c:v>4.5800000000000014E-2</c:v>
                </c:pt>
                <c:pt idx="16">
                  <c:v>1.5100000000000021E-2</c:v>
                </c:pt>
                <c:pt idx="17">
                  <c:v>3.0000000000000057E-3</c:v>
                </c:pt>
                <c:pt idx="18">
                  <c:v>4.4000000000000115E-3</c:v>
                </c:pt>
                <c:pt idx="19">
                  <c:v>2.5600000000000012E-2</c:v>
                </c:pt>
                <c:pt idx="20">
                  <c:v>9.6000000000000026E-3</c:v>
                </c:pt>
                <c:pt idx="21">
                  <c:v>1.6000000000000021E-2</c:v>
                </c:pt>
                <c:pt idx="22">
                  <c:v>2.4799999999999999E-2</c:v>
                </c:pt>
                <c:pt idx="23">
                  <c:v>9.2000000000000068E-3</c:v>
                </c:pt>
                <c:pt idx="24">
                  <c:v>2.4500000000000001E-2</c:v>
                </c:pt>
                <c:pt idx="25">
                  <c:v>2.01E-2</c:v>
                </c:pt>
                <c:pt idx="26">
                  <c:v>1.1800000000000038E-2</c:v>
                </c:pt>
                <c:pt idx="27">
                  <c:v>1.3200000000000029E-2</c:v>
                </c:pt>
                <c:pt idx="28">
                  <c:v>1.5599999999999998E-2</c:v>
                </c:pt>
                <c:pt idx="29">
                  <c:v>2.1399999999999999E-2</c:v>
                </c:pt>
                <c:pt idx="30">
                  <c:v>1.8400000000000041E-2</c:v>
                </c:pt>
                <c:pt idx="31">
                  <c:v>1.4999999999999998E-2</c:v>
                </c:pt>
                <c:pt idx="32">
                  <c:v>1.72E-2</c:v>
                </c:pt>
                <c:pt idx="33">
                  <c:v>1.6500000000000042E-2</c:v>
                </c:pt>
              </c:numCache>
            </c:numRef>
          </c:val>
        </c:ser>
        <c:marker val="1"/>
        <c:axId val="138624384"/>
        <c:axId val="138642560"/>
      </c:lineChart>
      <c:catAx>
        <c:axId val="138624384"/>
        <c:scaling>
          <c:orientation val="minMax"/>
        </c:scaling>
        <c:axPos val="b"/>
        <c:numFmt formatCode="General" sourceLinked="1"/>
        <c:tickLblPos val="nextTo"/>
        <c:txPr>
          <a:bodyPr rot="-5400000" vert="horz"/>
          <a:lstStyle/>
          <a:p>
            <a:pPr>
              <a:defRPr sz="1000"/>
            </a:pPr>
            <a:endParaRPr lang="en-US"/>
          </a:p>
        </c:txPr>
        <c:crossAx val="138642560"/>
        <c:crosses val="autoZero"/>
        <c:auto val="1"/>
        <c:lblAlgn val="ctr"/>
        <c:lblOffset val="100"/>
      </c:catAx>
      <c:valAx>
        <c:axId val="138642560"/>
        <c:scaling>
          <c:orientation val="minMax"/>
        </c:scaling>
        <c:axPos val="l"/>
        <c:majorGridlines>
          <c:spPr>
            <a:ln>
              <a:solidFill>
                <a:schemeClr val="bg1">
                  <a:lumMod val="75000"/>
                </a:schemeClr>
              </a:solidFill>
            </a:ln>
          </c:spPr>
        </c:majorGridlines>
        <c:numFmt formatCode="0%" sourceLinked="0"/>
        <c:tickLblPos val="nextTo"/>
        <c:crossAx val="138624384"/>
        <c:crosses val="autoZero"/>
        <c:crossBetween val="between"/>
      </c:valAx>
    </c:plotArea>
    <c:legend>
      <c:legendPos val="b"/>
      <c:layout>
        <c:manualLayout>
          <c:xMode val="edge"/>
          <c:yMode val="edge"/>
          <c:x val="8.6842071570322005E-2"/>
          <c:y val="0.87650409668373452"/>
          <c:w val="0.9"/>
          <c:h val="4.9242837040807119E-2"/>
        </c:manualLayout>
      </c:layout>
    </c:legend>
    <c:plotVisOnly val="1"/>
    <c:dispBlanksAs val="gap"/>
  </c:chart>
  <c:txPr>
    <a:bodyPr/>
    <a:lstStyle/>
    <a:p>
      <a:pPr>
        <a:defRPr sz="1200">
          <a:latin typeface="Trebuchet MS" pitchFamily="34" charset="0"/>
        </a:defRPr>
      </a:pPr>
      <a:endParaRPr lang="en-US"/>
    </a:p>
  </c:txPr>
  <c:externalData r:id="rId1"/>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5.3383179076299671E-2"/>
          <c:y val="2.9810592705762542E-2"/>
          <c:w val="0.92322500805820362"/>
          <c:h val="0.67080214288282469"/>
        </c:manualLayout>
      </c:layout>
      <c:lineChart>
        <c:grouping val="standard"/>
        <c:ser>
          <c:idx val="0"/>
          <c:order val="0"/>
          <c:tx>
            <c:strRef>
              <c:f>Sheet1!$B$1</c:f>
              <c:strCache>
                <c:ptCount val="1"/>
                <c:pt idx="0">
                  <c:v>Passive</c:v>
                </c:pt>
              </c:strCache>
            </c:strRef>
          </c:tx>
          <c:spPr>
            <a:ln w="31738">
              <a:solidFill>
                <a:srgbClr val="0080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Sheet1!$B$2:$B$35</c:f>
              <c:numCache>
                <c:formatCode>0%</c:formatCode>
                <c:ptCount val="34"/>
                <c:pt idx="0">
                  <c:v>3.1199999999999999E-2</c:v>
                </c:pt>
                <c:pt idx="1">
                  <c:v>6.0600000000000001E-2</c:v>
                </c:pt>
                <c:pt idx="2">
                  <c:v>0.19</c:v>
                </c:pt>
                <c:pt idx="3">
                  <c:v>0.26</c:v>
                </c:pt>
                <c:pt idx="4">
                  <c:v>0.34</c:v>
                </c:pt>
                <c:pt idx="5">
                  <c:v>0.36000000000000032</c:v>
                </c:pt>
                <c:pt idx="6">
                  <c:v>0.4</c:v>
                </c:pt>
                <c:pt idx="7">
                  <c:v>0.41000000000000031</c:v>
                </c:pt>
                <c:pt idx="8">
                  <c:v>0.42000000000000032</c:v>
                </c:pt>
                <c:pt idx="9">
                  <c:v>0.41000000000000031</c:v>
                </c:pt>
                <c:pt idx="10">
                  <c:v>0.35000000000000031</c:v>
                </c:pt>
                <c:pt idx="11">
                  <c:v>0.35000000000000031</c:v>
                </c:pt>
                <c:pt idx="12">
                  <c:v>0.34</c:v>
                </c:pt>
                <c:pt idx="13">
                  <c:v>0.30000000000000032</c:v>
                </c:pt>
                <c:pt idx="14">
                  <c:v>0.27</c:v>
                </c:pt>
                <c:pt idx="15">
                  <c:v>0.25</c:v>
                </c:pt>
                <c:pt idx="16">
                  <c:v>0.24000000000000021</c:v>
                </c:pt>
                <c:pt idx="17">
                  <c:v>0.18000000000000024</c:v>
                </c:pt>
                <c:pt idx="18">
                  <c:v>0.18000000000000024</c:v>
                </c:pt>
                <c:pt idx="19">
                  <c:v>0.18000000000000024</c:v>
                </c:pt>
                <c:pt idx="20">
                  <c:v>0.16</c:v>
                </c:pt>
                <c:pt idx="21">
                  <c:v>0.15000000000000024</c:v>
                </c:pt>
                <c:pt idx="22">
                  <c:v>0.13</c:v>
                </c:pt>
                <c:pt idx="23">
                  <c:v>0.12000000000000002</c:v>
                </c:pt>
                <c:pt idx="24">
                  <c:v>0.11</c:v>
                </c:pt>
                <c:pt idx="25">
                  <c:v>9.9100000000000063E-2</c:v>
                </c:pt>
                <c:pt idx="26">
                  <c:v>8.3000000000000046E-2</c:v>
                </c:pt>
                <c:pt idx="27">
                  <c:v>5.6400000000000013E-2</c:v>
                </c:pt>
                <c:pt idx="28">
                  <c:v>4.5699999999999998E-2</c:v>
                </c:pt>
                <c:pt idx="29">
                  <c:v>4.3099999999999999E-2</c:v>
                </c:pt>
                <c:pt idx="30">
                  <c:v>3.4700000000000002E-2</c:v>
                </c:pt>
                <c:pt idx="31">
                  <c:v>2.86E-2</c:v>
                </c:pt>
                <c:pt idx="32">
                  <c:v>1.0699999999999998E-2</c:v>
                </c:pt>
                <c:pt idx="33">
                  <c:v>1.5400000000000021E-2</c:v>
                </c:pt>
              </c:numCache>
            </c:numRef>
          </c:val>
        </c:ser>
        <c:ser>
          <c:idx val="1"/>
          <c:order val="1"/>
          <c:tx>
            <c:strRef>
              <c:f>Sheet1!$C$1</c:f>
              <c:strCache>
                <c:ptCount val="1"/>
                <c:pt idx="0">
                  <c:v>Adventurous</c:v>
                </c:pt>
              </c:strCache>
            </c:strRef>
          </c:tx>
          <c:spPr>
            <a:ln w="31738">
              <a:solidFill>
                <a:srgbClr val="FF99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Sheet1!$C$2:$C$35</c:f>
              <c:numCache>
                <c:formatCode>0%</c:formatCode>
                <c:ptCount val="34"/>
                <c:pt idx="0">
                  <c:v>3.0400000000000052E-2</c:v>
                </c:pt>
                <c:pt idx="1">
                  <c:v>7.5500000000000012E-2</c:v>
                </c:pt>
                <c:pt idx="2">
                  <c:v>0.18000000000000024</c:v>
                </c:pt>
                <c:pt idx="3">
                  <c:v>0.30000000000000032</c:v>
                </c:pt>
                <c:pt idx="4">
                  <c:v>0.35000000000000031</c:v>
                </c:pt>
                <c:pt idx="5">
                  <c:v>0.38000000000000073</c:v>
                </c:pt>
                <c:pt idx="6">
                  <c:v>0.4</c:v>
                </c:pt>
                <c:pt idx="7">
                  <c:v>0.42000000000000032</c:v>
                </c:pt>
                <c:pt idx="8">
                  <c:v>0.43000000000000038</c:v>
                </c:pt>
                <c:pt idx="9">
                  <c:v>0.4</c:v>
                </c:pt>
                <c:pt idx="10">
                  <c:v>0.36000000000000032</c:v>
                </c:pt>
                <c:pt idx="11">
                  <c:v>0.35000000000000031</c:v>
                </c:pt>
                <c:pt idx="12">
                  <c:v>0.32000000000000073</c:v>
                </c:pt>
                <c:pt idx="13">
                  <c:v>0.26</c:v>
                </c:pt>
                <c:pt idx="14">
                  <c:v>0.16</c:v>
                </c:pt>
                <c:pt idx="15">
                  <c:v>0.11</c:v>
                </c:pt>
                <c:pt idx="16">
                  <c:v>9.0200000000000002E-2</c:v>
                </c:pt>
                <c:pt idx="17">
                  <c:v>4.0100000000000004E-2</c:v>
                </c:pt>
                <c:pt idx="18">
                  <c:v>3.95E-2</c:v>
                </c:pt>
                <c:pt idx="19">
                  <c:v>7.8299999999999995E-2</c:v>
                </c:pt>
                <c:pt idx="20">
                  <c:v>9.3700000000000228E-2</c:v>
                </c:pt>
                <c:pt idx="21">
                  <c:v>9.6500000000000044E-2</c:v>
                </c:pt>
                <c:pt idx="22">
                  <c:v>0.1</c:v>
                </c:pt>
                <c:pt idx="23">
                  <c:v>9.9400000000000002E-2</c:v>
                </c:pt>
                <c:pt idx="24">
                  <c:v>9.5000000000000043E-2</c:v>
                </c:pt>
                <c:pt idx="25">
                  <c:v>8.4900000000000045E-2</c:v>
                </c:pt>
                <c:pt idx="26">
                  <c:v>8.6800000000000002E-2</c:v>
                </c:pt>
                <c:pt idx="27">
                  <c:v>7.2600000000000012E-2</c:v>
                </c:pt>
                <c:pt idx="28">
                  <c:v>5.2200000000000003E-2</c:v>
                </c:pt>
                <c:pt idx="29">
                  <c:v>2.7600000000000069E-2</c:v>
                </c:pt>
                <c:pt idx="30">
                  <c:v>9.2000000000000068E-3</c:v>
                </c:pt>
                <c:pt idx="31">
                  <c:v>3.1000000000000086E-3</c:v>
                </c:pt>
                <c:pt idx="32">
                  <c:v>0</c:v>
                </c:pt>
                <c:pt idx="33">
                  <c:v>0</c:v>
                </c:pt>
              </c:numCache>
            </c:numRef>
          </c:val>
        </c:ser>
        <c:ser>
          <c:idx val="2"/>
          <c:order val="2"/>
          <c:tx>
            <c:strRef>
              <c:f>Sheet1!$D$1</c:f>
              <c:strCache>
                <c:ptCount val="1"/>
                <c:pt idx="0">
                  <c:v>Conservative</c:v>
                </c:pt>
              </c:strCache>
            </c:strRef>
          </c:tx>
          <c:spPr>
            <a:ln w="31738">
              <a:solidFill>
                <a:srgbClr val="FF00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Sheet1!$D$2:$D$35</c:f>
              <c:numCache>
                <c:formatCode>0%</c:formatCode>
                <c:ptCount val="34"/>
                <c:pt idx="0">
                  <c:v>3.85E-2</c:v>
                </c:pt>
                <c:pt idx="1">
                  <c:v>6.3600000000000004E-2</c:v>
                </c:pt>
                <c:pt idx="2">
                  <c:v>0.23</c:v>
                </c:pt>
                <c:pt idx="3">
                  <c:v>0.27</c:v>
                </c:pt>
                <c:pt idx="4">
                  <c:v>0.3300000000000009</c:v>
                </c:pt>
                <c:pt idx="5">
                  <c:v>0.37000000000000038</c:v>
                </c:pt>
                <c:pt idx="6">
                  <c:v>0.39000000000000073</c:v>
                </c:pt>
                <c:pt idx="7">
                  <c:v>0.38000000000000073</c:v>
                </c:pt>
                <c:pt idx="8">
                  <c:v>0.4</c:v>
                </c:pt>
                <c:pt idx="9">
                  <c:v>0.38000000000000073</c:v>
                </c:pt>
                <c:pt idx="10">
                  <c:v>0.32000000000000073</c:v>
                </c:pt>
                <c:pt idx="11">
                  <c:v>0.29000000000000031</c:v>
                </c:pt>
                <c:pt idx="12">
                  <c:v>0.26</c:v>
                </c:pt>
                <c:pt idx="13">
                  <c:v>0.25</c:v>
                </c:pt>
                <c:pt idx="14">
                  <c:v>0.17</c:v>
                </c:pt>
                <c:pt idx="15">
                  <c:v>0.15000000000000024</c:v>
                </c:pt>
                <c:pt idx="16">
                  <c:v>0.12000000000000002</c:v>
                </c:pt>
                <c:pt idx="17">
                  <c:v>8.7600000000000025E-2</c:v>
                </c:pt>
                <c:pt idx="18">
                  <c:v>0.1</c:v>
                </c:pt>
                <c:pt idx="19">
                  <c:v>9.9300000000000041E-2</c:v>
                </c:pt>
                <c:pt idx="20">
                  <c:v>0.12000000000000002</c:v>
                </c:pt>
                <c:pt idx="21">
                  <c:v>0.11</c:v>
                </c:pt>
                <c:pt idx="22">
                  <c:v>0.12000000000000002</c:v>
                </c:pt>
                <c:pt idx="23">
                  <c:v>0.11</c:v>
                </c:pt>
                <c:pt idx="24">
                  <c:v>9.2900000000000024E-2</c:v>
                </c:pt>
                <c:pt idx="25">
                  <c:v>9.1400000000000009E-2</c:v>
                </c:pt>
                <c:pt idx="26">
                  <c:v>7.640000000000001E-2</c:v>
                </c:pt>
                <c:pt idx="27">
                  <c:v>6.3800000000000009E-2</c:v>
                </c:pt>
                <c:pt idx="28">
                  <c:v>5.7400000000000034E-2</c:v>
                </c:pt>
                <c:pt idx="29">
                  <c:v>3.7999999999999999E-2</c:v>
                </c:pt>
                <c:pt idx="30">
                  <c:v>3.3099999999999997E-2</c:v>
                </c:pt>
                <c:pt idx="31">
                  <c:v>2.8000000000000001E-2</c:v>
                </c:pt>
                <c:pt idx="32">
                  <c:v>1.8700000000000043E-2</c:v>
                </c:pt>
                <c:pt idx="33">
                  <c:v>1.8400000000000041E-2</c:v>
                </c:pt>
              </c:numCache>
            </c:numRef>
          </c:val>
        </c:ser>
        <c:marker val="1"/>
        <c:axId val="139124736"/>
        <c:axId val="139126272"/>
      </c:lineChart>
      <c:catAx>
        <c:axId val="139124736"/>
        <c:scaling>
          <c:orientation val="minMax"/>
        </c:scaling>
        <c:axPos val="b"/>
        <c:numFmt formatCode="General" sourceLinked="1"/>
        <c:tickLblPos val="nextTo"/>
        <c:txPr>
          <a:bodyPr rot="-5400000" vert="horz"/>
          <a:lstStyle/>
          <a:p>
            <a:pPr>
              <a:defRPr sz="1000"/>
            </a:pPr>
            <a:endParaRPr lang="en-US"/>
          </a:p>
        </c:txPr>
        <c:crossAx val="139126272"/>
        <c:crosses val="autoZero"/>
        <c:auto val="1"/>
        <c:lblAlgn val="ctr"/>
        <c:lblOffset val="100"/>
      </c:catAx>
      <c:valAx>
        <c:axId val="139126272"/>
        <c:scaling>
          <c:orientation val="minMax"/>
        </c:scaling>
        <c:axPos val="l"/>
        <c:majorGridlines>
          <c:spPr>
            <a:ln>
              <a:solidFill>
                <a:schemeClr val="bg1">
                  <a:lumMod val="75000"/>
                </a:schemeClr>
              </a:solidFill>
            </a:ln>
          </c:spPr>
        </c:majorGridlines>
        <c:numFmt formatCode="0%" sourceLinked="0"/>
        <c:tickLblPos val="nextTo"/>
        <c:crossAx val="139124736"/>
        <c:crosses val="autoZero"/>
        <c:crossBetween val="between"/>
      </c:valAx>
    </c:plotArea>
    <c:legend>
      <c:legendPos val="b"/>
      <c:layout>
        <c:manualLayout>
          <c:xMode val="edge"/>
          <c:yMode val="edge"/>
          <c:x val="8.6842071570322005E-2"/>
          <c:y val="0.87650409668373452"/>
          <c:w val="0.9"/>
          <c:h val="4.9242837040807119E-2"/>
        </c:manualLayout>
      </c:layout>
    </c:legend>
    <c:plotVisOnly val="1"/>
    <c:dispBlanksAs val="gap"/>
  </c:chart>
  <c:txPr>
    <a:bodyPr/>
    <a:lstStyle/>
    <a:p>
      <a:pPr>
        <a:defRPr sz="1200">
          <a:latin typeface="Trebuchet MS" pitchFamily="34" charset="0"/>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10670925062938562"/>
          <c:y val="4.1224755700325647E-2"/>
          <c:w val="0.84691196310741534"/>
          <c:h val="0.63041042345276876"/>
        </c:manualLayout>
      </c:layout>
      <c:barChart>
        <c:barDir val="col"/>
        <c:grouping val="clustered"/>
        <c:ser>
          <c:idx val="0"/>
          <c:order val="0"/>
          <c:tx>
            <c:strRef>
              <c:f>Sheet1!$B$1</c:f>
              <c:strCache>
                <c:ptCount val="1"/>
                <c:pt idx="0">
                  <c:v>Personal </c:v>
                </c:pt>
              </c:strCache>
            </c:strRef>
          </c:tx>
          <c:dLbls>
            <c:numFmt formatCode="0%" sourceLinked="0"/>
            <c:showVal val="1"/>
          </c:dLbls>
          <c:cat>
            <c:strRef>
              <c:f>Sheet1!$A$2:$A$5</c:f>
              <c:strCache>
                <c:ptCount val="4"/>
                <c:pt idx="0">
                  <c:v>1-2 Flight</c:v>
                </c:pt>
                <c:pt idx="1">
                  <c:v>3-4 Flight</c:v>
                </c:pt>
                <c:pt idx="2">
                  <c:v>5-6 Flight</c:v>
                </c:pt>
                <c:pt idx="3">
                  <c:v>7 or more Flight</c:v>
                </c:pt>
              </c:strCache>
            </c:strRef>
          </c:cat>
          <c:val>
            <c:numRef>
              <c:f>Sheet1!$B$2:$B$5</c:f>
              <c:numCache>
                <c:formatCode>0.00%</c:formatCode>
                <c:ptCount val="4"/>
                <c:pt idx="0" formatCode="0%">
                  <c:v>0.78</c:v>
                </c:pt>
                <c:pt idx="1">
                  <c:v>5.5500000000000022E-2</c:v>
                </c:pt>
                <c:pt idx="2">
                  <c:v>1.3100000000000021E-2</c:v>
                </c:pt>
                <c:pt idx="3">
                  <c:v>2.2600000000000012E-2</c:v>
                </c:pt>
              </c:numCache>
            </c:numRef>
          </c:val>
        </c:ser>
        <c:ser>
          <c:idx val="1"/>
          <c:order val="1"/>
          <c:tx>
            <c:strRef>
              <c:f>Sheet1!$C$1</c:f>
              <c:strCache>
                <c:ptCount val="1"/>
                <c:pt idx="0">
                  <c:v>Business</c:v>
                </c:pt>
              </c:strCache>
            </c:strRef>
          </c:tx>
          <c:dLbls>
            <c:numFmt formatCode="0%" sourceLinked="0"/>
            <c:showVal val="1"/>
          </c:dLbls>
          <c:cat>
            <c:strRef>
              <c:f>Sheet1!$A$2:$A$5</c:f>
              <c:strCache>
                <c:ptCount val="4"/>
                <c:pt idx="0">
                  <c:v>1-2 Flight</c:v>
                </c:pt>
                <c:pt idx="1">
                  <c:v>3-4 Flight</c:v>
                </c:pt>
                <c:pt idx="2">
                  <c:v>5-6 Flight</c:v>
                </c:pt>
                <c:pt idx="3">
                  <c:v>7 or more Flight</c:v>
                </c:pt>
              </c:strCache>
            </c:strRef>
          </c:cat>
          <c:val>
            <c:numRef>
              <c:f>Sheet1!$C$2:$C$5</c:f>
              <c:numCache>
                <c:formatCode>0.00%</c:formatCode>
                <c:ptCount val="4"/>
                <c:pt idx="0">
                  <c:v>4.7699999999999999E-2</c:v>
                </c:pt>
                <c:pt idx="1">
                  <c:v>1.9800000000000054E-2</c:v>
                </c:pt>
                <c:pt idx="2">
                  <c:v>8.8000000000000248E-3</c:v>
                </c:pt>
                <c:pt idx="3">
                  <c:v>3.3000000000000052E-3</c:v>
                </c:pt>
              </c:numCache>
            </c:numRef>
          </c:val>
        </c:ser>
        <c:axId val="107831680"/>
        <c:axId val="107833216"/>
      </c:barChart>
      <c:catAx>
        <c:axId val="107831680"/>
        <c:scaling>
          <c:orientation val="minMax"/>
        </c:scaling>
        <c:axPos val="b"/>
        <c:numFmt formatCode="General" sourceLinked="1"/>
        <c:tickLblPos val="nextTo"/>
        <c:crossAx val="107833216"/>
        <c:crosses val="autoZero"/>
        <c:auto val="1"/>
        <c:lblAlgn val="ctr"/>
        <c:lblOffset val="100"/>
      </c:catAx>
      <c:valAx>
        <c:axId val="107833216"/>
        <c:scaling>
          <c:orientation val="minMax"/>
        </c:scaling>
        <c:axPos val="l"/>
        <c:numFmt formatCode="0%" sourceLinked="1"/>
        <c:tickLblPos val="nextTo"/>
        <c:crossAx val="107831680"/>
        <c:crosses val="autoZero"/>
        <c:crossBetween val="between"/>
      </c:valAx>
    </c:plotArea>
    <c:legend>
      <c:legendPos val="b"/>
      <c:layout>
        <c:manualLayout>
          <c:xMode val="edge"/>
          <c:yMode val="edge"/>
          <c:x val="8.3483553917462497E-2"/>
          <c:y val="0.78201503696500085"/>
          <c:w val="0.88754999596681616"/>
          <c:h val="6.1633152429651616E-2"/>
        </c:manualLayout>
      </c:layout>
      <c: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c:spPr>
      <c:txPr>
        <a:bodyPr/>
        <a:lstStyle/>
        <a:p>
          <a:pPr>
            <a:defRPr b="1"/>
          </a:pPr>
          <a:endParaRPr lang="en-US"/>
        </a:p>
      </c:txPr>
    </c:legend>
    <c:plotVisOnly val="1"/>
    <c:dispBlanksAs val="gap"/>
  </c:chart>
  <c:txPr>
    <a:bodyPr/>
    <a:lstStyle/>
    <a:p>
      <a:pPr>
        <a:defRPr sz="1394"/>
      </a:pPr>
      <a:endParaRPr lang="en-US"/>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manualLayout>
          <c:layoutTarget val="inner"/>
          <c:xMode val="edge"/>
          <c:yMode val="edge"/>
          <c:x val="0.10670925062938562"/>
          <c:y val="4.1224755700325647E-2"/>
          <c:w val="0.84691196310741534"/>
          <c:h val="0.52096416938110746"/>
        </c:manualLayout>
      </c:layout>
      <c:barChart>
        <c:barDir val="col"/>
        <c:grouping val="clustered"/>
        <c:ser>
          <c:idx val="0"/>
          <c:order val="0"/>
          <c:tx>
            <c:strRef>
              <c:f>Sheet1!$B$1</c:f>
              <c:strCache>
                <c:ptCount val="1"/>
                <c:pt idx="0">
                  <c:v>Personal </c:v>
                </c:pt>
              </c:strCache>
            </c:strRef>
          </c:tx>
          <c:dLbls>
            <c:numFmt formatCode="0%" sourceLinked="0"/>
            <c:txPr>
              <a:bodyPr/>
              <a:lstStyle/>
              <a:p>
                <a:pPr>
                  <a:defRPr sz="1000"/>
                </a:pPr>
                <a:endParaRPr lang="en-US"/>
              </a:p>
            </c:txPr>
            <c:showVal val="1"/>
          </c:dLbls>
          <c:cat>
            <c:strRef>
              <c:f>Sheet1!$A$2:$A$29</c:f>
              <c:strCache>
                <c:ptCount val="28"/>
                <c:pt idx="0">
                  <c:v>Saudi Airlines</c:v>
                </c:pt>
                <c:pt idx="1">
                  <c:v>Egypt Air</c:v>
                </c:pt>
                <c:pt idx="2">
                  <c:v>Gulf Air</c:v>
                </c:pt>
                <c:pt idx="3">
                  <c:v>Air Arabia</c:v>
                </c:pt>
                <c:pt idx="4">
                  <c:v>Air India</c:v>
                </c:pt>
                <c:pt idx="5">
                  <c:v>Emirates Airlines</c:v>
                </c:pt>
                <c:pt idx="6">
                  <c:v>Cathay Pacific</c:v>
                </c:pt>
                <c:pt idx="7">
                  <c:v>Others</c:v>
                </c:pt>
                <c:pt idx="8">
                  <c:v>Malaysia Airlines</c:v>
                </c:pt>
                <c:pt idx="9">
                  <c:v>PIA</c:v>
                </c:pt>
                <c:pt idx="10">
                  <c:v>Al Italia</c:v>
                </c:pt>
                <c:pt idx="11">
                  <c:v>Middle East</c:v>
                </c:pt>
                <c:pt idx="12">
                  <c:v>Sudan Airways</c:v>
                </c:pt>
                <c:pt idx="13">
                  <c:v>Syrian Airways</c:v>
                </c:pt>
                <c:pt idx="14">
                  <c:v>Etihad Air</c:v>
                </c:pt>
                <c:pt idx="15">
                  <c:v>Royal Jordanian</c:v>
                </c:pt>
                <c:pt idx="16">
                  <c:v>British Airways</c:v>
                </c:pt>
                <c:pt idx="17">
                  <c:v>Delta Airways</c:v>
                </c:pt>
                <c:pt idx="18">
                  <c:v>KLM</c:v>
                </c:pt>
                <c:pt idx="19">
                  <c:v>Air France</c:v>
                </c:pt>
                <c:pt idx="20">
                  <c:v>Singapore Airlines</c:v>
                </c:pt>
                <c:pt idx="21">
                  <c:v>Kuwait Airways</c:v>
                </c:pt>
                <c:pt idx="22">
                  <c:v>Qatar Airways</c:v>
                </c:pt>
                <c:pt idx="23">
                  <c:v>Royal Maroc</c:v>
                </c:pt>
                <c:pt idx="24">
                  <c:v>Lufthansa</c:v>
                </c:pt>
                <c:pt idx="25">
                  <c:v>Oman Air</c:v>
                </c:pt>
                <c:pt idx="26">
                  <c:v>United Airlines</c:v>
                </c:pt>
                <c:pt idx="27">
                  <c:v>Thai Airways</c:v>
                </c:pt>
              </c:strCache>
            </c:strRef>
          </c:cat>
          <c:val>
            <c:numRef>
              <c:f>Sheet1!$B$2:$B$29</c:f>
              <c:numCache>
                <c:formatCode>0%</c:formatCode>
                <c:ptCount val="28"/>
                <c:pt idx="0">
                  <c:v>0.64000000000000146</c:v>
                </c:pt>
                <c:pt idx="1">
                  <c:v>0.16</c:v>
                </c:pt>
                <c:pt idx="2">
                  <c:v>6.7500000000000004E-2</c:v>
                </c:pt>
                <c:pt idx="3">
                  <c:v>5.5199999999999999E-2</c:v>
                </c:pt>
                <c:pt idx="4">
                  <c:v>3.61E-2</c:v>
                </c:pt>
                <c:pt idx="5">
                  <c:v>4.0400000000000012E-2</c:v>
                </c:pt>
                <c:pt idx="6">
                  <c:v>2.4E-2</c:v>
                </c:pt>
                <c:pt idx="7">
                  <c:v>1.9699999999999999E-2</c:v>
                </c:pt>
                <c:pt idx="8">
                  <c:v>2.2600000000000012E-2</c:v>
                </c:pt>
                <c:pt idx="9">
                  <c:v>2.07E-2</c:v>
                </c:pt>
                <c:pt idx="10">
                  <c:v>2.1500000000000002E-2</c:v>
                </c:pt>
                <c:pt idx="11">
                  <c:v>1.7899999999999999E-2</c:v>
                </c:pt>
                <c:pt idx="12">
                  <c:v>1.8200000000000043E-2</c:v>
                </c:pt>
                <c:pt idx="13">
                  <c:v>1.9199999999999998E-2</c:v>
                </c:pt>
                <c:pt idx="14">
                  <c:v>1.8499999999999999E-2</c:v>
                </c:pt>
                <c:pt idx="15">
                  <c:v>1.8900000000000042E-2</c:v>
                </c:pt>
                <c:pt idx="16">
                  <c:v>1.5299999999999998E-2</c:v>
                </c:pt>
                <c:pt idx="17">
                  <c:v>1.4999999999999998E-2</c:v>
                </c:pt>
                <c:pt idx="18">
                  <c:v>1.2800000000000021E-2</c:v>
                </c:pt>
                <c:pt idx="19">
                  <c:v>1.1900000000000042E-2</c:v>
                </c:pt>
                <c:pt idx="20">
                  <c:v>9.4000000000000212E-3</c:v>
                </c:pt>
                <c:pt idx="21">
                  <c:v>1.0600000000000021E-2</c:v>
                </c:pt>
                <c:pt idx="22">
                  <c:v>1.0300000000000005E-2</c:v>
                </c:pt>
                <c:pt idx="23">
                  <c:v>1.0100000000000001E-2</c:v>
                </c:pt>
                <c:pt idx="24">
                  <c:v>9.4000000000000212E-3</c:v>
                </c:pt>
                <c:pt idx="25">
                  <c:v>8.6000000000000208E-3</c:v>
                </c:pt>
                <c:pt idx="26">
                  <c:v>7.8000000000000127E-3</c:v>
                </c:pt>
                <c:pt idx="27">
                  <c:v>5.8000000000000013E-3</c:v>
                </c:pt>
              </c:numCache>
            </c:numRef>
          </c:val>
        </c:ser>
        <c:gapWidth val="47"/>
        <c:axId val="107734912"/>
        <c:axId val="107736448"/>
      </c:barChart>
      <c:catAx>
        <c:axId val="107734912"/>
        <c:scaling>
          <c:orientation val="minMax"/>
        </c:scaling>
        <c:axPos val="b"/>
        <c:numFmt formatCode="General" sourceLinked="1"/>
        <c:tickLblPos val="nextTo"/>
        <c:txPr>
          <a:bodyPr/>
          <a:lstStyle/>
          <a:p>
            <a:pPr>
              <a:defRPr sz="1195"/>
            </a:pPr>
            <a:endParaRPr lang="en-US"/>
          </a:p>
        </c:txPr>
        <c:crossAx val="107736448"/>
        <c:crosses val="autoZero"/>
        <c:auto val="1"/>
        <c:lblAlgn val="ctr"/>
        <c:lblOffset val="100"/>
      </c:catAx>
      <c:valAx>
        <c:axId val="107736448"/>
        <c:scaling>
          <c:orientation val="minMax"/>
        </c:scaling>
        <c:axPos val="l"/>
        <c:numFmt formatCode="0%" sourceLinked="1"/>
        <c:tickLblPos val="nextTo"/>
        <c:crossAx val="107734912"/>
        <c:crosses val="autoZero"/>
        <c:crossBetween val="between"/>
      </c:valAx>
    </c:plotArea>
    <c:plotVisOnly val="1"/>
    <c:dispBlanksAs val="gap"/>
  </c:chart>
  <c:txPr>
    <a:bodyPr/>
    <a:lstStyle/>
    <a:p>
      <a:pPr>
        <a:defRPr sz="1394"/>
      </a:pPr>
      <a:endParaRPr lang="en-US"/>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manualLayout>
          <c:layoutTarget val="inner"/>
          <c:xMode val="edge"/>
          <c:yMode val="edge"/>
          <c:x val="0.32633539382343751"/>
          <c:y val="4.1224755700325647E-2"/>
          <c:w val="0.64312335958005262"/>
          <c:h val="0.72422149837133565"/>
        </c:manualLayout>
      </c:layout>
      <c:barChart>
        <c:barDir val="bar"/>
        <c:grouping val="clustered"/>
        <c:ser>
          <c:idx val="0"/>
          <c:order val="0"/>
          <c:tx>
            <c:strRef>
              <c:f>Sheet1!$B$1</c:f>
              <c:strCache>
                <c:ptCount val="1"/>
                <c:pt idx="0">
                  <c:v>Personal </c:v>
                </c:pt>
              </c:strCache>
            </c:strRef>
          </c:tx>
          <c:dLbls>
            <c:numFmt formatCode="0%" sourceLinked="0"/>
            <c:txPr>
              <a:bodyPr/>
              <a:lstStyle/>
              <a:p>
                <a:pPr>
                  <a:defRPr sz="1000"/>
                </a:pPr>
                <a:endParaRPr lang="en-US"/>
              </a:p>
            </c:txPr>
            <c:showVal val="1"/>
          </c:dLbls>
          <c:cat>
            <c:strRef>
              <c:f>Sheet1!$A$2:$A$13</c:f>
              <c:strCache>
                <c:ptCount val="12"/>
                <c:pt idx="0">
                  <c:v>Price</c:v>
                </c:pt>
                <c:pt idx="1">
                  <c:v>Company Image</c:v>
                </c:pt>
                <c:pt idx="2">
                  <c:v>Convenience of Timings</c:v>
                </c:pt>
                <c:pt idx="3">
                  <c:v>In-flight Comfort \ Service</c:v>
                </c:pt>
                <c:pt idx="4">
                  <c:v>Airline of your Country</c:v>
                </c:pt>
                <c:pt idx="5">
                  <c:v>Personal Experience</c:v>
                </c:pt>
                <c:pt idx="6">
                  <c:v>Frequent Flyer \ Loyalty Schemes</c:v>
                </c:pt>
                <c:pt idx="7">
                  <c:v>Advertising</c:v>
                </c:pt>
                <c:pt idx="8">
                  <c:v>Personal Recommendation</c:v>
                </c:pt>
                <c:pt idx="9">
                  <c:v>Convenience of Airport</c:v>
                </c:pt>
                <c:pt idx="10">
                  <c:v>Accident Track Record (SafteyRecord)</c:v>
                </c:pt>
                <c:pt idx="11">
                  <c:v>Customer Service</c:v>
                </c:pt>
              </c:strCache>
            </c:strRef>
          </c:cat>
          <c:val>
            <c:numRef>
              <c:f>Sheet1!$B$2:$B$13</c:f>
              <c:numCache>
                <c:formatCode>0%</c:formatCode>
                <c:ptCount val="12"/>
                <c:pt idx="0">
                  <c:v>0.35000000000000031</c:v>
                </c:pt>
                <c:pt idx="1">
                  <c:v>0.16</c:v>
                </c:pt>
                <c:pt idx="2">
                  <c:v>0.13</c:v>
                </c:pt>
                <c:pt idx="3">
                  <c:v>0.13</c:v>
                </c:pt>
                <c:pt idx="4">
                  <c:v>0.12000000000000002</c:v>
                </c:pt>
                <c:pt idx="5">
                  <c:v>7.8800000000000023E-2</c:v>
                </c:pt>
                <c:pt idx="6">
                  <c:v>3.5900000000000001E-2</c:v>
                </c:pt>
                <c:pt idx="7">
                  <c:v>2.280000000000006E-2</c:v>
                </c:pt>
                <c:pt idx="8">
                  <c:v>2.07E-2</c:v>
                </c:pt>
                <c:pt idx="9">
                  <c:v>1.8599999999999998E-2</c:v>
                </c:pt>
                <c:pt idx="10">
                  <c:v>1.8499999999999999E-2</c:v>
                </c:pt>
                <c:pt idx="11">
                  <c:v>1.7999999999999999E-2</c:v>
                </c:pt>
              </c:numCache>
            </c:numRef>
          </c:val>
        </c:ser>
        <c:gapWidth val="47"/>
        <c:axId val="110395392"/>
        <c:axId val="110396928"/>
      </c:barChart>
      <c:catAx>
        <c:axId val="110395392"/>
        <c:scaling>
          <c:orientation val="minMax"/>
        </c:scaling>
        <c:axPos val="l"/>
        <c:numFmt formatCode="General" sourceLinked="1"/>
        <c:tickLblPos val="nextTo"/>
        <c:txPr>
          <a:bodyPr/>
          <a:lstStyle/>
          <a:p>
            <a:pPr>
              <a:defRPr sz="1195"/>
            </a:pPr>
            <a:endParaRPr lang="en-US"/>
          </a:p>
        </c:txPr>
        <c:crossAx val="110396928"/>
        <c:crosses val="autoZero"/>
        <c:auto val="1"/>
        <c:lblAlgn val="ctr"/>
        <c:lblOffset val="100"/>
      </c:catAx>
      <c:valAx>
        <c:axId val="110396928"/>
        <c:scaling>
          <c:orientation val="minMax"/>
        </c:scaling>
        <c:axPos val="b"/>
        <c:numFmt formatCode="0%" sourceLinked="1"/>
        <c:tickLblPos val="nextTo"/>
        <c:crossAx val="110395392"/>
        <c:crosses val="autoZero"/>
        <c:crossBetween val="between"/>
      </c:valAx>
    </c:plotArea>
    <c:plotVisOnly val="1"/>
    <c:dispBlanksAs val="gap"/>
  </c:chart>
  <c:txPr>
    <a:bodyPr/>
    <a:lstStyle/>
    <a:p>
      <a:pPr>
        <a:defRPr sz="1394"/>
      </a:pPr>
      <a:endParaRPr lang="en-US"/>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manualLayout>
          <c:layoutTarget val="inner"/>
          <c:xMode val="edge"/>
          <c:yMode val="edge"/>
          <c:x val="0.32633539382343751"/>
          <c:y val="4.1224755700325647E-2"/>
          <c:w val="0.62728579488311664"/>
          <c:h val="0.72422149837133565"/>
        </c:manualLayout>
      </c:layout>
      <c:barChart>
        <c:barDir val="bar"/>
        <c:grouping val="clustered"/>
        <c:ser>
          <c:idx val="0"/>
          <c:order val="0"/>
          <c:tx>
            <c:strRef>
              <c:f>Sheet1!$B$1</c:f>
              <c:strCache>
                <c:ptCount val="1"/>
                <c:pt idx="0">
                  <c:v>Personal </c:v>
                </c:pt>
              </c:strCache>
            </c:strRef>
          </c:tx>
          <c:dLbls>
            <c:numFmt formatCode="0%" sourceLinked="0"/>
            <c:txPr>
              <a:bodyPr/>
              <a:lstStyle/>
              <a:p>
                <a:pPr>
                  <a:defRPr sz="1000"/>
                </a:pPr>
                <a:endParaRPr lang="en-US"/>
              </a:p>
            </c:txPr>
            <c:showVal val="1"/>
          </c:dLbls>
          <c:cat>
            <c:strRef>
              <c:f>Sheet1!$A$2:$A$13</c:f>
              <c:strCache>
                <c:ptCount val="12"/>
                <c:pt idx="0">
                  <c:v>Company Image</c:v>
                </c:pt>
                <c:pt idx="1">
                  <c:v>In-flight Comfort \ Service</c:v>
                </c:pt>
                <c:pt idx="2">
                  <c:v>Price</c:v>
                </c:pt>
                <c:pt idx="3">
                  <c:v>Convenience of Timings</c:v>
                </c:pt>
                <c:pt idx="4">
                  <c:v>Frequent Flyer \ Loyalty Schemes</c:v>
                </c:pt>
                <c:pt idx="5">
                  <c:v>Advertising</c:v>
                </c:pt>
                <c:pt idx="6">
                  <c:v>Airline of your Country</c:v>
                </c:pt>
                <c:pt idx="7">
                  <c:v>Personal Experience</c:v>
                </c:pt>
                <c:pt idx="8">
                  <c:v>Personal Recommendation</c:v>
                </c:pt>
                <c:pt idx="9">
                  <c:v>Accident Track Record (SafteyRecord)</c:v>
                </c:pt>
                <c:pt idx="10">
                  <c:v>Customer Service</c:v>
                </c:pt>
                <c:pt idx="11">
                  <c:v>Convenience of Airport</c:v>
                </c:pt>
              </c:strCache>
            </c:strRef>
          </c:cat>
          <c:val>
            <c:numRef>
              <c:f>Sheet1!$B$2:$B$13</c:f>
              <c:numCache>
                <c:formatCode>0%</c:formatCode>
                <c:ptCount val="12"/>
                <c:pt idx="0">
                  <c:v>0.22</c:v>
                </c:pt>
                <c:pt idx="1">
                  <c:v>0.19</c:v>
                </c:pt>
                <c:pt idx="2">
                  <c:v>0.12000000000000002</c:v>
                </c:pt>
                <c:pt idx="3">
                  <c:v>0.12000000000000002</c:v>
                </c:pt>
                <c:pt idx="4">
                  <c:v>0.11</c:v>
                </c:pt>
                <c:pt idx="5">
                  <c:v>0.11</c:v>
                </c:pt>
                <c:pt idx="6">
                  <c:v>0.11</c:v>
                </c:pt>
                <c:pt idx="7">
                  <c:v>9.4200000000000006E-2</c:v>
                </c:pt>
                <c:pt idx="8">
                  <c:v>8.4100000000000022E-2</c:v>
                </c:pt>
                <c:pt idx="9">
                  <c:v>4.3099999999999999E-2</c:v>
                </c:pt>
                <c:pt idx="10">
                  <c:v>3.2800000000000086E-2</c:v>
                </c:pt>
                <c:pt idx="11">
                  <c:v>7.7000000000000159E-3</c:v>
                </c:pt>
              </c:numCache>
            </c:numRef>
          </c:val>
        </c:ser>
        <c:gapWidth val="47"/>
        <c:axId val="109372928"/>
        <c:axId val="109374464"/>
      </c:barChart>
      <c:catAx>
        <c:axId val="109372928"/>
        <c:scaling>
          <c:orientation val="minMax"/>
        </c:scaling>
        <c:axPos val="l"/>
        <c:numFmt formatCode="General" sourceLinked="1"/>
        <c:tickLblPos val="nextTo"/>
        <c:txPr>
          <a:bodyPr/>
          <a:lstStyle/>
          <a:p>
            <a:pPr>
              <a:defRPr sz="1200"/>
            </a:pPr>
            <a:endParaRPr lang="en-US"/>
          </a:p>
        </c:txPr>
        <c:crossAx val="109374464"/>
        <c:crosses val="autoZero"/>
        <c:auto val="1"/>
        <c:lblAlgn val="ctr"/>
        <c:lblOffset val="100"/>
      </c:catAx>
      <c:valAx>
        <c:axId val="109374464"/>
        <c:scaling>
          <c:orientation val="minMax"/>
        </c:scaling>
        <c:axPos val="b"/>
        <c:numFmt formatCode="0%" sourceLinked="1"/>
        <c:tickLblPos val="nextTo"/>
        <c:crossAx val="109372928"/>
        <c:crosses val="autoZero"/>
        <c:crossBetween val="between"/>
      </c:valAx>
    </c:plotArea>
    <c:plotVisOnly val="1"/>
    <c:dispBlanksAs val="gap"/>
  </c:chart>
  <c:txPr>
    <a:bodyPr/>
    <a:lstStyle/>
    <a:p>
      <a:pPr>
        <a:defRPr sz="1399"/>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6.0693120596767507E-2"/>
          <c:y val="2.9810592705762542E-2"/>
          <c:w val="0.92322500805820362"/>
          <c:h val="0.67080214288282469"/>
        </c:manualLayout>
      </c:layout>
      <c:lineChart>
        <c:grouping val="standard"/>
        <c:ser>
          <c:idx val="0"/>
          <c:order val="0"/>
          <c:tx>
            <c:strRef>
              <c:f>Sheet1!$B$1</c:f>
              <c:strCache>
                <c:ptCount val="1"/>
                <c:pt idx="0">
                  <c:v>GCC</c:v>
                </c:pt>
              </c:strCache>
            </c:strRef>
          </c:tx>
          <c:spPr>
            <a:ln w="31738">
              <a:solidFill>
                <a:srgbClr val="0080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Sheet1!$B$2:$B$35</c:f>
              <c:numCache>
                <c:formatCode>0.00%</c:formatCode>
                <c:ptCount val="34"/>
                <c:pt idx="0">
                  <c:v>8.6000000000000208E-3</c:v>
                </c:pt>
                <c:pt idx="1">
                  <c:v>1.7600000000000001E-2</c:v>
                </c:pt>
                <c:pt idx="2">
                  <c:v>2.1100000000000001E-2</c:v>
                </c:pt>
                <c:pt idx="3">
                  <c:v>2.53E-2</c:v>
                </c:pt>
                <c:pt idx="4">
                  <c:v>6.6799999999999998E-2</c:v>
                </c:pt>
                <c:pt idx="5">
                  <c:v>7.3999999999999996E-2</c:v>
                </c:pt>
                <c:pt idx="6">
                  <c:v>9.8200000000000065E-2</c:v>
                </c:pt>
                <c:pt idx="7" formatCode="0%">
                  <c:v>0.1</c:v>
                </c:pt>
                <c:pt idx="8" formatCode="0%">
                  <c:v>0.14000000000000001</c:v>
                </c:pt>
                <c:pt idx="9" formatCode="0%">
                  <c:v>0.14000000000000001</c:v>
                </c:pt>
                <c:pt idx="10" formatCode="0%">
                  <c:v>0.17</c:v>
                </c:pt>
                <c:pt idx="11" formatCode="0%">
                  <c:v>0.16</c:v>
                </c:pt>
                <c:pt idx="12" formatCode="0%">
                  <c:v>0.23</c:v>
                </c:pt>
                <c:pt idx="13" formatCode="0%">
                  <c:v>0.26</c:v>
                </c:pt>
                <c:pt idx="14" formatCode="0%">
                  <c:v>0.28000000000000008</c:v>
                </c:pt>
                <c:pt idx="15" formatCode="0%">
                  <c:v>0.28000000000000008</c:v>
                </c:pt>
                <c:pt idx="16" formatCode="0%">
                  <c:v>0.26</c:v>
                </c:pt>
                <c:pt idx="17" formatCode="0%">
                  <c:v>0.27</c:v>
                </c:pt>
                <c:pt idx="18" formatCode="0%">
                  <c:v>0.37000000000000038</c:v>
                </c:pt>
                <c:pt idx="19" formatCode="0%">
                  <c:v>0.36000000000000032</c:v>
                </c:pt>
                <c:pt idx="20" formatCode="0%">
                  <c:v>0.35000000000000031</c:v>
                </c:pt>
                <c:pt idx="21" formatCode="0%">
                  <c:v>0.29000000000000031</c:v>
                </c:pt>
                <c:pt idx="22" formatCode="0%">
                  <c:v>0.22</c:v>
                </c:pt>
                <c:pt idx="23" formatCode="0%">
                  <c:v>0.21000000000000021</c:v>
                </c:pt>
                <c:pt idx="24" formatCode="0%">
                  <c:v>0.22</c:v>
                </c:pt>
                <c:pt idx="25" formatCode="0%">
                  <c:v>0.3300000000000009</c:v>
                </c:pt>
                <c:pt idx="26" formatCode="0%">
                  <c:v>0.34</c:v>
                </c:pt>
                <c:pt idx="27" formatCode="0%">
                  <c:v>0.49000000000000032</c:v>
                </c:pt>
                <c:pt idx="28" formatCode="0%">
                  <c:v>0.48000000000000032</c:v>
                </c:pt>
                <c:pt idx="29" formatCode="0%">
                  <c:v>0.5</c:v>
                </c:pt>
                <c:pt idx="30" formatCode="0%">
                  <c:v>0.45</c:v>
                </c:pt>
                <c:pt idx="31" formatCode="0%">
                  <c:v>0.48000000000000032</c:v>
                </c:pt>
                <c:pt idx="32" formatCode="0%">
                  <c:v>0.51</c:v>
                </c:pt>
                <c:pt idx="33" formatCode="0%">
                  <c:v>0.62000000000000133</c:v>
                </c:pt>
              </c:numCache>
            </c:numRef>
          </c:val>
        </c:ser>
        <c:ser>
          <c:idx val="1"/>
          <c:order val="1"/>
          <c:tx>
            <c:strRef>
              <c:f>Sheet1!$C$1</c:f>
              <c:strCache>
                <c:ptCount val="1"/>
                <c:pt idx="0">
                  <c:v>MEA and Africa</c:v>
                </c:pt>
              </c:strCache>
            </c:strRef>
          </c:tx>
          <c:spPr>
            <a:ln w="31738">
              <a:solidFill>
                <a:srgbClr val="FF99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Sheet1!$C$2:$C$35</c:f>
              <c:numCache>
                <c:formatCode>0.00%</c:formatCode>
                <c:ptCount val="34"/>
                <c:pt idx="0">
                  <c:v>5.2600000000000001E-2</c:v>
                </c:pt>
                <c:pt idx="1">
                  <c:v>5.5400000000000033E-2</c:v>
                </c:pt>
                <c:pt idx="2">
                  <c:v>4.3500000000000004E-2</c:v>
                </c:pt>
                <c:pt idx="3">
                  <c:v>3.1600000000000052E-2</c:v>
                </c:pt>
                <c:pt idx="4">
                  <c:v>9.1900000000000023E-2</c:v>
                </c:pt>
                <c:pt idx="5">
                  <c:v>8.6300000000000002E-2</c:v>
                </c:pt>
                <c:pt idx="6" formatCode="0%">
                  <c:v>0.1</c:v>
                </c:pt>
                <c:pt idx="7">
                  <c:v>7.6700000000000004E-2</c:v>
                </c:pt>
                <c:pt idx="8" formatCode="0%">
                  <c:v>0.11</c:v>
                </c:pt>
                <c:pt idx="9" formatCode="0%">
                  <c:v>0.11</c:v>
                </c:pt>
                <c:pt idx="10" formatCode="0%">
                  <c:v>0.13</c:v>
                </c:pt>
                <c:pt idx="11" formatCode="0%">
                  <c:v>0.11</c:v>
                </c:pt>
                <c:pt idx="12" formatCode="0%">
                  <c:v>0.25</c:v>
                </c:pt>
                <c:pt idx="13" formatCode="0%">
                  <c:v>0.22</c:v>
                </c:pt>
                <c:pt idx="14" formatCode="0%">
                  <c:v>0.25</c:v>
                </c:pt>
                <c:pt idx="15" formatCode="0%">
                  <c:v>0.24000000000000021</c:v>
                </c:pt>
                <c:pt idx="16" formatCode="0%">
                  <c:v>0.25</c:v>
                </c:pt>
                <c:pt idx="17" formatCode="0%">
                  <c:v>0.23</c:v>
                </c:pt>
                <c:pt idx="18" formatCode="0%">
                  <c:v>0.26</c:v>
                </c:pt>
                <c:pt idx="19" formatCode="0%">
                  <c:v>0.23</c:v>
                </c:pt>
                <c:pt idx="20" formatCode="0%">
                  <c:v>0.23</c:v>
                </c:pt>
                <c:pt idx="21" formatCode="0%">
                  <c:v>0.25</c:v>
                </c:pt>
                <c:pt idx="22" formatCode="0%">
                  <c:v>0.23</c:v>
                </c:pt>
                <c:pt idx="23" formatCode="0%">
                  <c:v>0.25</c:v>
                </c:pt>
                <c:pt idx="24" formatCode="0%">
                  <c:v>0.25</c:v>
                </c:pt>
                <c:pt idx="25" formatCode="0%">
                  <c:v>0.38000000000000073</c:v>
                </c:pt>
                <c:pt idx="26" formatCode="0%">
                  <c:v>0.34</c:v>
                </c:pt>
                <c:pt idx="27" formatCode="0%">
                  <c:v>0.53</c:v>
                </c:pt>
                <c:pt idx="28" formatCode="0%">
                  <c:v>0.54</c:v>
                </c:pt>
                <c:pt idx="29" formatCode="0%">
                  <c:v>0.56000000000000005</c:v>
                </c:pt>
                <c:pt idx="30" formatCode="0%">
                  <c:v>0.52</c:v>
                </c:pt>
                <c:pt idx="31" formatCode="0%">
                  <c:v>0.52</c:v>
                </c:pt>
                <c:pt idx="32" formatCode="0%">
                  <c:v>0.5</c:v>
                </c:pt>
                <c:pt idx="33" formatCode="0%">
                  <c:v>0.5</c:v>
                </c:pt>
              </c:numCache>
            </c:numRef>
          </c:val>
        </c:ser>
        <c:ser>
          <c:idx val="2"/>
          <c:order val="2"/>
          <c:tx>
            <c:strRef>
              <c:f>Sheet1!$D$1</c:f>
              <c:strCache>
                <c:ptCount val="1"/>
                <c:pt idx="0">
                  <c:v>Europe, America and Elsewhere</c:v>
                </c:pt>
              </c:strCache>
            </c:strRef>
          </c:tx>
          <c:spPr>
            <a:ln w="31738">
              <a:solidFill>
                <a:srgbClr val="FF00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Sheet1!$D$2:$D$35</c:f>
              <c:numCache>
                <c:formatCode>0.00%</c:formatCode>
                <c:ptCount val="34"/>
                <c:pt idx="0">
                  <c:v>5.8100000000000013E-2</c:v>
                </c:pt>
                <c:pt idx="1">
                  <c:v>6.0700000000000108E-2</c:v>
                </c:pt>
                <c:pt idx="2">
                  <c:v>6.7100000000000021E-2</c:v>
                </c:pt>
                <c:pt idx="3">
                  <c:v>6.3800000000000009E-2</c:v>
                </c:pt>
                <c:pt idx="4" formatCode="0%">
                  <c:v>0.14000000000000001</c:v>
                </c:pt>
                <c:pt idx="5" formatCode="0%">
                  <c:v>0.11</c:v>
                </c:pt>
                <c:pt idx="6" formatCode="0%">
                  <c:v>0.12000000000000002</c:v>
                </c:pt>
                <c:pt idx="7" formatCode="0%">
                  <c:v>0.11</c:v>
                </c:pt>
                <c:pt idx="8">
                  <c:v>9.8000000000000226E-2</c:v>
                </c:pt>
                <c:pt idx="9">
                  <c:v>9.1400000000000009E-2</c:v>
                </c:pt>
                <c:pt idx="10">
                  <c:v>9.6300000000000024E-2</c:v>
                </c:pt>
                <c:pt idx="11">
                  <c:v>9.5500000000000251E-2</c:v>
                </c:pt>
                <c:pt idx="12" formatCode="0%">
                  <c:v>0.22</c:v>
                </c:pt>
                <c:pt idx="13" formatCode="0%">
                  <c:v>0.17</c:v>
                </c:pt>
                <c:pt idx="14" formatCode="0%">
                  <c:v>0.17</c:v>
                </c:pt>
                <c:pt idx="15" formatCode="0%">
                  <c:v>0.17</c:v>
                </c:pt>
                <c:pt idx="16" formatCode="0%">
                  <c:v>0.2</c:v>
                </c:pt>
                <c:pt idx="17" formatCode="0%">
                  <c:v>0.18000000000000024</c:v>
                </c:pt>
                <c:pt idx="18" formatCode="0%">
                  <c:v>0.19</c:v>
                </c:pt>
                <c:pt idx="19" formatCode="0%">
                  <c:v>0.31000000000000066</c:v>
                </c:pt>
                <c:pt idx="20" formatCode="0%">
                  <c:v>0.28000000000000008</c:v>
                </c:pt>
                <c:pt idx="21" formatCode="0%">
                  <c:v>0.21000000000000021</c:v>
                </c:pt>
                <c:pt idx="22" formatCode="0%">
                  <c:v>0.19</c:v>
                </c:pt>
                <c:pt idx="23" formatCode="0%">
                  <c:v>0.24000000000000021</c:v>
                </c:pt>
                <c:pt idx="24" formatCode="0%">
                  <c:v>0.21000000000000021</c:v>
                </c:pt>
                <c:pt idx="25" formatCode="0%">
                  <c:v>0.29000000000000031</c:v>
                </c:pt>
                <c:pt idx="26" formatCode="0%">
                  <c:v>0.30000000000000032</c:v>
                </c:pt>
                <c:pt idx="27" formatCode="0%">
                  <c:v>0.5</c:v>
                </c:pt>
                <c:pt idx="28" formatCode="0%">
                  <c:v>0.52</c:v>
                </c:pt>
                <c:pt idx="29" formatCode="0%">
                  <c:v>0.55000000000000004</c:v>
                </c:pt>
                <c:pt idx="30" formatCode="0%">
                  <c:v>0.47000000000000008</c:v>
                </c:pt>
                <c:pt idx="31" formatCode="0%">
                  <c:v>0.5</c:v>
                </c:pt>
                <c:pt idx="32" formatCode="0%">
                  <c:v>0.46</c:v>
                </c:pt>
                <c:pt idx="33" formatCode="0%">
                  <c:v>0.49000000000000032</c:v>
                </c:pt>
              </c:numCache>
            </c:numRef>
          </c:val>
        </c:ser>
        <c:ser>
          <c:idx val="3"/>
          <c:order val="3"/>
          <c:tx>
            <c:strRef>
              <c:f>Sheet1!$E$1</c:f>
              <c:strCache>
                <c:ptCount val="1"/>
                <c:pt idx="0">
                  <c:v>Asia\Far East and Australia</c:v>
                </c:pt>
              </c:strCache>
            </c:strRef>
          </c:tx>
          <c:spPr>
            <a:ln w="31738">
              <a:solidFill>
                <a:srgbClr val="003399"/>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Sheet1!$E$2:$E$35</c:f>
              <c:numCache>
                <c:formatCode>0.00%</c:formatCode>
                <c:ptCount val="34"/>
                <c:pt idx="0">
                  <c:v>6.5299999999999997E-2</c:v>
                </c:pt>
                <c:pt idx="1">
                  <c:v>6.2400000000000115E-2</c:v>
                </c:pt>
                <c:pt idx="2">
                  <c:v>6.8000000000000019E-2</c:v>
                </c:pt>
                <c:pt idx="3">
                  <c:v>3.9900000000000005E-2</c:v>
                </c:pt>
                <c:pt idx="4">
                  <c:v>9.540000000000004E-2</c:v>
                </c:pt>
                <c:pt idx="5">
                  <c:v>6.6199999999999995E-2</c:v>
                </c:pt>
                <c:pt idx="6">
                  <c:v>9.0300000000000005E-2</c:v>
                </c:pt>
                <c:pt idx="7">
                  <c:v>8.8400000000000006E-2</c:v>
                </c:pt>
                <c:pt idx="8">
                  <c:v>6.3600000000000004E-2</c:v>
                </c:pt>
                <c:pt idx="9">
                  <c:v>7.1099999999999997E-2</c:v>
                </c:pt>
                <c:pt idx="10">
                  <c:v>4.0300000000000023E-2</c:v>
                </c:pt>
                <c:pt idx="11">
                  <c:v>2.6100000000000002E-2</c:v>
                </c:pt>
                <c:pt idx="12" formatCode="0%">
                  <c:v>0.15000000000000024</c:v>
                </c:pt>
                <c:pt idx="13" formatCode="0%">
                  <c:v>0.1</c:v>
                </c:pt>
                <c:pt idx="14" formatCode="0%">
                  <c:v>0.11</c:v>
                </c:pt>
                <c:pt idx="15" formatCode="0%">
                  <c:v>0.14000000000000001</c:v>
                </c:pt>
                <c:pt idx="16" formatCode="0%">
                  <c:v>0.15000000000000024</c:v>
                </c:pt>
                <c:pt idx="17">
                  <c:v>8.6600000000000024E-2</c:v>
                </c:pt>
                <c:pt idx="18" formatCode="0%">
                  <c:v>0.14000000000000001</c:v>
                </c:pt>
                <c:pt idx="19" formatCode="0%">
                  <c:v>0.18000000000000024</c:v>
                </c:pt>
                <c:pt idx="20" formatCode="0%">
                  <c:v>0.16</c:v>
                </c:pt>
                <c:pt idx="21" formatCode="0%">
                  <c:v>0.2</c:v>
                </c:pt>
                <c:pt idx="22" formatCode="0%">
                  <c:v>0.23</c:v>
                </c:pt>
                <c:pt idx="23" formatCode="0%">
                  <c:v>0.26</c:v>
                </c:pt>
                <c:pt idx="24" formatCode="0%">
                  <c:v>0.21000000000000021</c:v>
                </c:pt>
                <c:pt idx="25" formatCode="0%">
                  <c:v>0.29000000000000031</c:v>
                </c:pt>
                <c:pt idx="26" formatCode="0%">
                  <c:v>0.35000000000000031</c:v>
                </c:pt>
                <c:pt idx="27" formatCode="0%">
                  <c:v>0.56000000000000005</c:v>
                </c:pt>
                <c:pt idx="28" formatCode="0%">
                  <c:v>0.58000000000000007</c:v>
                </c:pt>
                <c:pt idx="29" formatCode="0%">
                  <c:v>0.56000000000000005</c:v>
                </c:pt>
                <c:pt idx="30" formatCode="0%">
                  <c:v>0.56999999999999995</c:v>
                </c:pt>
                <c:pt idx="31" formatCode="0%">
                  <c:v>0.46</c:v>
                </c:pt>
                <c:pt idx="32" formatCode="0%">
                  <c:v>0.43000000000000038</c:v>
                </c:pt>
                <c:pt idx="33" formatCode="0%">
                  <c:v>0.48000000000000032</c:v>
                </c:pt>
              </c:numCache>
            </c:numRef>
          </c:val>
        </c:ser>
        <c:marker val="1"/>
        <c:axId val="128611456"/>
        <c:axId val="128739968"/>
      </c:lineChart>
      <c:catAx>
        <c:axId val="128611456"/>
        <c:scaling>
          <c:orientation val="minMax"/>
        </c:scaling>
        <c:axPos val="b"/>
        <c:numFmt formatCode="General" sourceLinked="1"/>
        <c:tickLblPos val="nextTo"/>
        <c:txPr>
          <a:bodyPr rot="-5400000" vert="horz"/>
          <a:lstStyle/>
          <a:p>
            <a:pPr>
              <a:defRPr sz="1000"/>
            </a:pPr>
            <a:endParaRPr lang="en-US"/>
          </a:p>
        </c:txPr>
        <c:crossAx val="128739968"/>
        <c:crosses val="autoZero"/>
        <c:auto val="1"/>
        <c:lblAlgn val="ctr"/>
        <c:lblOffset val="100"/>
      </c:catAx>
      <c:valAx>
        <c:axId val="128739968"/>
        <c:scaling>
          <c:orientation val="minMax"/>
        </c:scaling>
        <c:axPos val="l"/>
        <c:majorGridlines>
          <c:spPr>
            <a:ln>
              <a:solidFill>
                <a:schemeClr val="bg1">
                  <a:lumMod val="75000"/>
                </a:schemeClr>
              </a:solidFill>
            </a:ln>
          </c:spPr>
        </c:majorGridlines>
        <c:numFmt formatCode="0%" sourceLinked="0"/>
        <c:tickLblPos val="nextTo"/>
        <c:crossAx val="128611456"/>
        <c:crosses val="autoZero"/>
        <c:crossBetween val="between"/>
      </c:valAx>
    </c:plotArea>
    <c:legend>
      <c:legendPos val="b"/>
      <c:layout>
        <c:manualLayout>
          <c:xMode val="edge"/>
          <c:yMode val="edge"/>
          <c:x val="8.6842071570322005E-2"/>
          <c:y val="0.87650409668373452"/>
          <c:w val="0.85116957941232951"/>
          <c:h val="0.10979731145774052"/>
        </c:manualLayout>
      </c:layout>
    </c:legend>
    <c:plotVisOnly val="1"/>
    <c:dispBlanksAs val="gap"/>
  </c:chart>
  <c:txPr>
    <a:bodyPr/>
    <a:lstStyle/>
    <a:p>
      <a:pPr>
        <a:defRPr sz="1200">
          <a:latin typeface="Trebuchet MS" pitchFamily="34" charset="0"/>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6.0693120596767507E-2"/>
          <c:y val="2.9810592705762542E-2"/>
          <c:w val="0.92322500805820362"/>
          <c:h val="0.67080214288282469"/>
        </c:manualLayout>
      </c:layout>
      <c:lineChart>
        <c:grouping val="standard"/>
        <c:ser>
          <c:idx val="0"/>
          <c:order val="0"/>
          <c:tx>
            <c:strRef>
              <c:f>Sheet1!$B$1</c:f>
              <c:strCache>
                <c:ptCount val="1"/>
                <c:pt idx="0">
                  <c:v>GCC</c:v>
                </c:pt>
              </c:strCache>
            </c:strRef>
          </c:tx>
          <c:spPr>
            <a:ln w="31738">
              <a:solidFill>
                <a:srgbClr val="0080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Sheet1!$B$2:$B$35</c:f>
              <c:numCache>
                <c:formatCode>0.00%</c:formatCode>
                <c:ptCount val="34"/>
                <c:pt idx="0" formatCode="0%">
                  <c:v>0.17</c:v>
                </c:pt>
                <c:pt idx="1">
                  <c:v>7.0300000000000112E-2</c:v>
                </c:pt>
                <c:pt idx="2">
                  <c:v>5.6700000000000014E-2</c:v>
                </c:pt>
                <c:pt idx="3">
                  <c:v>3.9100000000000003E-2</c:v>
                </c:pt>
                <c:pt idx="4">
                  <c:v>4.02E-2</c:v>
                </c:pt>
                <c:pt idx="5">
                  <c:v>2.7900000000000012E-2</c:v>
                </c:pt>
                <c:pt idx="6">
                  <c:v>2.2100000000000002E-2</c:v>
                </c:pt>
                <c:pt idx="7">
                  <c:v>5.3699999999999998E-2</c:v>
                </c:pt>
                <c:pt idx="8">
                  <c:v>2.5399999999999999E-2</c:v>
                </c:pt>
                <c:pt idx="9">
                  <c:v>1.8499999999999999E-2</c:v>
                </c:pt>
                <c:pt idx="10">
                  <c:v>1.3400000000000028E-2</c:v>
                </c:pt>
                <c:pt idx="11">
                  <c:v>4.6300000000000001E-2</c:v>
                </c:pt>
                <c:pt idx="12" formatCode="0%">
                  <c:v>0.12000000000000002</c:v>
                </c:pt>
                <c:pt idx="13" formatCode="0%">
                  <c:v>0.16</c:v>
                </c:pt>
                <c:pt idx="14" formatCode="0%">
                  <c:v>0.21000000000000021</c:v>
                </c:pt>
                <c:pt idx="15" formatCode="0%">
                  <c:v>0.31000000000000066</c:v>
                </c:pt>
                <c:pt idx="16" formatCode="0%">
                  <c:v>0.3300000000000009</c:v>
                </c:pt>
                <c:pt idx="17" formatCode="0%">
                  <c:v>0.24000000000000021</c:v>
                </c:pt>
                <c:pt idx="18" formatCode="0%">
                  <c:v>0.23</c:v>
                </c:pt>
                <c:pt idx="19" formatCode="0%">
                  <c:v>0.1</c:v>
                </c:pt>
                <c:pt idx="20">
                  <c:v>6.4900000000000013E-2</c:v>
                </c:pt>
                <c:pt idx="21">
                  <c:v>5.7800000000000094E-2</c:v>
                </c:pt>
                <c:pt idx="22">
                  <c:v>3.4099999999999998E-2</c:v>
                </c:pt>
                <c:pt idx="23">
                  <c:v>3.2000000000000042E-2</c:v>
                </c:pt>
                <c:pt idx="24">
                  <c:v>4.8700000000000014E-2</c:v>
                </c:pt>
                <c:pt idx="25">
                  <c:v>5.1999999999999998E-2</c:v>
                </c:pt>
                <c:pt idx="26">
                  <c:v>5.7900000000000014E-2</c:v>
                </c:pt>
                <c:pt idx="27">
                  <c:v>7.0900000000000019E-2</c:v>
                </c:pt>
                <c:pt idx="28">
                  <c:v>7.6700000000000004E-2</c:v>
                </c:pt>
                <c:pt idx="29" formatCode="0%">
                  <c:v>0.12000000000000002</c:v>
                </c:pt>
                <c:pt idx="30" formatCode="0%">
                  <c:v>0.12000000000000002</c:v>
                </c:pt>
                <c:pt idx="31">
                  <c:v>7.1999999999999995E-2</c:v>
                </c:pt>
                <c:pt idx="32">
                  <c:v>5.6500000000000002E-2</c:v>
                </c:pt>
                <c:pt idx="33">
                  <c:v>4.7000000000000014E-2</c:v>
                </c:pt>
              </c:numCache>
            </c:numRef>
          </c:val>
        </c:ser>
        <c:ser>
          <c:idx val="1"/>
          <c:order val="1"/>
          <c:tx>
            <c:strRef>
              <c:f>Sheet1!$C$1</c:f>
              <c:strCache>
                <c:ptCount val="1"/>
                <c:pt idx="0">
                  <c:v>MEA and Africa</c:v>
                </c:pt>
              </c:strCache>
            </c:strRef>
          </c:tx>
          <c:spPr>
            <a:ln w="31738">
              <a:solidFill>
                <a:srgbClr val="FF99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Sheet1!$C$2:$C$35</c:f>
              <c:numCache>
                <c:formatCode>0%</c:formatCode>
                <c:ptCount val="34"/>
                <c:pt idx="0">
                  <c:v>0.19</c:v>
                </c:pt>
                <c:pt idx="1">
                  <c:v>0.13</c:v>
                </c:pt>
                <c:pt idx="2" formatCode="0.00%">
                  <c:v>5.9000000000000115E-2</c:v>
                </c:pt>
                <c:pt idx="3" formatCode="0.00%">
                  <c:v>5.4400000000000129E-2</c:v>
                </c:pt>
                <c:pt idx="4" formatCode="0.00%">
                  <c:v>6.4000000000000112E-2</c:v>
                </c:pt>
                <c:pt idx="5" formatCode="0.00%">
                  <c:v>3.7300000000000041E-2</c:v>
                </c:pt>
                <c:pt idx="6" formatCode="0.00%">
                  <c:v>3.39E-2</c:v>
                </c:pt>
                <c:pt idx="7" formatCode="0.00%">
                  <c:v>3.9900000000000005E-2</c:v>
                </c:pt>
                <c:pt idx="8" formatCode="0.00%">
                  <c:v>4.8700000000000014E-2</c:v>
                </c:pt>
                <c:pt idx="9" formatCode="0.00%">
                  <c:v>2.1399999999999999E-2</c:v>
                </c:pt>
                <c:pt idx="10" formatCode="0.00%">
                  <c:v>3.0500000000000006E-2</c:v>
                </c:pt>
                <c:pt idx="11" formatCode="0.00%">
                  <c:v>4.1000000000000002E-2</c:v>
                </c:pt>
                <c:pt idx="12" formatCode="0.00%">
                  <c:v>8.9800000000000046E-2</c:v>
                </c:pt>
                <c:pt idx="13">
                  <c:v>0.14000000000000001</c:v>
                </c:pt>
                <c:pt idx="14">
                  <c:v>0.19</c:v>
                </c:pt>
                <c:pt idx="15">
                  <c:v>0.25</c:v>
                </c:pt>
                <c:pt idx="16">
                  <c:v>0.21000000000000021</c:v>
                </c:pt>
                <c:pt idx="17">
                  <c:v>0.13</c:v>
                </c:pt>
                <c:pt idx="18">
                  <c:v>0.15000000000000024</c:v>
                </c:pt>
                <c:pt idx="19">
                  <c:v>0.11</c:v>
                </c:pt>
                <c:pt idx="20" formatCode="0.00%">
                  <c:v>7.4300000000000185E-2</c:v>
                </c:pt>
                <c:pt idx="21" formatCode="0.00%">
                  <c:v>6.0800000000000014E-2</c:v>
                </c:pt>
                <c:pt idx="22" formatCode="0.00%">
                  <c:v>3.61E-2</c:v>
                </c:pt>
                <c:pt idx="23" formatCode="0.00%">
                  <c:v>3.5300000000000005E-2</c:v>
                </c:pt>
                <c:pt idx="24" formatCode="0.00%">
                  <c:v>5.5400000000000033E-2</c:v>
                </c:pt>
                <c:pt idx="25" formatCode="0.00%">
                  <c:v>4.9800000000000122E-2</c:v>
                </c:pt>
                <c:pt idx="26" formatCode="0.00%">
                  <c:v>9.3800000000000244E-2</c:v>
                </c:pt>
                <c:pt idx="27" formatCode="0.00%">
                  <c:v>9.1600000000000042E-2</c:v>
                </c:pt>
                <c:pt idx="28">
                  <c:v>0.13</c:v>
                </c:pt>
                <c:pt idx="29">
                  <c:v>0.13</c:v>
                </c:pt>
                <c:pt idx="30">
                  <c:v>0.1</c:v>
                </c:pt>
                <c:pt idx="31">
                  <c:v>0.11</c:v>
                </c:pt>
                <c:pt idx="32" formatCode="0.00%">
                  <c:v>7.0300000000000112E-2</c:v>
                </c:pt>
                <c:pt idx="33" formatCode="0.00%">
                  <c:v>6.9200000000000012E-2</c:v>
                </c:pt>
              </c:numCache>
            </c:numRef>
          </c:val>
        </c:ser>
        <c:ser>
          <c:idx val="2"/>
          <c:order val="2"/>
          <c:tx>
            <c:strRef>
              <c:f>Sheet1!$D$1</c:f>
              <c:strCache>
                <c:ptCount val="1"/>
                <c:pt idx="0">
                  <c:v>Europe, America and Elsewhere</c:v>
                </c:pt>
              </c:strCache>
            </c:strRef>
          </c:tx>
          <c:spPr>
            <a:ln w="31738">
              <a:solidFill>
                <a:srgbClr val="FF00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Sheet1!$D$2:$D$35</c:f>
              <c:numCache>
                <c:formatCode>0%</c:formatCode>
                <c:ptCount val="34"/>
                <c:pt idx="0">
                  <c:v>0.2</c:v>
                </c:pt>
                <c:pt idx="1">
                  <c:v>0.11</c:v>
                </c:pt>
                <c:pt idx="2" formatCode="0.00%">
                  <c:v>7.0499999999999993E-2</c:v>
                </c:pt>
                <c:pt idx="3" formatCode="0.00%">
                  <c:v>9.5000000000000067E-3</c:v>
                </c:pt>
                <c:pt idx="4" formatCode="0.00%">
                  <c:v>4.02E-2</c:v>
                </c:pt>
                <c:pt idx="5" formatCode="0.00%">
                  <c:v>2.1200000000000042E-2</c:v>
                </c:pt>
                <c:pt idx="6" formatCode="0.00%">
                  <c:v>8.0100000000000005E-2</c:v>
                </c:pt>
                <c:pt idx="7" formatCode="0.00%">
                  <c:v>5.6800000000000003E-2</c:v>
                </c:pt>
                <c:pt idx="8" formatCode="0.00%">
                  <c:v>2.4500000000000001E-2</c:v>
                </c:pt>
                <c:pt idx="9" formatCode="0.00%">
                  <c:v>1.9400000000000053E-2</c:v>
                </c:pt>
                <c:pt idx="10" formatCode="0.00%">
                  <c:v>3.6400000000000016E-2</c:v>
                </c:pt>
                <c:pt idx="11" formatCode="0.00%">
                  <c:v>7.7299999999999994E-2</c:v>
                </c:pt>
                <c:pt idx="12">
                  <c:v>0.21000000000000021</c:v>
                </c:pt>
                <c:pt idx="13">
                  <c:v>0.17</c:v>
                </c:pt>
                <c:pt idx="14">
                  <c:v>0.18000000000000024</c:v>
                </c:pt>
                <c:pt idx="15">
                  <c:v>0.15000000000000024</c:v>
                </c:pt>
                <c:pt idx="16">
                  <c:v>0.15000000000000024</c:v>
                </c:pt>
                <c:pt idx="17">
                  <c:v>0.1</c:v>
                </c:pt>
                <c:pt idx="18">
                  <c:v>0.16</c:v>
                </c:pt>
                <c:pt idx="19">
                  <c:v>0.11</c:v>
                </c:pt>
                <c:pt idx="20" formatCode="0.00%">
                  <c:v>5.3699999999999998E-2</c:v>
                </c:pt>
                <c:pt idx="21" formatCode="0.00%">
                  <c:v>5.3900000000000003E-2</c:v>
                </c:pt>
                <c:pt idx="22" formatCode="0.00%">
                  <c:v>4.5400000000000003E-2</c:v>
                </c:pt>
                <c:pt idx="23" formatCode="0.00%">
                  <c:v>2.4600000000000011E-2</c:v>
                </c:pt>
                <c:pt idx="24" formatCode="0.00%">
                  <c:v>4.9300000000000122E-2</c:v>
                </c:pt>
                <c:pt idx="25" formatCode="0.00%">
                  <c:v>9.0500000000000067E-2</c:v>
                </c:pt>
                <c:pt idx="26" formatCode="0.00%">
                  <c:v>8.9400000000000021E-2</c:v>
                </c:pt>
                <c:pt idx="27">
                  <c:v>0.11</c:v>
                </c:pt>
                <c:pt idx="28">
                  <c:v>0.15000000000000024</c:v>
                </c:pt>
                <c:pt idx="29" formatCode="0.00%">
                  <c:v>9.9400000000000002E-2</c:v>
                </c:pt>
                <c:pt idx="30">
                  <c:v>0.12000000000000002</c:v>
                </c:pt>
                <c:pt idx="31">
                  <c:v>0.14000000000000001</c:v>
                </c:pt>
                <c:pt idx="32" formatCode="0.00%">
                  <c:v>8.2300000000000012E-2</c:v>
                </c:pt>
                <c:pt idx="33" formatCode="0.00%">
                  <c:v>4.3800000000000013E-2</c:v>
                </c:pt>
              </c:numCache>
            </c:numRef>
          </c:val>
        </c:ser>
        <c:ser>
          <c:idx val="3"/>
          <c:order val="3"/>
          <c:tx>
            <c:strRef>
              <c:f>Sheet1!$E$1</c:f>
              <c:strCache>
                <c:ptCount val="1"/>
                <c:pt idx="0">
                  <c:v>Asia\Far East and Australia</c:v>
                </c:pt>
              </c:strCache>
            </c:strRef>
          </c:tx>
          <c:spPr>
            <a:ln w="31738">
              <a:solidFill>
                <a:srgbClr val="003399"/>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Sheet1!$E$2:$E$35</c:f>
              <c:numCache>
                <c:formatCode>0.00%</c:formatCode>
                <c:ptCount val="34"/>
                <c:pt idx="0" formatCode="0%">
                  <c:v>0.14000000000000001</c:v>
                </c:pt>
                <c:pt idx="1">
                  <c:v>7.060000000000001E-2</c:v>
                </c:pt>
                <c:pt idx="2">
                  <c:v>7.51E-2</c:v>
                </c:pt>
                <c:pt idx="3">
                  <c:v>7.2800000000000031E-2</c:v>
                </c:pt>
                <c:pt idx="4">
                  <c:v>2.8199999999999989E-2</c:v>
                </c:pt>
                <c:pt idx="5">
                  <c:v>3.1600000000000052E-2</c:v>
                </c:pt>
                <c:pt idx="6">
                  <c:v>4.6899999999999997E-2</c:v>
                </c:pt>
                <c:pt idx="7">
                  <c:v>1.7899999999999999E-2</c:v>
                </c:pt>
                <c:pt idx="8">
                  <c:v>5.4800000000000126E-2</c:v>
                </c:pt>
                <c:pt idx="9">
                  <c:v>5.6099999999999997E-2</c:v>
                </c:pt>
                <c:pt idx="10">
                  <c:v>5.3999999999999999E-2</c:v>
                </c:pt>
                <c:pt idx="11">
                  <c:v>8.5900000000000004E-2</c:v>
                </c:pt>
                <c:pt idx="12" formatCode="0%">
                  <c:v>0.11</c:v>
                </c:pt>
                <c:pt idx="13" formatCode="0%">
                  <c:v>0.11</c:v>
                </c:pt>
                <c:pt idx="14" formatCode="0%">
                  <c:v>0.17</c:v>
                </c:pt>
                <c:pt idx="15" formatCode="0%">
                  <c:v>0.22</c:v>
                </c:pt>
                <c:pt idx="16" formatCode="0%">
                  <c:v>0.13</c:v>
                </c:pt>
                <c:pt idx="17">
                  <c:v>8.0500000000000224E-2</c:v>
                </c:pt>
                <c:pt idx="18">
                  <c:v>5.4700000000000137E-2</c:v>
                </c:pt>
                <c:pt idx="19">
                  <c:v>3.0700000000000002E-2</c:v>
                </c:pt>
                <c:pt idx="20">
                  <c:v>9.9900000000000044E-2</c:v>
                </c:pt>
                <c:pt idx="21">
                  <c:v>8.5900000000000004E-2</c:v>
                </c:pt>
                <c:pt idx="22">
                  <c:v>3.1199999999999999E-2</c:v>
                </c:pt>
                <c:pt idx="23">
                  <c:v>5.7900000000000014E-2</c:v>
                </c:pt>
                <c:pt idx="24">
                  <c:v>7.4500000000000094E-2</c:v>
                </c:pt>
                <c:pt idx="25">
                  <c:v>9.1300000000000006E-2</c:v>
                </c:pt>
                <c:pt idx="26" formatCode="0%">
                  <c:v>0.11</c:v>
                </c:pt>
                <c:pt idx="27" formatCode="0%">
                  <c:v>0.14000000000000001</c:v>
                </c:pt>
                <c:pt idx="28" formatCode="0%">
                  <c:v>0.15000000000000024</c:v>
                </c:pt>
                <c:pt idx="29" formatCode="0%">
                  <c:v>0.11</c:v>
                </c:pt>
                <c:pt idx="30" formatCode="0%">
                  <c:v>0.16</c:v>
                </c:pt>
                <c:pt idx="31" formatCode="0%">
                  <c:v>0.23</c:v>
                </c:pt>
                <c:pt idx="32" formatCode="0%">
                  <c:v>0.12000000000000002</c:v>
                </c:pt>
                <c:pt idx="33">
                  <c:v>8.0800000000000025E-2</c:v>
                </c:pt>
              </c:numCache>
            </c:numRef>
          </c:val>
        </c:ser>
        <c:marker val="1"/>
        <c:axId val="86554880"/>
        <c:axId val="86560768"/>
      </c:lineChart>
      <c:catAx>
        <c:axId val="86554880"/>
        <c:scaling>
          <c:orientation val="minMax"/>
        </c:scaling>
        <c:axPos val="b"/>
        <c:numFmt formatCode="General" sourceLinked="1"/>
        <c:tickLblPos val="nextTo"/>
        <c:txPr>
          <a:bodyPr rot="-5400000" vert="horz"/>
          <a:lstStyle/>
          <a:p>
            <a:pPr>
              <a:defRPr sz="1000"/>
            </a:pPr>
            <a:endParaRPr lang="en-US"/>
          </a:p>
        </c:txPr>
        <c:crossAx val="86560768"/>
        <c:crosses val="autoZero"/>
        <c:auto val="1"/>
        <c:lblAlgn val="ctr"/>
        <c:lblOffset val="100"/>
      </c:catAx>
      <c:valAx>
        <c:axId val="86560768"/>
        <c:scaling>
          <c:orientation val="minMax"/>
        </c:scaling>
        <c:axPos val="l"/>
        <c:majorGridlines>
          <c:spPr>
            <a:ln>
              <a:solidFill>
                <a:schemeClr val="bg1">
                  <a:lumMod val="75000"/>
                </a:schemeClr>
              </a:solidFill>
            </a:ln>
          </c:spPr>
        </c:majorGridlines>
        <c:numFmt formatCode="0%" sourceLinked="0"/>
        <c:tickLblPos val="nextTo"/>
        <c:crossAx val="86554880"/>
        <c:crosses val="autoZero"/>
        <c:crossBetween val="between"/>
      </c:valAx>
    </c:plotArea>
    <c:legend>
      <c:legendPos val="b"/>
      <c:layout>
        <c:manualLayout>
          <c:xMode val="edge"/>
          <c:yMode val="edge"/>
          <c:x val="8.6842071570322005E-2"/>
          <c:y val="0.87650409668373452"/>
          <c:w val="0.85116957941232951"/>
          <c:h val="0.10979731145774052"/>
        </c:manualLayout>
      </c:layout>
    </c:legend>
    <c:plotVisOnly val="1"/>
    <c:dispBlanksAs val="gap"/>
  </c:chart>
  <c:txPr>
    <a:bodyPr/>
    <a:lstStyle/>
    <a:p>
      <a:pPr>
        <a:defRPr sz="1200">
          <a:latin typeface="Trebuchet MS" pitchFamily="34" charset="0"/>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6.0693120596767507E-2"/>
          <c:y val="2.9810592705762542E-2"/>
          <c:w val="0.92322500805820362"/>
          <c:h val="0.67080214288282469"/>
        </c:manualLayout>
      </c:layout>
      <c:lineChart>
        <c:grouping val="standard"/>
        <c:ser>
          <c:idx val="0"/>
          <c:order val="0"/>
          <c:tx>
            <c:strRef>
              <c:f>Sheet1!$B$1</c:f>
              <c:strCache>
                <c:ptCount val="1"/>
                <c:pt idx="0">
                  <c:v>GCC</c:v>
                </c:pt>
              </c:strCache>
            </c:strRef>
          </c:tx>
          <c:spPr>
            <a:ln w="31738">
              <a:solidFill>
                <a:srgbClr val="0080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Sheet1!$B$2:$B$35</c:f>
              <c:numCache>
                <c:formatCode>0%</c:formatCode>
                <c:ptCount val="34"/>
                <c:pt idx="0" formatCode="0.00%">
                  <c:v>5.4800000000000126E-2</c:v>
                </c:pt>
                <c:pt idx="1">
                  <c:v>0.26</c:v>
                </c:pt>
                <c:pt idx="2">
                  <c:v>0.17</c:v>
                </c:pt>
                <c:pt idx="3" formatCode="0.00%">
                  <c:v>7.0400000000000004E-2</c:v>
                </c:pt>
                <c:pt idx="4" formatCode="0.00%">
                  <c:v>4.9700000000000133E-2</c:v>
                </c:pt>
                <c:pt idx="5" formatCode="0.00%">
                  <c:v>2.6200000000000011E-2</c:v>
                </c:pt>
                <c:pt idx="6" formatCode="0.00%">
                  <c:v>1.4500000000000001E-2</c:v>
                </c:pt>
                <c:pt idx="7" formatCode="0.00%">
                  <c:v>0</c:v>
                </c:pt>
                <c:pt idx="8" formatCode="0.00%">
                  <c:v>2.4E-2</c:v>
                </c:pt>
                <c:pt idx="9" formatCode="0.00%">
                  <c:v>2.8400000000000002E-2</c:v>
                </c:pt>
                <c:pt idx="10" formatCode="0.00%">
                  <c:v>2.4900000000000002E-2</c:v>
                </c:pt>
                <c:pt idx="11" formatCode="0.00%">
                  <c:v>8.9300000000000004E-2</c:v>
                </c:pt>
                <c:pt idx="12" formatCode="0.00%">
                  <c:v>5.7700000000000126E-2</c:v>
                </c:pt>
                <c:pt idx="13">
                  <c:v>0.11</c:v>
                </c:pt>
                <c:pt idx="14">
                  <c:v>0.25</c:v>
                </c:pt>
                <c:pt idx="15" formatCode="0.00%">
                  <c:v>9.5200000000000007E-2</c:v>
                </c:pt>
                <c:pt idx="16" formatCode="0.00%">
                  <c:v>5.3999999999999999E-2</c:v>
                </c:pt>
                <c:pt idx="17" formatCode="0.00%">
                  <c:v>8.7000000000000022E-2</c:v>
                </c:pt>
                <c:pt idx="18" formatCode="0.00%">
                  <c:v>7.2700000000000167E-2</c:v>
                </c:pt>
                <c:pt idx="19" formatCode="0.00%">
                  <c:v>7.6100000000000001E-2</c:v>
                </c:pt>
                <c:pt idx="20" formatCode="0.00%">
                  <c:v>5.8100000000000013E-2</c:v>
                </c:pt>
                <c:pt idx="21" formatCode="0.00%">
                  <c:v>9.9200000000000024E-2</c:v>
                </c:pt>
                <c:pt idx="22" formatCode="0.00%">
                  <c:v>8.9400000000000021E-2</c:v>
                </c:pt>
                <c:pt idx="23">
                  <c:v>0.1</c:v>
                </c:pt>
                <c:pt idx="24" formatCode="0.00%">
                  <c:v>9.2800000000000021E-2</c:v>
                </c:pt>
                <c:pt idx="25" formatCode="0.00%">
                  <c:v>7.4200000000000002E-2</c:v>
                </c:pt>
                <c:pt idx="26" formatCode="0.00%">
                  <c:v>7.1199999999999999E-2</c:v>
                </c:pt>
                <c:pt idx="27" formatCode="0.00%">
                  <c:v>3.4000000000000002E-2</c:v>
                </c:pt>
                <c:pt idx="28" formatCode="0.00%">
                  <c:v>5.3499999999999999E-2</c:v>
                </c:pt>
                <c:pt idx="29" formatCode="0.00%">
                  <c:v>7.3700000000000029E-2</c:v>
                </c:pt>
                <c:pt idx="30">
                  <c:v>0.12000000000000002</c:v>
                </c:pt>
                <c:pt idx="31">
                  <c:v>0.11</c:v>
                </c:pt>
                <c:pt idx="32" formatCode="0.00%">
                  <c:v>6.4800000000000024E-2</c:v>
                </c:pt>
                <c:pt idx="33" formatCode="0.00%">
                  <c:v>9.7000000000000003E-3</c:v>
                </c:pt>
              </c:numCache>
            </c:numRef>
          </c:val>
        </c:ser>
        <c:ser>
          <c:idx val="1"/>
          <c:order val="1"/>
          <c:tx>
            <c:strRef>
              <c:f>Sheet1!$C$1</c:f>
              <c:strCache>
                <c:ptCount val="1"/>
                <c:pt idx="0">
                  <c:v>MEA and Africa</c:v>
                </c:pt>
              </c:strCache>
            </c:strRef>
          </c:tx>
          <c:spPr>
            <a:ln w="31738">
              <a:solidFill>
                <a:srgbClr val="FF99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Sheet1!$C$2:$C$35</c:f>
              <c:numCache>
                <c:formatCode>0%</c:formatCode>
                <c:ptCount val="34"/>
                <c:pt idx="0" formatCode="0.00%">
                  <c:v>7.1499999999999994E-2</c:v>
                </c:pt>
                <c:pt idx="1">
                  <c:v>0.16</c:v>
                </c:pt>
                <c:pt idx="2">
                  <c:v>0.12000000000000002</c:v>
                </c:pt>
                <c:pt idx="3">
                  <c:v>0.12000000000000002</c:v>
                </c:pt>
                <c:pt idx="4" formatCode="0.00%">
                  <c:v>7.3300000000000004E-2</c:v>
                </c:pt>
                <c:pt idx="5" formatCode="0.00%">
                  <c:v>5.0900000000000001E-2</c:v>
                </c:pt>
                <c:pt idx="6" formatCode="0.00%">
                  <c:v>2.5399999999999999E-2</c:v>
                </c:pt>
                <c:pt idx="7" formatCode="0.00%">
                  <c:v>2.6700000000000002E-2</c:v>
                </c:pt>
                <c:pt idx="8" formatCode="0.00%">
                  <c:v>2.01E-2</c:v>
                </c:pt>
                <c:pt idx="9" formatCode="0.00%">
                  <c:v>2.0600000000000011E-2</c:v>
                </c:pt>
                <c:pt idx="10" formatCode="0.00%">
                  <c:v>3.960000000000001E-2</c:v>
                </c:pt>
                <c:pt idx="11" formatCode="0.00%">
                  <c:v>5.7000000000000023E-2</c:v>
                </c:pt>
                <c:pt idx="12" formatCode="0.00%">
                  <c:v>6.2000000000000034E-2</c:v>
                </c:pt>
                <c:pt idx="13" formatCode="0.00%">
                  <c:v>7.0800000000000002E-2</c:v>
                </c:pt>
                <c:pt idx="14">
                  <c:v>0.13</c:v>
                </c:pt>
                <c:pt idx="15" formatCode="0.00%">
                  <c:v>8.6400000000000018E-2</c:v>
                </c:pt>
                <c:pt idx="16" formatCode="0.00%">
                  <c:v>7.85E-2</c:v>
                </c:pt>
                <c:pt idx="17">
                  <c:v>0.12000000000000002</c:v>
                </c:pt>
                <c:pt idx="18">
                  <c:v>0.11</c:v>
                </c:pt>
                <c:pt idx="19">
                  <c:v>0.1</c:v>
                </c:pt>
                <c:pt idx="20" formatCode="0.00%">
                  <c:v>6.2100000000000023E-2</c:v>
                </c:pt>
                <c:pt idx="21" formatCode="0.00%">
                  <c:v>6.8400000000000002E-2</c:v>
                </c:pt>
                <c:pt idx="22" formatCode="0.00%">
                  <c:v>7.3200000000000001E-2</c:v>
                </c:pt>
                <c:pt idx="23" formatCode="0.00%">
                  <c:v>6.3299999999999995E-2</c:v>
                </c:pt>
                <c:pt idx="24" formatCode="0.00%">
                  <c:v>7.0400000000000004E-2</c:v>
                </c:pt>
                <c:pt idx="25" formatCode="0.00%">
                  <c:v>7.1599999999999997E-2</c:v>
                </c:pt>
                <c:pt idx="26" formatCode="0.00%">
                  <c:v>7.6499999999999999E-2</c:v>
                </c:pt>
                <c:pt idx="27" formatCode="0.00%">
                  <c:v>6.3600000000000004E-2</c:v>
                </c:pt>
                <c:pt idx="28" formatCode="0.00%">
                  <c:v>6.4400000000000124E-2</c:v>
                </c:pt>
                <c:pt idx="29" formatCode="0.00%">
                  <c:v>5.3800000000000014E-2</c:v>
                </c:pt>
                <c:pt idx="30" formatCode="0.00%">
                  <c:v>3.9000000000000014E-2</c:v>
                </c:pt>
                <c:pt idx="31" formatCode="0.00%">
                  <c:v>2.9000000000000001E-2</c:v>
                </c:pt>
                <c:pt idx="32" formatCode="0.00%">
                  <c:v>2.7200000000000012E-2</c:v>
                </c:pt>
                <c:pt idx="33" formatCode="0.00%">
                  <c:v>1.1900000000000042E-2</c:v>
                </c:pt>
              </c:numCache>
            </c:numRef>
          </c:val>
        </c:ser>
        <c:ser>
          <c:idx val="2"/>
          <c:order val="2"/>
          <c:tx>
            <c:strRef>
              <c:f>Sheet1!$D$1</c:f>
              <c:strCache>
                <c:ptCount val="1"/>
                <c:pt idx="0">
                  <c:v>Europe, America and Elsewhere</c:v>
                </c:pt>
              </c:strCache>
            </c:strRef>
          </c:tx>
          <c:spPr>
            <a:ln w="31738">
              <a:solidFill>
                <a:srgbClr val="FF0000"/>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Sheet1!$D$2:$D$35</c:f>
              <c:numCache>
                <c:formatCode>0%</c:formatCode>
                <c:ptCount val="34"/>
                <c:pt idx="0" formatCode="0.00%">
                  <c:v>5.7800000000000094E-2</c:v>
                </c:pt>
                <c:pt idx="1">
                  <c:v>0.19</c:v>
                </c:pt>
                <c:pt idx="2">
                  <c:v>0.12000000000000002</c:v>
                </c:pt>
                <c:pt idx="3" formatCode="0.00%">
                  <c:v>9.4700000000000048E-2</c:v>
                </c:pt>
                <c:pt idx="4" formatCode="0.00%">
                  <c:v>5.4700000000000137E-2</c:v>
                </c:pt>
                <c:pt idx="5" formatCode="0.00%">
                  <c:v>0</c:v>
                </c:pt>
                <c:pt idx="6" formatCode="0.00%">
                  <c:v>9.2000000000000068E-3</c:v>
                </c:pt>
                <c:pt idx="7" formatCode="0.00%">
                  <c:v>1.0300000000000005E-2</c:v>
                </c:pt>
                <c:pt idx="8" formatCode="0.00%">
                  <c:v>1.8100000000000043E-2</c:v>
                </c:pt>
                <c:pt idx="9" formatCode="0.00%">
                  <c:v>2.6700000000000002E-2</c:v>
                </c:pt>
                <c:pt idx="10" formatCode="0.00%">
                  <c:v>4.9000000000000137E-3</c:v>
                </c:pt>
                <c:pt idx="11" formatCode="0.00%">
                  <c:v>9.7700000000000023E-2</c:v>
                </c:pt>
                <c:pt idx="12" formatCode="0.00%">
                  <c:v>2.2600000000000012E-2</c:v>
                </c:pt>
                <c:pt idx="13" formatCode="0.00%">
                  <c:v>2.9200000000000011E-2</c:v>
                </c:pt>
                <c:pt idx="14">
                  <c:v>0.12000000000000002</c:v>
                </c:pt>
                <c:pt idx="15" formatCode="0.00%">
                  <c:v>4.6100000000000002E-2</c:v>
                </c:pt>
                <c:pt idx="16" formatCode="0.00%">
                  <c:v>4.3500000000000004E-2</c:v>
                </c:pt>
                <c:pt idx="17">
                  <c:v>0.13</c:v>
                </c:pt>
                <c:pt idx="18" formatCode="0.00%">
                  <c:v>8.7100000000000025E-2</c:v>
                </c:pt>
                <c:pt idx="19" formatCode="0.00%">
                  <c:v>4.0400000000000012E-2</c:v>
                </c:pt>
                <c:pt idx="20" formatCode="0.00%">
                  <c:v>1.5699999999999999E-2</c:v>
                </c:pt>
                <c:pt idx="21" formatCode="0.00%">
                  <c:v>2.87E-2</c:v>
                </c:pt>
                <c:pt idx="22" formatCode="0.00%">
                  <c:v>6.3200000000000006E-2</c:v>
                </c:pt>
                <c:pt idx="23" formatCode="0.00%">
                  <c:v>6.2300000000000119E-2</c:v>
                </c:pt>
                <c:pt idx="24" formatCode="0.00%">
                  <c:v>4.1199999999999987E-2</c:v>
                </c:pt>
                <c:pt idx="25" formatCode="0.00%">
                  <c:v>3.210000000000001E-2</c:v>
                </c:pt>
                <c:pt idx="26" formatCode="0.00%">
                  <c:v>4.8300000000000003E-2</c:v>
                </c:pt>
                <c:pt idx="27" formatCode="0.00%">
                  <c:v>5.16E-2</c:v>
                </c:pt>
                <c:pt idx="28" formatCode="0.00%">
                  <c:v>2.86E-2</c:v>
                </c:pt>
                <c:pt idx="29" formatCode="0.00%">
                  <c:v>6.2000000000000034E-2</c:v>
                </c:pt>
                <c:pt idx="30" formatCode="0.00%">
                  <c:v>5.6899999999999999E-2</c:v>
                </c:pt>
                <c:pt idx="31" formatCode="0.00%">
                  <c:v>9.3000000000000287E-3</c:v>
                </c:pt>
                <c:pt idx="32" formatCode="0.00%">
                  <c:v>3.15E-2</c:v>
                </c:pt>
                <c:pt idx="33" formatCode="0.00%">
                  <c:v>0</c:v>
                </c:pt>
              </c:numCache>
            </c:numRef>
          </c:val>
        </c:ser>
        <c:ser>
          <c:idx val="3"/>
          <c:order val="3"/>
          <c:tx>
            <c:strRef>
              <c:f>Sheet1!$E$1</c:f>
              <c:strCache>
                <c:ptCount val="1"/>
                <c:pt idx="0">
                  <c:v>Asia\Far East and Australia</c:v>
                </c:pt>
              </c:strCache>
            </c:strRef>
          </c:tx>
          <c:spPr>
            <a:ln w="31738">
              <a:solidFill>
                <a:srgbClr val="003399"/>
              </a:solidFill>
            </a:ln>
          </c:spPr>
          <c:marker>
            <c:symbol val="none"/>
          </c:marker>
          <c:cat>
            <c:strRef>
              <c:f>Sheet1!$A$2:$A$35</c:f>
              <c:strCache>
                <c:ptCount val="34"/>
                <c:pt idx="0">
                  <c:v> 07:00 - 07:29</c:v>
                </c:pt>
                <c:pt idx="1">
                  <c:v> 07:30 - 07:59</c:v>
                </c:pt>
                <c:pt idx="2">
                  <c:v> 08:00 - 08:29</c:v>
                </c:pt>
                <c:pt idx="3">
                  <c:v> 08:30 - 08:59</c:v>
                </c:pt>
                <c:pt idx="4">
                  <c:v> 09:00 - 09:29</c:v>
                </c:pt>
                <c:pt idx="5">
                  <c:v> 09:30 - 09:59</c:v>
                </c:pt>
                <c:pt idx="6">
                  <c:v> 10:00 - 10:29</c:v>
                </c:pt>
                <c:pt idx="7">
                  <c:v> 10:30 - 10:59</c:v>
                </c:pt>
                <c:pt idx="8">
                  <c:v> 11:00 - 11:29</c:v>
                </c:pt>
                <c:pt idx="9">
                  <c:v> 11:30 - 11:59</c:v>
                </c:pt>
                <c:pt idx="10">
                  <c:v> 12:00 - 12:29</c:v>
                </c:pt>
                <c:pt idx="11">
                  <c:v> 12:30 - 12:59</c:v>
                </c:pt>
                <c:pt idx="12">
                  <c:v> 13:00 - 13:29</c:v>
                </c:pt>
                <c:pt idx="13">
                  <c:v> 13:30 - 13:59</c:v>
                </c:pt>
                <c:pt idx="14">
                  <c:v> 14:00 - 14:29</c:v>
                </c:pt>
                <c:pt idx="15">
                  <c:v> 14:30 - 14:59</c:v>
                </c:pt>
                <c:pt idx="16">
                  <c:v> 15:00 - 15:29</c:v>
                </c:pt>
                <c:pt idx="17">
                  <c:v> 15:30 - 15:59</c:v>
                </c:pt>
                <c:pt idx="18">
                  <c:v> 16:00 - 16:59</c:v>
                </c:pt>
                <c:pt idx="19">
                  <c:v> 17:00 - 17:29</c:v>
                </c:pt>
                <c:pt idx="20">
                  <c:v> 17:30 - 17:59</c:v>
                </c:pt>
                <c:pt idx="21">
                  <c:v> 18:00 - 18:29</c:v>
                </c:pt>
                <c:pt idx="22">
                  <c:v> 18:30 - 18:59</c:v>
                </c:pt>
                <c:pt idx="23">
                  <c:v> 19:00 - 19:29</c:v>
                </c:pt>
                <c:pt idx="24">
                  <c:v> 19:30 - 19:59</c:v>
                </c:pt>
                <c:pt idx="25">
                  <c:v> 20:00 - 20:29</c:v>
                </c:pt>
                <c:pt idx="26">
                  <c:v> 20:30 - 20:59</c:v>
                </c:pt>
                <c:pt idx="27">
                  <c:v> 21:00 - 21:29</c:v>
                </c:pt>
                <c:pt idx="28">
                  <c:v> 21:30 - 21:59</c:v>
                </c:pt>
                <c:pt idx="29">
                  <c:v> 22:00 - 22:29</c:v>
                </c:pt>
                <c:pt idx="30">
                  <c:v> 22:30 - 22:59</c:v>
                </c:pt>
                <c:pt idx="31">
                  <c:v> 23:00 - 23:29</c:v>
                </c:pt>
                <c:pt idx="32">
                  <c:v> 23:30 - 23:59</c:v>
                </c:pt>
                <c:pt idx="33">
                  <c:v> 00:00 - 06:59</c:v>
                </c:pt>
              </c:strCache>
            </c:strRef>
          </c:cat>
          <c:val>
            <c:numRef>
              <c:f>Sheet1!$E$2:$E$35</c:f>
              <c:numCache>
                <c:formatCode>0%</c:formatCode>
                <c:ptCount val="34"/>
                <c:pt idx="0" formatCode="0.00%">
                  <c:v>4.5699999999999998E-2</c:v>
                </c:pt>
                <c:pt idx="1">
                  <c:v>0.14000000000000001</c:v>
                </c:pt>
                <c:pt idx="2" formatCode="0.00%">
                  <c:v>6.2300000000000119E-2</c:v>
                </c:pt>
                <c:pt idx="3" formatCode="0.00%">
                  <c:v>8.8800000000000226E-2</c:v>
                </c:pt>
                <c:pt idx="4" formatCode="0.00%">
                  <c:v>9.6500000000000044E-2</c:v>
                </c:pt>
                <c:pt idx="5" formatCode="0.00%">
                  <c:v>4.1300000000000003E-2</c:v>
                </c:pt>
                <c:pt idx="6" formatCode="0.00%">
                  <c:v>0</c:v>
                </c:pt>
                <c:pt idx="7" formatCode="0.00%">
                  <c:v>2.6100000000000002E-2</c:v>
                </c:pt>
                <c:pt idx="8" formatCode="0.00%">
                  <c:v>1.2800000000000021E-2</c:v>
                </c:pt>
                <c:pt idx="9" formatCode="0.00%">
                  <c:v>2.1100000000000001E-2</c:v>
                </c:pt>
                <c:pt idx="10" formatCode="0.00%">
                  <c:v>1.3400000000000028E-2</c:v>
                </c:pt>
                <c:pt idx="11" formatCode="0.00%">
                  <c:v>2.7900000000000012E-2</c:v>
                </c:pt>
                <c:pt idx="12" formatCode="0.00%">
                  <c:v>6.9600000000000023E-2</c:v>
                </c:pt>
                <c:pt idx="13" formatCode="0.00%">
                  <c:v>4.9100000000000033E-2</c:v>
                </c:pt>
                <c:pt idx="14" formatCode="0.00%">
                  <c:v>7.1700000000000014E-2</c:v>
                </c:pt>
                <c:pt idx="15" formatCode="0.00%">
                  <c:v>2.5600000000000012E-2</c:v>
                </c:pt>
                <c:pt idx="16" formatCode="0.00%">
                  <c:v>4.6800000000000001E-2</c:v>
                </c:pt>
                <c:pt idx="17" formatCode="0.00%">
                  <c:v>6.6699999999999995E-2</c:v>
                </c:pt>
                <c:pt idx="18" formatCode="0.00%">
                  <c:v>9.3700000000000228E-2</c:v>
                </c:pt>
                <c:pt idx="19">
                  <c:v>0.1</c:v>
                </c:pt>
                <c:pt idx="20" formatCode="0.00%">
                  <c:v>4.4299999999999999E-2</c:v>
                </c:pt>
                <c:pt idx="21" formatCode="0.00%">
                  <c:v>7.4500000000000094E-2</c:v>
                </c:pt>
                <c:pt idx="22" formatCode="0.00%">
                  <c:v>6.8099999999999994E-2</c:v>
                </c:pt>
                <c:pt idx="23" formatCode="0.00%">
                  <c:v>5.3800000000000014E-2</c:v>
                </c:pt>
                <c:pt idx="24" formatCode="0.00%">
                  <c:v>4.1500000000000002E-2</c:v>
                </c:pt>
                <c:pt idx="25" formatCode="0.00%">
                  <c:v>6.7599999999999993E-2</c:v>
                </c:pt>
                <c:pt idx="26" formatCode="0.00%">
                  <c:v>9.3500000000000291E-2</c:v>
                </c:pt>
                <c:pt idx="27" formatCode="0.00%">
                  <c:v>5.2600000000000001E-2</c:v>
                </c:pt>
                <c:pt idx="28" formatCode="0.00%">
                  <c:v>2.4799999999999999E-2</c:v>
                </c:pt>
                <c:pt idx="29" formatCode="0.00%">
                  <c:v>3.3500000000000002E-2</c:v>
                </c:pt>
                <c:pt idx="30" formatCode="0.00%">
                  <c:v>3.500000000000001E-2</c:v>
                </c:pt>
                <c:pt idx="31" formatCode="0.00%">
                  <c:v>6.1000000000000004E-3</c:v>
                </c:pt>
                <c:pt idx="32" formatCode="0.00%">
                  <c:v>0</c:v>
                </c:pt>
                <c:pt idx="33" formatCode="0.00%">
                  <c:v>4.2400000000000014E-2</c:v>
                </c:pt>
              </c:numCache>
            </c:numRef>
          </c:val>
        </c:ser>
        <c:marker val="1"/>
        <c:axId val="129680512"/>
        <c:axId val="129682048"/>
      </c:lineChart>
      <c:catAx>
        <c:axId val="129680512"/>
        <c:scaling>
          <c:orientation val="minMax"/>
        </c:scaling>
        <c:axPos val="b"/>
        <c:numFmt formatCode="General" sourceLinked="1"/>
        <c:tickLblPos val="nextTo"/>
        <c:txPr>
          <a:bodyPr rot="-5400000" vert="horz"/>
          <a:lstStyle/>
          <a:p>
            <a:pPr>
              <a:defRPr sz="1000"/>
            </a:pPr>
            <a:endParaRPr lang="en-US"/>
          </a:p>
        </c:txPr>
        <c:crossAx val="129682048"/>
        <c:crosses val="autoZero"/>
        <c:auto val="1"/>
        <c:lblAlgn val="ctr"/>
        <c:lblOffset val="100"/>
      </c:catAx>
      <c:valAx>
        <c:axId val="129682048"/>
        <c:scaling>
          <c:orientation val="minMax"/>
        </c:scaling>
        <c:axPos val="l"/>
        <c:majorGridlines>
          <c:spPr>
            <a:ln>
              <a:solidFill>
                <a:schemeClr val="bg1">
                  <a:lumMod val="75000"/>
                </a:schemeClr>
              </a:solidFill>
            </a:ln>
          </c:spPr>
        </c:majorGridlines>
        <c:numFmt formatCode="0%" sourceLinked="0"/>
        <c:tickLblPos val="nextTo"/>
        <c:crossAx val="129680512"/>
        <c:crosses val="autoZero"/>
        <c:crossBetween val="between"/>
      </c:valAx>
    </c:plotArea>
    <c:legend>
      <c:legendPos val="b"/>
      <c:layout>
        <c:manualLayout>
          <c:xMode val="edge"/>
          <c:yMode val="edge"/>
          <c:x val="8.6842071570322005E-2"/>
          <c:y val="0.87650409668373452"/>
          <c:w val="0.9"/>
          <c:h val="4.9242837040807119E-2"/>
        </c:manualLayout>
      </c:layout>
    </c:legend>
    <c:plotVisOnly val="1"/>
    <c:dispBlanksAs val="gap"/>
  </c:chart>
  <c:txPr>
    <a:bodyPr/>
    <a:lstStyle/>
    <a:p>
      <a:pPr>
        <a:defRPr sz="1200">
          <a:latin typeface="Trebuchet MS" pitchFamily="34" charset="0"/>
        </a:defRPr>
      </a:pPr>
      <a:endParaRPr lang="en-US"/>
    </a:p>
  </c:txPr>
  <c:externalData r:id="rId1"/>
</c:chartSpace>
</file>

<file path=ppt/drawings/drawing1.xml><?xml version="1.0" encoding="utf-8"?>
<c:userShapes xmlns:c="http://schemas.openxmlformats.org/drawingml/2006/chart">
  <cdr:relSizeAnchor xmlns:cdr="http://schemas.openxmlformats.org/drawingml/2006/chartDrawing">
    <cdr:from>
      <cdr:x>0.07143</cdr:x>
      <cdr:y>0.92248</cdr:y>
    </cdr:from>
    <cdr:to>
      <cdr:x>0.55102</cdr:x>
      <cdr:y>0.98857</cdr:y>
    </cdr:to>
    <cdr:sp macro="" textlink="">
      <cdr:nvSpPr>
        <cdr:cNvPr id="2" name="TextBox 7"/>
        <cdr:cNvSpPr txBox="1"/>
      </cdr:nvSpPr>
      <cdr:spPr>
        <a:xfrm xmlns:a="http://schemas.openxmlformats.org/drawingml/2006/main">
          <a:off x="533411" y="3866114"/>
          <a:ext cx="3581386" cy="276999"/>
        </a:xfrm>
        <a:prstGeom xmlns:a="http://schemas.openxmlformats.org/drawingml/2006/main" prst="rect">
          <a:avLst/>
        </a:prstGeom>
        <a:ln xmlns:a="http://schemas.openxmlformats.org/drawingml/2006/main"/>
      </cdr:spPr>
      <cdr:style>
        <a:lnRef xmlns:a="http://schemas.openxmlformats.org/drawingml/2006/main" idx="0">
          <a:schemeClr val="accent4"/>
        </a:lnRef>
        <a:fillRef xmlns:a="http://schemas.openxmlformats.org/drawingml/2006/main" idx="3">
          <a:schemeClr val="accent4"/>
        </a:fillRef>
        <a:effectRef xmlns:a="http://schemas.openxmlformats.org/drawingml/2006/main" idx="3">
          <a:schemeClr val="accent4"/>
        </a:effectRef>
        <a:fontRef xmlns:a="http://schemas.openxmlformats.org/drawingml/2006/main" idx="minor">
          <a:schemeClr val="lt1"/>
        </a:fontRef>
      </cdr:style>
      <cdr:txBody>
        <a:bodyPr xmlns:a="http://schemas.openxmlformats.org/drawingml/2006/main">
          <a:spAutoFit/>
        </a:bodyPr>
        <a:lstStyle xmlns:a="http://schemas.openxmlformats.org/drawingml/2006/main">
          <a:defPPr>
            <a:defRPr lang="en-US"/>
          </a:defPPr>
          <a:lvl1pPr algn="l" rtl="0" fontAlgn="base">
            <a:spcBef>
              <a:spcPct val="0"/>
            </a:spcBef>
            <a:spcAft>
              <a:spcPct val="0"/>
            </a:spcAft>
            <a:defRPr kern="1200">
              <a:solidFill>
                <a:sysClr val="windowText" lastClr="000000"/>
              </a:solidFill>
              <a:latin typeface="Arial" charset="0"/>
              <a:cs typeface="Arial" charset="0"/>
            </a:defRPr>
          </a:lvl1pPr>
          <a:lvl2pPr marL="457200" algn="l" rtl="0" fontAlgn="base">
            <a:spcBef>
              <a:spcPct val="0"/>
            </a:spcBef>
            <a:spcAft>
              <a:spcPct val="0"/>
            </a:spcAft>
            <a:defRPr kern="1200">
              <a:solidFill>
                <a:sysClr val="windowText" lastClr="000000"/>
              </a:solidFill>
              <a:latin typeface="Arial" charset="0"/>
              <a:cs typeface="Arial" charset="0"/>
            </a:defRPr>
          </a:lvl2pPr>
          <a:lvl3pPr marL="914400" algn="l" rtl="0" fontAlgn="base">
            <a:spcBef>
              <a:spcPct val="0"/>
            </a:spcBef>
            <a:spcAft>
              <a:spcPct val="0"/>
            </a:spcAft>
            <a:defRPr kern="1200">
              <a:solidFill>
                <a:sysClr val="windowText" lastClr="000000"/>
              </a:solidFill>
              <a:latin typeface="Arial" charset="0"/>
              <a:cs typeface="Arial" charset="0"/>
            </a:defRPr>
          </a:lvl3pPr>
          <a:lvl4pPr marL="1371600" algn="l" rtl="0" fontAlgn="base">
            <a:spcBef>
              <a:spcPct val="0"/>
            </a:spcBef>
            <a:spcAft>
              <a:spcPct val="0"/>
            </a:spcAft>
            <a:defRPr kern="1200">
              <a:solidFill>
                <a:sysClr val="windowText" lastClr="000000"/>
              </a:solidFill>
              <a:latin typeface="Arial" charset="0"/>
              <a:cs typeface="Arial" charset="0"/>
            </a:defRPr>
          </a:lvl4pPr>
          <a:lvl5pPr marL="1828800" algn="l" rtl="0" fontAlgn="base">
            <a:spcBef>
              <a:spcPct val="0"/>
            </a:spcBef>
            <a:spcAft>
              <a:spcPct val="0"/>
            </a:spcAft>
            <a:defRPr kern="1200">
              <a:solidFill>
                <a:sysClr val="windowText" lastClr="000000"/>
              </a:solidFill>
              <a:latin typeface="Arial" charset="0"/>
              <a:cs typeface="Arial" charset="0"/>
            </a:defRPr>
          </a:lvl5pPr>
          <a:lvl6pPr marL="2286000" algn="l" defTabSz="914400" rtl="0" eaLnBrk="1" latinLnBrk="0" hangingPunct="1">
            <a:defRPr kern="1200">
              <a:solidFill>
                <a:sysClr val="windowText" lastClr="000000"/>
              </a:solidFill>
              <a:latin typeface="Arial" charset="0"/>
              <a:cs typeface="Arial" charset="0"/>
            </a:defRPr>
          </a:lvl6pPr>
          <a:lvl7pPr marL="2743200" algn="l" defTabSz="914400" rtl="0" eaLnBrk="1" latinLnBrk="0" hangingPunct="1">
            <a:defRPr kern="1200">
              <a:solidFill>
                <a:sysClr val="windowText" lastClr="000000"/>
              </a:solidFill>
              <a:latin typeface="Arial" charset="0"/>
              <a:cs typeface="Arial" charset="0"/>
            </a:defRPr>
          </a:lvl7pPr>
          <a:lvl8pPr marL="3200400" algn="l" defTabSz="914400" rtl="0" eaLnBrk="1" latinLnBrk="0" hangingPunct="1">
            <a:defRPr kern="1200">
              <a:solidFill>
                <a:sysClr val="windowText" lastClr="000000"/>
              </a:solidFill>
              <a:latin typeface="Arial" charset="0"/>
              <a:cs typeface="Arial" charset="0"/>
            </a:defRPr>
          </a:lvl8pPr>
          <a:lvl9pPr marL="3657600" algn="l" defTabSz="914400" rtl="0" eaLnBrk="1" latinLnBrk="0" hangingPunct="1">
            <a:defRPr kern="1200">
              <a:solidFill>
                <a:sysClr val="windowText" lastClr="000000"/>
              </a:solidFill>
              <a:latin typeface="Arial" charset="0"/>
              <a:cs typeface="Arial" charset="0"/>
            </a:defRPr>
          </a:lvl9pPr>
        </a:lstStyle>
        <a:p xmlns:a="http://schemas.openxmlformats.org/drawingml/2006/main">
          <a:pPr algn="ctr" fontAlgn="auto">
            <a:spcBef>
              <a:spcPts val="0"/>
            </a:spcBef>
            <a:spcAft>
              <a:spcPts val="0"/>
            </a:spcAft>
            <a:defRPr/>
          </a:pPr>
          <a:r>
            <a:rPr lang="en-US" sz="1200" dirty="0">
              <a:solidFill>
                <a:schemeClr val="bg1"/>
              </a:solidFill>
              <a:latin typeface="Trebuchet MS" pitchFamily="34" charset="0"/>
            </a:rPr>
            <a:t>Base: </a:t>
          </a:r>
          <a:r>
            <a:rPr lang="en-US" sz="1200" dirty="0" smtClean="0">
              <a:solidFill>
                <a:schemeClr val="bg1"/>
              </a:solidFill>
              <a:latin typeface="Trebuchet MS" pitchFamily="34" charset="0"/>
            </a:rPr>
            <a:t>Total Sample (n=6951)</a:t>
          </a:r>
          <a:endParaRPr lang="en-US" sz="1200" dirty="0">
            <a:solidFill>
              <a:schemeClr val="bg1"/>
            </a:solidFill>
            <a:latin typeface="Trebuchet MS"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0.31776</cdr:x>
      <cdr:y>0.04691</cdr:y>
    </cdr:from>
    <cdr:to>
      <cdr:x>0.8785</cdr:x>
      <cdr:y>0.21889</cdr:y>
    </cdr:to>
    <cdr:sp macro="" textlink="">
      <cdr:nvSpPr>
        <cdr:cNvPr id="2" name="Rounded Rectangular Callout 1"/>
        <cdr:cNvSpPr/>
      </cdr:nvSpPr>
      <cdr:spPr>
        <a:xfrm xmlns:a="http://schemas.openxmlformats.org/drawingml/2006/main">
          <a:off x="2590800" y="228600"/>
          <a:ext cx="4571959" cy="838167"/>
        </a:xfrm>
        <a:prstGeom xmlns:a="http://schemas.openxmlformats.org/drawingml/2006/main" prst="wedgeRoundRectCallout">
          <a:avLst>
            <a:gd name="adj1" fmla="val -53690"/>
            <a:gd name="adj2" fmla="val 123658"/>
            <a:gd name="adj3" fmla="val 16667"/>
          </a:avLst>
        </a:prstGeom>
      </cdr:spPr>
      <cdr:style>
        <a:lnRef xmlns:a="http://schemas.openxmlformats.org/drawingml/2006/main" idx="1">
          <a:schemeClr val="accent2"/>
        </a:lnRef>
        <a:fillRef xmlns:a="http://schemas.openxmlformats.org/drawingml/2006/main" idx="3">
          <a:schemeClr val="accent2"/>
        </a:fillRef>
        <a:effectRef xmlns:a="http://schemas.openxmlformats.org/drawingml/2006/main" idx="2">
          <a:schemeClr val="accent2"/>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en-US" sz="1400" b="1" i="1" dirty="0" smtClean="0">
              <a:latin typeface="Calibri" pitchFamily="34" charset="0"/>
            </a:rPr>
            <a:t>Majority take 1-2 flights for holidays in the last twelve months, as a cumulative result for both Personal and Business air travel the number reaches ~83%</a:t>
          </a:r>
          <a:endParaRPr lang="en-US" sz="1400" b="1" i="1" dirty="0">
            <a:latin typeface="Calibri"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0.27103</cdr:x>
      <cdr:y>0</cdr:y>
    </cdr:from>
    <cdr:to>
      <cdr:x>0.85981</cdr:x>
      <cdr:y>0.2658</cdr:y>
    </cdr:to>
    <cdr:sp macro="" textlink="">
      <cdr:nvSpPr>
        <cdr:cNvPr id="2" name="Rounded Rectangular Callout 1"/>
        <cdr:cNvSpPr/>
      </cdr:nvSpPr>
      <cdr:spPr>
        <a:xfrm xmlns:a="http://schemas.openxmlformats.org/drawingml/2006/main">
          <a:off x="2209800" y="-228600"/>
          <a:ext cx="4800559" cy="1295400"/>
        </a:xfrm>
        <a:prstGeom xmlns:a="http://schemas.openxmlformats.org/drawingml/2006/main" prst="wedgeRoundRectCallout">
          <a:avLst>
            <a:gd name="adj1" fmla="val -75090"/>
            <a:gd name="adj2" fmla="val 72320"/>
            <a:gd name="adj3" fmla="val 16667"/>
          </a:avLst>
        </a:prstGeom>
      </cdr:spPr>
      <cdr:style>
        <a:lnRef xmlns:a="http://schemas.openxmlformats.org/drawingml/2006/main" idx="1">
          <a:schemeClr val="accent3"/>
        </a:lnRef>
        <a:fillRef xmlns:a="http://schemas.openxmlformats.org/drawingml/2006/main" idx="3">
          <a:schemeClr val="accent3"/>
        </a:fillRef>
        <a:effectRef xmlns:a="http://schemas.openxmlformats.org/drawingml/2006/main" idx="2">
          <a:schemeClr val="accent3"/>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en-US" sz="1400" b="1" i="1" dirty="0" smtClean="0">
              <a:latin typeface="Calibri" pitchFamily="34" charset="0"/>
            </a:rPr>
            <a:t>Interestingly Saudi Airlines tops the list of Airlines used with a  quite wide gap between the first competitor “Egypt Air”, this reflects the loyalty of Saudis towards their national airways and the fact of being used as an international and local means of transportation .</a:t>
          </a:r>
          <a:endParaRPr lang="en-US" sz="1400" b="1" i="1" dirty="0">
            <a:latin typeface="Calibri"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0.62617</cdr:x>
      <cdr:y>0.62541</cdr:y>
    </cdr:from>
    <cdr:to>
      <cdr:x>0.88785</cdr:x>
      <cdr:y>0.71922</cdr:y>
    </cdr:to>
    <cdr:sp macro="" textlink="">
      <cdr:nvSpPr>
        <cdr:cNvPr id="3" name="Left-Right Arrow 2"/>
        <cdr:cNvSpPr/>
      </cdr:nvSpPr>
      <cdr:spPr>
        <a:xfrm xmlns:a="http://schemas.openxmlformats.org/drawingml/2006/main">
          <a:off x="5105400" y="3048000"/>
          <a:ext cx="2133600" cy="457200"/>
        </a:xfrm>
        <a:prstGeom xmlns:a="http://schemas.openxmlformats.org/drawingml/2006/main" prst="leftRightArrow">
          <a:avLst/>
        </a:prstGeom>
      </cdr:spPr>
      <cdr:style>
        <a:lnRef xmlns:a="http://schemas.openxmlformats.org/drawingml/2006/main" idx="0">
          <a:schemeClr val="accent2"/>
        </a:lnRef>
        <a:fillRef xmlns:a="http://schemas.openxmlformats.org/drawingml/2006/main" idx="3">
          <a:schemeClr val="accent2"/>
        </a:fillRef>
        <a:effectRef xmlns:a="http://schemas.openxmlformats.org/drawingml/2006/main" idx="3">
          <a:schemeClr val="accent2"/>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pPr algn="ctr"/>
          <a:r>
            <a:rPr lang="en-US" b="1" i="1" dirty="0" smtClean="0"/>
            <a:t>19%</a:t>
          </a:r>
          <a:endParaRPr lang="en-US" b="1" i="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196FD0D-CC90-40E6-A514-FBDA429F9B0F}" type="datetimeFigureOut">
              <a:rPr lang="en-US"/>
              <a:pPr>
                <a:defRPr/>
              </a:pPr>
              <a:t>9/14/2011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276BA0D-DCFC-41D0-B0E1-8C21F54812A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F50D01B-6D68-4783-8771-35C62141A7EC}" type="datetimeFigureOut">
              <a:rPr lang="en-US"/>
              <a:pPr>
                <a:defRPr/>
              </a:pPr>
              <a:t>9/14/2011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C8C9EE7-2C8D-4893-9AC0-F2C7B5A2A4D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7B8A43-ADE4-4001-AF0D-8349CE6370AA}" type="slidenum">
              <a:rPr lang="en-US" smtClean="0"/>
              <a:pPr fontAlgn="base">
                <a:spcBef>
                  <a:spcPct val="0"/>
                </a:spcBef>
                <a:spcAft>
                  <a:spcPct val="0"/>
                </a:spcAft>
                <a:defRPr/>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23CF88C4-5164-4E49-B59C-01CBABCA2B3B}" type="slidenum">
              <a:rPr lang="en-US" smtClean="0"/>
              <a:pPr>
                <a:defRPr/>
              </a:pPr>
              <a:t>55</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Pierre is here to verify the explanation…</a:t>
            </a:r>
          </a:p>
        </p:txBody>
      </p:sp>
      <p:sp>
        <p:nvSpPr>
          <p:cNvPr id="4" name="Slide Number Placeholder 3"/>
          <p:cNvSpPr>
            <a:spLocks noGrp="1"/>
          </p:cNvSpPr>
          <p:nvPr>
            <p:ph type="sldNum" sz="quarter" idx="5"/>
          </p:nvPr>
        </p:nvSpPr>
        <p:spPr/>
        <p:txBody>
          <a:bodyPr/>
          <a:lstStyle/>
          <a:p>
            <a:pPr>
              <a:defRPr/>
            </a:pPr>
            <a:fld id="{3BD75E3F-CEDD-48AC-9DFE-DAC1CCDF9E61}" type="slidenum">
              <a:rPr lang="en-US" smtClean="0"/>
              <a:pPr>
                <a:defRPr/>
              </a:pPr>
              <a:t>57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standard deviation is used as a basis for identifying the characteristics of the people in the respective clusters. The attitudes with a standard deviation of more than </a:t>
            </a:r>
            <a:r>
              <a:rPr lang="en-US" smtClean="0">
                <a:solidFill>
                  <a:srgbClr val="FF0000"/>
                </a:solidFill>
              </a:rPr>
              <a:t>0.6</a:t>
            </a:r>
            <a:r>
              <a:rPr lang="en-US" smtClean="0"/>
              <a:t> and less than </a:t>
            </a:r>
            <a:r>
              <a:rPr lang="en-US" smtClean="0">
                <a:solidFill>
                  <a:srgbClr val="00B0F0"/>
                </a:solidFill>
              </a:rPr>
              <a:t>-0.6 </a:t>
            </a:r>
            <a:r>
              <a:rPr lang="en-US" smtClean="0"/>
              <a:t>are significant, i.e., the characteristics/ attributes that are positively or negatively associated with the cluster.</a:t>
            </a:r>
          </a:p>
          <a:p>
            <a:pPr eaLnBrk="1" hangingPunct="1">
              <a:spcBef>
                <a:spcPct val="0"/>
              </a:spcBef>
            </a:pPr>
            <a:endParaRPr lang="en-US" smtClean="0"/>
          </a:p>
          <a:p>
            <a:pPr eaLnBrk="1" hangingPunct="1">
              <a:spcBef>
                <a:spcPct val="0"/>
              </a:spcBef>
            </a:pPr>
            <a:r>
              <a:rPr lang="en-US" smtClean="0"/>
              <a:t>(</a:t>
            </a:r>
            <a:r>
              <a:rPr lang="en-US" i="1" smtClean="0"/>
              <a:t>I have displayed the standard deviations so that you have an overall understanding of the characteristics of each group, and you know where the short write-ups for each group are coming from)</a:t>
            </a:r>
            <a:endParaRPr lang="en-US" smtClean="0"/>
          </a:p>
        </p:txBody>
      </p:sp>
      <p:sp>
        <p:nvSpPr>
          <p:cNvPr id="604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448FFD-4D08-4F01-A7EC-F7515DC6B7A6}" type="slidenum">
              <a:rPr lang="en-US"/>
              <a:pPr fontAlgn="base">
                <a:spcBef>
                  <a:spcPct val="0"/>
                </a:spcBef>
                <a:spcAft>
                  <a:spcPct val="0"/>
                </a:spcAft>
                <a:defRPr/>
              </a:pPr>
              <a:t>58</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standard deviation is used as a basis for identifying the characteristics of the people in the respective clusters. The attitudes with a standard deviation of more than </a:t>
            </a:r>
            <a:r>
              <a:rPr lang="en-US" smtClean="0">
                <a:solidFill>
                  <a:srgbClr val="FF0000"/>
                </a:solidFill>
              </a:rPr>
              <a:t>0.6</a:t>
            </a:r>
            <a:r>
              <a:rPr lang="en-US" smtClean="0"/>
              <a:t> and less than </a:t>
            </a:r>
            <a:r>
              <a:rPr lang="en-US" smtClean="0">
                <a:solidFill>
                  <a:srgbClr val="00B0F0"/>
                </a:solidFill>
              </a:rPr>
              <a:t>-0.6 </a:t>
            </a:r>
            <a:r>
              <a:rPr lang="en-US" smtClean="0"/>
              <a:t>are significant, i.e., the characteristics/ attributes that are positively or negatively associated with the cluster.</a:t>
            </a:r>
          </a:p>
          <a:p>
            <a:pPr eaLnBrk="1" hangingPunct="1">
              <a:spcBef>
                <a:spcPct val="0"/>
              </a:spcBef>
            </a:pPr>
            <a:endParaRPr lang="en-US" smtClean="0"/>
          </a:p>
          <a:p>
            <a:pPr eaLnBrk="1" hangingPunct="1">
              <a:spcBef>
                <a:spcPct val="0"/>
              </a:spcBef>
            </a:pPr>
            <a:r>
              <a:rPr lang="en-US" smtClean="0"/>
              <a:t>(</a:t>
            </a:r>
            <a:r>
              <a:rPr lang="en-US" i="1" smtClean="0"/>
              <a:t>I have displayed the standard deviations so that you have an overall understanding of the characteristics of each group, and you know where the short write-ups for each group are coming from)</a:t>
            </a:r>
            <a:endParaRPr lang="en-US" smtClean="0"/>
          </a:p>
        </p:txBody>
      </p:sp>
      <p:sp>
        <p:nvSpPr>
          <p:cNvPr id="604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D7ABB53-CEB8-4D58-A9C2-D80E12AB3726}" type="slidenum">
              <a:rPr lang="en-US"/>
              <a:pPr fontAlgn="base">
                <a:spcBef>
                  <a:spcPct val="0"/>
                </a:spcBef>
                <a:spcAft>
                  <a:spcPct val="0"/>
                </a:spcAft>
                <a:defRPr/>
              </a:pPr>
              <a:t>59</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standard deviation is used as a basis for identifying the characteristics of the people in the respective clusters. The attitudes with a standard deviation of more than </a:t>
            </a:r>
            <a:r>
              <a:rPr lang="en-US" smtClean="0">
                <a:solidFill>
                  <a:srgbClr val="FF0000"/>
                </a:solidFill>
              </a:rPr>
              <a:t>0.6</a:t>
            </a:r>
            <a:r>
              <a:rPr lang="en-US" smtClean="0"/>
              <a:t> and less than </a:t>
            </a:r>
            <a:r>
              <a:rPr lang="en-US" smtClean="0">
                <a:solidFill>
                  <a:srgbClr val="00B0F0"/>
                </a:solidFill>
              </a:rPr>
              <a:t>-0.6 </a:t>
            </a:r>
            <a:r>
              <a:rPr lang="en-US" smtClean="0"/>
              <a:t>are significant, i.e., the characteristics/ attributes that are positively or negatively associated with the cluster.</a:t>
            </a:r>
          </a:p>
          <a:p>
            <a:pPr eaLnBrk="1" hangingPunct="1">
              <a:spcBef>
                <a:spcPct val="0"/>
              </a:spcBef>
            </a:pPr>
            <a:endParaRPr lang="en-US" smtClean="0"/>
          </a:p>
          <a:p>
            <a:pPr eaLnBrk="1" hangingPunct="1">
              <a:spcBef>
                <a:spcPct val="0"/>
              </a:spcBef>
            </a:pPr>
            <a:r>
              <a:rPr lang="en-US" smtClean="0"/>
              <a:t>(</a:t>
            </a:r>
            <a:r>
              <a:rPr lang="en-US" i="1" smtClean="0"/>
              <a:t>I have displayed the standard deviations so that you have an overall understanding of the characteristics of each group, and you know where the short write-ups for each group are coming from)</a:t>
            </a:r>
            <a:endParaRPr lang="en-US" smtClean="0"/>
          </a:p>
        </p:txBody>
      </p:sp>
      <p:sp>
        <p:nvSpPr>
          <p:cNvPr id="604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21F8C7-176C-426A-AE07-E1F3C69A1470}" type="slidenum">
              <a:rPr lang="en-US"/>
              <a:pPr fontAlgn="base">
                <a:spcBef>
                  <a:spcPct val="0"/>
                </a:spcBef>
                <a:spcAft>
                  <a:spcPct val="0"/>
                </a:spcAft>
                <a:defRPr/>
              </a:pPr>
              <a:t>60</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Ask Gerard to verify the explanation…</a:t>
            </a:r>
          </a:p>
        </p:txBody>
      </p:sp>
      <p:sp>
        <p:nvSpPr>
          <p:cNvPr id="4" name="Slide Number Placeholder 3"/>
          <p:cNvSpPr>
            <a:spLocks noGrp="1"/>
          </p:cNvSpPr>
          <p:nvPr>
            <p:ph type="sldNum" sz="quarter" idx="5"/>
          </p:nvPr>
        </p:nvSpPr>
        <p:spPr/>
        <p:txBody>
          <a:bodyPr/>
          <a:lstStyle/>
          <a:p>
            <a:pPr>
              <a:defRPr/>
            </a:pPr>
            <a:fld id="{85B9E43E-A907-48C2-9555-700560B8D6E1}" type="slidenum">
              <a:rPr lang="en-US" smtClean="0"/>
              <a:pPr>
                <a:defRPr/>
              </a:pPr>
              <a:t>61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D31EE1D0-8EEA-4B9F-BD03-B7AC808C5A38}" type="slidenum">
              <a:rPr lang="en-US" smtClean="0"/>
              <a:pPr>
                <a:defRPr/>
              </a:pPr>
              <a:t>62</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2835B60E-6808-4230-925A-1D863A15F9B8}" type="slidenum">
              <a:rPr lang="en-US" smtClean="0"/>
              <a:pPr>
                <a:defRPr/>
              </a:pPr>
              <a:t>64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3DCE1F-1CA5-4FAB-88ED-7A259311168C}" type="slidenum">
              <a:rPr lang="en-US"/>
              <a:pPr fontAlgn="base">
                <a:spcBef>
                  <a:spcPct val="0"/>
                </a:spcBef>
                <a:spcAft>
                  <a:spcPct val="0"/>
                </a:spcAft>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001262-FEBF-4281-AFEB-94BCED094FEA}" type="slidenum">
              <a:rPr lang="ar-SA"/>
              <a:pPr/>
              <a:t>3</a:t>
            </a:fld>
            <a:endParaRPr lang="en-US"/>
          </a:p>
        </p:txBody>
      </p:sp>
      <p:sp>
        <p:nvSpPr>
          <p:cNvPr id="872450" name="Rectangle 2"/>
          <p:cNvSpPr>
            <a:spLocks noGrp="1" noRot="1" noChangeAspect="1" noChangeArrowheads="1" noTextEdit="1"/>
          </p:cNvSpPr>
          <p:nvPr>
            <p:ph type="sldImg"/>
          </p:nvPr>
        </p:nvSpPr>
        <p:spPr>
          <a:ln/>
        </p:spPr>
      </p:sp>
      <p:sp>
        <p:nvSpPr>
          <p:cNvPr id="872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cs typeface="Times New Roman" pitchFamily="18" charset="0"/>
            </a:endParaRPr>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E57FF85-AA06-4AA8-9C10-5F92D9C4CB46}" type="slidenum">
              <a:rPr lang="en-US"/>
              <a:pPr fontAlgn="base">
                <a:spcBef>
                  <a:spcPct val="0"/>
                </a:spcBef>
                <a:spcAft>
                  <a:spcPct val="0"/>
                </a:spcAft>
                <a:defRPr/>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Compare their internet debit card acquisition with online shopping attitudes and behavior…</a:t>
            </a:r>
          </a:p>
        </p:txBody>
      </p:sp>
      <p:sp>
        <p:nvSpPr>
          <p:cNvPr id="4" name="Slide Number Placeholder 3"/>
          <p:cNvSpPr>
            <a:spLocks noGrp="1"/>
          </p:cNvSpPr>
          <p:nvPr>
            <p:ph type="sldNum" sz="quarter" idx="5"/>
          </p:nvPr>
        </p:nvSpPr>
        <p:spPr/>
        <p:txBody>
          <a:bodyPr/>
          <a:lstStyle/>
          <a:p>
            <a:pPr>
              <a:defRPr/>
            </a:pPr>
            <a:fld id="{B084135A-9496-41DC-9984-E388523C17F8}" type="slidenum">
              <a:rPr lang="en-US" smtClean="0"/>
              <a:pPr>
                <a:defRPr/>
              </a:pPr>
              <a:t>33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B3E1C673-55E8-45F5-AD73-F7750F4DE28C}" type="slidenum">
              <a:rPr lang="en-US" smtClean="0"/>
              <a:pPr>
                <a:defRPr/>
              </a:pPr>
              <a:t>34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53607856-A1BC-4C09-99A9-62943D188683}" type="slidenum">
              <a:rPr lang="en-US" smtClean="0"/>
              <a:pPr>
                <a:defRPr/>
              </a:pPr>
              <a:t>35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0178FAFD-4ACB-4E39-847B-B60BD3678D40}" type="slidenum">
              <a:rPr lang="en-US" smtClean="0"/>
              <a:pPr>
                <a:defRPr/>
              </a:pPr>
              <a:t>46</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9659B1F-D14A-4FFE-95AA-CC203BF9E259}" type="slidenum">
              <a:rPr lang="en-US" smtClean="0"/>
              <a:pPr>
                <a:defRPr/>
              </a:pPr>
              <a:t>53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18"/>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19"/>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21" name="Group 36"/>
          <p:cNvGrpSpPr>
            <a:grpSpLocks/>
          </p:cNvGrpSpPr>
          <p:nvPr userDrawn="1"/>
        </p:nvGrpSpPr>
        <p:grpSpPr bwMode="auto">
          <a:xfrm>
            <a:off x="304800" y="2438400"/>
            <a:ext cx="1371600" cy="1371600"/>
            <a:chOff x="0" y="2362200"/>
            <a:chExt cx="1600200" cy="1600200"/>
          </a:xfrm>
        </p:grpSpPr>
        <p:sp>
          <p:nvSpPr>
            <p:cNvPr id="22" name="Oval 21"/>
            <p:cNvSpPr/>
            <p:nvPr/>
          </p:nvSpPr>
          <p:spPr bwMode="auto">
            <a:xfrm>
              <a:off x="0" y="2362200"/>
              <a:ext cx="1600200" cy="1600200"/>
            </a:xfrm>
            <a:prstGeom prst="ellipse">
              <a:avLst/>
            </a:prstGeom>
            <a:solidFill>
              <a:schemeClr val="accent1"/>
            </a:solidFill>
            <a:ln w="38100" cap="rnd" cmpd="sng" algn="ctr">
              <a:noFill/>
              <a:prstDash val="solid"/>
            </a:ln>
            <a:effectLst>
              <a:glow rad="228600">
                <a:schemeClr val="accent1">
                  <a:satMod val="175000"/>
                  <a:alpha val="40000"/>
                </a:schemeClr>
              </a:glow>
              <a:innerShdw blurRad="114300">
                <a:prstClr val="black"/>
              </a:inn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23" name="Picture 36" descr="parclogo.jpg"/>
            <p:cNvPicPr>
              <a:picLocks noChangeAspect="1"/>
            </p:cNvPicPr>
            <p:nvPr userDrawn="1"/>
          </p:nvPicPr>
          <p:blipFill>
            <a:blip r:embed="rId2" cstate="print"/>
            <a:srcRect/>
            <a:stretch>
              <a:fillRect/>
            </a:stretch>
          </p:blipFill>
          <p:spPr bwMode="auto">
            <a:xfrm>
              <a:off x="381000" y="2819400"/>
              <a:ext cx="769039" cy="573024"/>
            </a:xfrm>
            <a:prstGeom prst="rect">
              <a:avLst/>
            </a:prstGeom>
            <a:noFill/>
            <a:ln w="9525">
              <a:noFill/>
              <a:miter lim="800000"/>
              <a:headEnd/>
              <a:tailEnd/>
            </a:ln>
          </p:spPr>
        </p:pic>
      </p:grpSp>
      <p:grpSp>
        <p:nvGrpSpPr>
          <p:cNvPr id="24" name="Group 30"/>
          <p:cNvGrpSpPr/>
          <p:nvPr userDrawn="1"/>
        </p:nvGrpSpPr>
        <p:grpSpPr>
          <a:xfrm>
            <a:off x="609600" y="3429000"/>
            <a:ext cx="1295400" cy="1295400"/>
            <a:chOff x="609600" y="3429000"/>
            <a:chExt cx="1295400" cy="1295400"/>
          </a:xfrm>
          <a:effectLst>
            <a:glow rad="228600">
              <a:schemeClr val="accent1">
                <a:satMod val="175000"/>
                <a:alpha val="40000"/>
              </a:schemeClr>
            </a:glow>
          </a:effectLst>
        </p:grpSpPr>
        <p:sp>
          <p:nvSpPr>
            <p:cNvPr id="25" name="Oval 24"/>
            <p:cNvSpPr/>
            <p:nvPr/>
          </p:nvSpPr>
          <p:spPr bwMode="auto">
            <a:xfrm>
              <a:off x="609600" y="3429000"/>
              <a:ext cx="1295400" cy="1295400"/>
            </a:xfrm>
            <a:prstGeom prst="ellipse">
              <a:avLst/>
            </a:prstGeom>
            <a:solidFill>
              <a:schemeClr val="accent1"/>
            </a:solidFill>
            <a:ln w="38100" cap="rnd" cmpd="sng" algn="ctr">
              <a:noFill/>
              <a:prstDash val="solid"/>
            </a:ln>
            <a:effectLst>
              <a:innerShdw blurRad="114300">
                <a:prstClr val="black"/>
              </a:inn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26" name="Picture 25" descr="Picture1.png"/>
            <p:cNvPicPr>
              <a:picLocks noChangeAspect="1"/>
            </p:cNvPicPr>
            <p:nvPr/>
          </p:nvPicPr>
          <p:blipFill>
            <a:blip r:embed="rId3" cstate="print"/>
            <a:stretch>
              <a:fillRect/>
            </a:stretch>
          </p:blipFill>
          <p:spPr>
            <a:xfrm>
              <a:off x="990600" y="3810000"/>
              <a:ext cx="545038" cy="527141"/>
            </a:xfrm>
            <a:prstGeom prst="rect">
              <a:avLst/>
            </a:prstGeom>
          </p:spPr>
        </p:pic>
      </p:gr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7"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25455892-C75F-419B-84B9-1A27849BE3AF}" type="datetime1">
              <a:rPr lang="en-US"/>
              <a:pPr>
                <a:defRPr/>
              </a:pPr>
              <a:t>9/14/2011</a:t>
            </a:fld>
            <a:endParaRPr lang="en-US" dirty="0"/>
          </a:p>
        </p:txBody>
      </p:sp>
      <p:sp>
        <p:nvSpPr>
          <p:cNvPr id="28"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9"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84816777-5290-4B7F-AE4F-C6CC81188ABD}"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64A3B16-5DEE-4C94-BEA9-9A3098374036}" type="datetime1">
              <a:rPr lang="en-US"/>
              <a:pPr>
                <a:defRPr/>
              </a:pPr>
              <a:t>9/14/2011</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B2E70904-6178-4EE7-AB4C-37B901C54C1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F1C5A1A-D9BC-4102-9907-350A44FD5B45}" type="datetime1">
              <a:rPr lang="en-US"/>
              <a:pPr>
                <a:defRPr/>
              </a:pPr>
              <a:t>9/14/2011</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3000ADAE-A97D-45CF-881E-3297F5B1B932}"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648200" y="838200"/>
            <a:ext cx="4114800" cy="5257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152400" y="838200"/>
            <a:ext cx="4114800" cy="5257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4"/>
          </p:nvPr>
        </p:nvSpPr>
        <p:spPr/>
        <p:txBody>
          <a:bodyPr/>
          <a:lstStyle>
            <a:lvl1pPr>
              <a:defRPr/>
            </a:lvl1pPr>
          </a:lstStyle>
          <a:p>
            <a:pPr>
              <a:defRPr/>
            </a:pPr>
            <a:fld id="{A93F676A-D6FD-4168-96EA-7D6205680C65}" type="datetime1">
              <a:rPr lang="en-US"/>
              <a:pPr>
                <a:defRPr/>
              </a:pPr>
              <a:t>9/14/2011</a:t>
            </a:fld>
            <a:endParaRPr lang="en-US" dirty="0"/>
          </a:p>
        </p:txBody>
      </p:sp>
      <p:sp>
        <p:nvSpPr>
          <p:cNvPr id="6" name="Footer Placeholder 4"/>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600200"/>
            <a:ext cx="7467600" cy="487375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6"/>
          <p:cNvSpPr>
            <a:spLocks noGrp="1"/>
          </p:cNvSpPr>
          <p:nvPr>
            <p:ph type="dt" sz="half" idx="10"/>
          </p:nvPr>
        </p:nvSpPr>
        <p:spPr/>
        <p:txBody>
          <a:bodyPr rtlCol="0"/>
          <a:lstStyle>
            <a:lvl1pPr>
              <a:defRPr/>
            </a:lvl1pPr>
          </a:lstStyle>
          <a:p>
            <a:pPr>
              <a:defRPr/>
            </a:pPr>
            <a:fld id="{743B8225-A4E5-4D03-A696-65C3C41B8CA5}" type="datetime1">
              <a:rPr lang="en-US"/>
              <a:pPr>
                <a:defRPr/>
              </a:pPr>
              <a:t>9/14/2011</a:t>
            </a:fld>
            <a:endParaRPr lang="en-US" dirty="0"/>
          </a:p>
        </p:txBody>
      </p:sp>
      <p:sp>
        <p:nvSpPr>
          <p:cNvPr id="5" name="Slide Number Placeholder 8"/>
          <p:cNvSpPr>
            <a:spLocks noGrp="1"/>
          </p:cNvSpPr>
          <p:nvPr>
            <p:ph type="sldNum" sz="quarter" idx="11"/>
          </p:nvPr>
        </p:nvSpPr>
        <p:spPr/>
        <p:txBody>
          <a:bodyPr rtlCol="0"/>
          <a:lstStyle>
            <a:lvl1pPr>
              <a:defRPr/>
            </a:lvl1pPr>
          </a:lstStyle>
          <a:p>
            <a:pPr>
              <a:defRPr/>
            </a:pPr>
            <a:fld id="{38C645E5-F94E-4102-84C3-5840D650CF9D}" type="slidenum">
              <a:rPr lang="en-US"/>
              <a:pPr>
                <a:defRPr/>
              </a:pPr>
              <a:t>‹#›</a:t>
            </a:fld>
            <a:endParaRPr lang="en-US" dirty="0"/>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Straight Connector 17"/>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grpSp>
        <p:nvGrpSpPr>
          <p:cNvPr id="19" name="Group 23"/>
          <p:cNvGrpSpPr/>
          <p:nvPr userDrawn="1"/>
        </p:nvGrpSpPr>
        <p:grpSpPr>
          <a:xfrm>
            <a:off x="762000" y="3581400"/>
            <a:ext cx="1295400" cy="1295400"/>
            <a:chOff x="609600" y="3429000"/>
            <a:chExt cx="1295400" cy="1295400"/>
          </a:xfrm>
          <a:effectLst>
            <a:glow rad="228600">
              <a:schemeClr val="accent1">
                <a:satMod val="175000"/>
                <a:alpha val="40000"/>
              </a:schemeClr>
            </a:glow>
          </a:effectLst>
        </p:grpSpPr>
        <p:sp>
          <p:nvSpPr>
            <p:cNvPr id="20" name="Oval 19"/>
            <p:cNvSpPr/>
            <p:nvPr/>
          </p:nvSpPr>
          <p:spPr bwMode="auto">
            <a:xfrm>
              <a:off x="609600" y="3429000"/>
              <a:ext cx="1295400" cy="1295400"/>
            </a:xfrm>
            <a:prstGeom prst="ellipse">
              <a:avLst/>
            </a:prstGeom>
            <a:solidFill>
              <a:schemeClr val="accent1"/>
            </a:solidFill>
            <a:ln w="38100" cap="rnd" cmpd="sng" algn="ctr">
              <a:noFill/>
              <a:prstDash val="solid"/>
            </a:ln>
            <a:effectLst>
              <a:innerShdw blurRad="114300">
                <a:prstClr val="black"/>
              </a:inn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21" name="Picture 20" descr="Picture1.png"/>
            <p:cNvPicPr>
              <a:picLocks noChangeAspect="1"/>
            </p:cNvPicPr>
            <p:nvPr/>
          </p:nvPicPr>
          <p:blipFill>
            <a:blip r:embed="rId3" cstate="print"/>
            <a:stretch>
              <a:fillRect/>
            </a:stretch>
          </p:blipFill>
          <p:spPr>
            <a:xfrm>
              <a:off x="990600" y="3810000"/>
              <a:ext cx="545038" cy="527141"/>
            </a:xfrm>
            <a:prstGeom prst="rect">
              <a:avLst/>
            </a:prstGeom>
          </p:spPr>
        </p:pic>
      </p:gr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2"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D9C32DBB-2790-413F-8B3B-E4A8AD8E86A1}" type="datetime1">
              <a:rPr lang="en-US"/>
              <a:pPr>
                <a:defRPr/>
              </a:pPr>
              <a:t>9/14/2011</a:t>
            </a:fld>
            <a:endParaRPr lang="en-US" dirty="0"/>
          </a:p>
        </p:txBody>
      </p:sp>
      <p:sp>
        <p:nvSpPr>
          <p:cNvPr id="23"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4"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FAE39548-000C-4D7D-86E7-78A29C92BB73}"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7ABA14D-382A-4A19-B7C5-71B01331D7F7}" type="datetime1">
              <a:rPr lang="en-US"/>
              <a:pPr>
                <a:defRPr/>
              </a:pPr>
              <a:t>9/14/2011</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BBE33A78-AE87-4109-8225-4C5006E78A4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A523F561-2CDE-430E-9873-DD71F980C81D}" type="datetime1">
              <a:rPr lang="en-US"/>
              <a:pPr>
                <a:defRPr/>
              </a:pPr>
              <a:t>9/14/2011</a:t>
            </a:fld>
            <a:endParaRPr lang="en-US" dirty="0"/>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0A587FBB-390C-49F6-973C-3BBCED85716B}"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CF2AB46D-3012-41B6-8E46-E7FDA9CD0D6F}" type="datetime1">
              <a:rPr lang="en-US"/>
              <a:pPr>
                <a:defRPr/>
              </a:pPr>
              <a:t>9/14/2011</a:t>
            </a:fld>
            <a:endParaRPr lang="en-US" dirty="0"/>
          </a:p>
        </p:txBody>
      </p:sp>
      <p:sp>
        <p:nvSpPr>
          <p:cNvPr id="4" name="Slide Number Placeholder 6"/>
          <p:cNvSpPr>
            <a:spLocks noGrp="1"/>
          </p:cNvSpPr>
          <p:nvPr>
            <p:ph type="sldNum" sz="quarter" idx="11"/>
          </p:nvPr>
        </p:nvSpPr>
        <p:spPr/>
        <p:txBody>
          <a:bodyPr rtlCol="0"/>
          <a:lstStyle>
            <a:lvl1pPr>
              <a:defRPr/>
            </a:lvl1pPr>
          </a:lstStyle>
          <a:p>
            <a:pPr>
              <a:defRPr/>
            </a:pPr>
            <a:fld id="{05CE6CA2-3134-441D-B39F-426DFA7D7CED}" type="slidenum">
              <a:rPr lang="en-US"/>
              <a:pPr>
                <a:defRPr/>
              </a:pPr>
              <a:t>‹#›</a:t>
            </a:fld>
            <a:endParaRPr lang="en-US" dirty="0"/>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87B271D9-FF44-4FB0-95E3-866A3ADA73D1}" type="datetime1">
              <a:rPr lang="en-US"/>
              <a:pPr>
                <a:defRPr/>
              </a:pPr>
              <a:t>9/14/2011</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96FEE12F-B05F-4804-B64D-8844D25E0F9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8BBEFB85-23A2-4685-B563-15EAC45E45F0}" type="datetime1">
              <a:rPr lang="en-US"/>
              <a:pPr>
                <a:defRPr/>
              </a:pPr>
              <a:t>9/14/2011</a:t>
            </a:fld>
            <a:endParaRPr lang="en-US" dirty="0"/>
          </a:p>
        </p:txBody>
      </p:sp>
      <p:sp>
        <p:nvSpPr>
          <p:cNvPr id="13" name="Slide Number Placeholder 21"/>
          <p:cNvSpPr>
            <a:spLocks noGrp="1"/>
          </p:cNvSpPr>
          <p:nvPr>
            <p:ph type="sldNum" sz="quarter" idx="11"/>
          </p:nvPr>
        </p:nvSpPr>
        <p:spPr/>
        <p:txBody>
          <a:bodyPr rtlCol="0"/>
          <a:lstStyle>
            <a:lvl1pPr>
              <a:defRPr/>
            </a:lvl1pPr>
          </a:lstStyle>
          <a:p>
            <a:pPr>
              <a:defRPr/>
            </a:pPr>
            <a:fld id="{65FDF76C-F0E7-4B5E-B9D6-CD7DE297064A}" type="slidenum">
              <a:rPr lang="en-US"/>
              <a:pPr>
                <a:defRPr/>
              </a:pPr>
              <a:t>‹#›</a:t>
            </a:fld>
            <a:endParaRPr lang="en-US" dirty="0"/>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BCB5A2B6-D1DD-46F1-BEC4-4C8F26615F47}" type="datetime1">
              <a:rPr lang="en-US"/>
              <a:pPr>
                <a:defRPr/>
              </a:pPr>
              <a:t>9/14/2011</a:t>
            </a:fld>
            <a:endParaRPr lang="en-US" dirty="0"/>
          </a:p>
        </p:txBody>
      </p:sp>
      <p:sp>
        <p:nvSpPr>
          <p:cNvPr id="13" name="Slide Number Placeholder 17"/>
          <p:cNvSpPr>
            <a:spLocks noGrp="1"/>
          </p:cNvSpPr>
          <p:nvPr>
            <p:ph type="sldNum" sz="quarter" idx="11"/>
          </p:nvPr>
        </p:nvSpPr>
        <p:spPr/>
        <p:txBody>
          <a:bodyPr rtlCol="0"/>
          <a:lstStyle>
            <a:lvl1pPr>
              <a:defRPr/>
            </a:lvl1pPr>
          </a:lstStyle>
          <a:p>
            <a:pPr>
              <a:defRPr/>
            </a:pPr>
            <a:fld id="{DE216234-ADFA-4DEA-A104-9FD3FCE155D1}" type="slidenum">
              <a:rPr lang="en-US"/>
              <a:pPr>
                <a:defRPr/>
              </a:pPr>
              <a:t>‹#›</a:t>
            </a:fld>
            <a:endParaRPr lang="en-US" dirty="0"/>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fld id="{58DED2EA-65FD-4C42-8183-0A1280594C51}" type="datetime1">
              <a:rPr lang="en-US"/>
              <a:pPr>
                <a:defRPr/>
              </a:pPr>
              <a:t>9/14/2011</a:t>
            </a:fld>
            <a:endParaRPr lang="en-US" dirty="0"/>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a:p>
        </p:txBody>
      </p:sp>
      <p:sp>
        <p:nvSpPr>
          <p:cNvPr id="10" name="Rectangle 9"/>
          <p:cNvSpPr/>
          <p:nvPr/>
        </p:nvSpPr>
        <p:spPr bwMode="auto">
          <a:xfrm>
            <a:off x="152400" y="0"/>
            <a:ext cx="1066800" cy="6400800"/>
          </a:xfrm>
          <a:prstGeom prst="rect">
            <a:avLst/>
          </a:prstGeom>
          <a:solidFill>
            <a:schemeClr val="accent1">
              <a:tint val="60000"/>
              <a:alpha val="87000"/>
            </a:schemeClr>
          </a:solidFill>
          <a:ln w="38100" cap="rnd" cmpd="sng" algn="ctr">
            <a:noFill/>
            <a:prstDash val="solid"/>
          </a:ln>
          <a:effectLst/>
          <a:scene3d>
            <a:camera prst="isometricOffAxis1Left"/>
            <a:lightRig rig="threePt" dir="t"/>
          </a:scene3d>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Oval 11"/>
          <p:cNvSpPr/>
          <p:nvPr/>
        </p:nvSpPr>
        <p:spPr>
          <a:xfrm>
            <a:off x="381000" y="5699125"/>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381000" y="572770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002060"/>
                </a:solidFill>
                <a:latin typeface="+mn-lt"/>
                <a:cs typeface="+mn-cs"/>
              </a:defRPr>
            </a:lvl1pPr>
          </a:lstStyle>
          <a:p>
            <a:pPr>
              <a:defRPr/>
            </a:pPr>
            <a:fld id="{5977E5C7-75A4-4D38-90F4-E5514894521F}" type="slidenum">
              <a:rPr lang="en-US"/>
              <a:pPr>
                <a:defRPr/>
              </a:pPr>
              <a:t>‹#›</a:t>
            </a:fld>
            <a:endParaRPr lang="en-US" dirty="0"/>
          </a:p>
        </p:txBody>
      </p:sp>
      <p:pic>
        <p:nvPicPr>
          <p:cNvPr id="15" name="Picture 14" descr="Picture1.png"/>
          <p:cNvPicPr>
            <a:picLocks noChangeAspect="1"/>
          </p:cNvPicPr>
          <p:nvPr/>
        </p:nvPicPr>
        <p:blipFill>
          <a:blip r:embed="rId14" cstate="print"/>
          <a:stretch>
            <a:fillRect/>
          </a:stretch>
        </p:blipFill>
        <p:spPr>
          <a:xfrm>
            <a:off x="258763" y="0"/>
            <a:ext cx="709612" cy="685800"/>
          </a:xfrm>
          <a:prstGeom prst="rect">
            <a:avLst/>
          </a:prstGeom>
          <a:ln>
            <a:noFill/>
          </a:ln>
          <a:effectLst>
            <a:outerShdw blurRad="292100" dist="139700" dir="2700000" algn="tl" rotWithShape="0">
              <a:srgbClr val="333333">
                <a:alpha val="65000"/>
              </a:srgbClr>
            </a:outerShdw>
          </a:effectLst>
        </p:spPr>
      </p:pic>
      <p:pic>
        <p:nvPicPr>
          <p:cNvPr id="1035" name="Picture 36" descr="parclogo.jpg"/>
          <p:cNvPicPr>
            <a:picLocks noChangeAspect="1"/>
          </p:cNvPicPr>
          <p:nvPr userDrawn="1"/>
        </p:nvPicPr>
        <p:blipFill>
          <a:blip r:embed="rId15" cstate="print"/>
          <a:srcRect/>
          <a:stretch>
            <a:fillRect/>
          </a:stretch>
        </p:blipFill>
        <p:spPr bwMode="auto">
          <a:xfrm>
            <a:off x="8534400" y="76200"/>
            <a:ext cx="539750" cy="533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75" r:id="rId4"/>
    <p:sldLayoutId id="2147483976" r:id="rId5"/>
    <p:sldLayoutId id="2147483983" r:id="rId6"/>
    <p:sldLayoutId id="2147483977" r:id="rId7"/>
    <p:sldLayoutId id="2147483984" r:id="rId8"/>
    <p:sldLayoutId id="2147483985" r:id="rId9"/>
    <p:sldLayoutId id="2147483978" r:id="rId10"/>
    <p:sldLayoutId id="2147483979" r:id="rId11"/>
    <p:sldLayoutId id="2147483986" r:id="rId12"/>
  </p:sldLayoutIdLst>
  <p:hf hdr="0" ftr="0" dt="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82A0B9"/>
        </a:buClr>
        <a:buSzPct val="60000"/>
        <a:buFont typeface="Wingdings"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C8D7E5"/>
        </a:buClr>
        <a:buSzPct val="60000"/>
        <a:buFont typeface="Wingdings"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EBC0B1"/>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ubtitle 2"/>
          <p:cNvSpPr>
            <a:spLocks noGrp="1"/>
          </p:cNvSpPr>
          <p:nvPr>
            <p:ph type="subTitle" idx="1"/>
          </p:nvPr>
        </p:nvSpPr>
        <p:spPr>
          <a:xfrm>
            <a:off x="4800600" y="4953000"/>
            <a:ext cx="3429000" cy="1371600"/>
          </a:xfrm>
        </p:spPr>
        <p:txBody>
          <a:bodyPr/>
          <a:lstStyle/>
          <a:p>
            <a:pPr eaLnBrk="1" hangingPunct="1"/>
            <a:r>
              <a:rPr lang="en-US" i="1" dirty="0" smtClean="0">
                <a:solidFill>
                  <a:schemeClr val="accent1">
                    <a:lumMod val="75000"/>
                  </a:schemeClr>
                </a:solidFill>
              </a:rPr>
              <a:t>Air lines &amp; Travel Sector</a:t>
            </a:r>
          </a:p>
          <a:p>
            <a:pPr eaLnBrk="1" hangingPunct="1"/>
            <a:endParaRPr lang="en-US" i="1" dirty="0" smtClean="0">
              <a:solidFill>
                <a:schemeClr val="accent1">
                  <a:lumMod val="75000"/>
                </a:schemeClr>
              </a:solidFill>
            </a:endParaRPr>
          </a:p>
        </p:txBody>
      </p:sp>
      <p:sp>
        <p:nvSpPr>
          <p:cNvPr id="4" name="Title 1"/>
          <p:cNvSpPr>
            <a:spLocks noGrp="1"/>
          </p:cNvSpPr>
          <p:nvPr>
            <p:ph type="ctrTitle"/>
          </p:nvPr>
        </p:nvSpPr>
        <p:spPr>
          <a:xfrm>
            <a:off x="2286000" y="3124200"/>
            <a:ext cx="6172200" cy="1893888"/>
          </a:xfrm>
        </p:spPr>
        <p:txBody>
          <a:bodyPr>
            <a:normAutofit/>
          </a:bodyPr>
          <a:lstStyle/>
          <a:p>
            <a:pPr eaLnBrk="1" fontAlgn="auto" hangingPunct="1">
              <a:spcAft>
                <a:spcPts val="0"/>
              </a:spcAft>
              <a:defRPr/>
            </a:pPr>
            <a:r>
              <a:rPr lang="en-US" sz="4800" dirty="0" smtClean="0">
                <a:solidFill>
                  <a:srgbClr val="C00000"/>
                </a:solidFill>
              </a:rPr>
              <a:t>Analysis Report</a:t>
            </a:r>
            <a:br>
              <a:rPr lang="en-US" sz="4800" dirty="0" smtClean="0">
                <a:solidFill>
                  <a:srgbClr val="C00000"/>
                </a:solidFill>
              </a:rPr>
            </a:br>
            <a:r>
              <a:rPr lang="en-US" sz="3600" dirty="0" smtClean="0">
                <a:solidFill>
                  <a:srgbClr val="C00000"/>
                </a:solidFill>
              </a:rPr>
              <a:t>- Finding from TGI -</a:t>
            </a:r>
          </a:p>
        </p:txBody>
      </p:sp>
      <p:sp>
        <p:nvSpPr>
          <p:cNvPr id="8196" name="Slide Number Placeholder 4"/>
          <p:cNvSpPr>
            <a:spLocks noGrp="1"/>
          </p:cNvSpPr>
          <p:nvPr>
            <p:ph type="sldNum" sz="quarter" idx="12"/>
          </p:nvPr>
        </p:nvSpPr>
        <p:spPr>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98BE54EC-A68E-4C37-9956-67DB69EB1699}" type="slidenum">
              <a:rPr lang="en-US" smtClean="0"/>
              <a:pPr fontAlgn="base">
                <a:spcBef>
                  <a:spcPct val="0"/>
                </a:spcBef>
                <a:spcAft>
                  <a:spcPct val="0"/>
                </a:spcAft>
                <a:defRPr/>
              </a:pPr>
              <a:t>1</a:t>
            </a:fld>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467600" cy="685800"/>
          </a:xfrm>
        </p:spPr>
        <p:txBody>
          <a:bodyPr/>
          <a:lstStyle/>
          <a:p>
            <a:pPr eaLnBrk="1" fontAlgn="auto" hangingPunct="1">
              <a:spcAft>
                <a:spcPts val="0"/>
              </a:spcAft>
              <a:defRPr/>
            </a:pPr>
            <a:r>
              <a:rPr lang="en-US" b="1" dirty="0" smtClean="0"/>
              <a:t>Demographic Profile  </a:t>
            </a:r>
            <a:endParaRPr lang="en-US" b="1" dirty="0"/>
          </a:p>
        </p:txBody>
      </p:sp>
      <p:sp>
        <p:nvSpPr>
          <p:cNvPr id="12291" name="Slide Number Placeholder 3"/>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BDF50527-D8D9-4D58-B854-3CE019205BED}" type="slidenum">
              <a:rPr lang="en-US" smtClean="0"/>
              <a:pPr fontAlgn="base">
                <a:spcBef>
                  <a:spcPct val="0"/>
                </a:spcBef>
                <a:spcAft>
                  <a:spcPct val="0"/>
                </a:spcAft>
                <a:defRPr/>
              </a:pPr>
              <a:t>10</a:t>
            </a:fld>
            <a:endParaRPr lang="en-US" dirty="0" smtClean="0"/>
          </a:p>
        </p:txBody>
      </p:sp>
      <p:graphicFrame>
        <p:nvGraphicFramePr>
          <p:cNvPr id="7" name="Table 6"/>
          <p:cNvGraphicFramePr>
            <a:graphicFrameLocks noGrp="1"/>
          </p:cNvGraphicFramePr>
          <p:nvPr/>
        </p:nvGraphicFramePr>
        <p:xfrm>
          <a:off x="1143000" y="914400"/>
          <a:ext cx="7467599" cy="4246140"/>
        </p:xfrm>
        <a:graphic>
          <a:graphicData uri="http://schemas.openxmlformats.org/drawingml/2006/table">
            <a:tbl>
              <a:tblPr/>
              <a:tblGrid>
                <a:gridCol w="2284207"/>
                <a:gridCol w="1295848"/>
                <a:gridCol w="1295848"/>
                <a:gridCol w="1295848"/>
                <a:gridCol w="1295848"/>
              </a:tblGrid>
              <a:tr h="728657">
                <a:tc>
                  <a:txBody>
                    <a:bodyPr/>
                    <a:lstStyle/>
                    <a:p>
                      <a:pPr algn="ctr" fontAlgn="ctr"/>
                      <a:r>
                        <a:rPr lang="en-US" sz="1600" b="1" i="0" u="none" strike="noStrike" dirty="0">
                          <a:solidFill>
                            <a:srgbClr val="FFFFFF"/>
                          </a:solidFill>
                          <a:latin typeface="Calibri"/>
                        </a:rPr>
                        <a:t>Vert%</a:t>
                      </a:r>
                    </a:p>
                  </a:txBody>
                  <a:tcPr marL="6724" marR="6724" marT="6724"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dirty="0">
                          <a:solidFill>
                            <a:srgbClr val="FFFFFF"/>
                          </a:solidFill>
                          <a:latin typeface="Calibri"/>
                        </a:rPr>
                        <a:t>MEA and Africa</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dirty="0">
                          <a:solidFill>
                            <a:srgbClr val="FFFFFF"/>
                          </a:solidFill>
                          <a:latin typeface="Calibri"/>
                        </a:rPr>
                        <a:t>GCC</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dirty="0">
                          <a:solidFill>
                            <a:srgbClr val="FFFFFF"/>
                          </a:solidFill>
                          <a:latin typeface="Calibri"/>
                        </a:rPr>
                        <a:t>Europe, America and Elsewhere</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dirty="0">
                          <a:solidFill>
                            <a:srgbClr val="FFFFFF"/>
                          </a:solidFill>
                          <a:latin typeface="Calibri"/>
                        </a:rPr>
                        <a:t>Asia\Far East and Australia</a:t>
                      </a:r>
                    </a:p>
                  </a:txBody>
                  <a:tcPr marL="6724" marR="6724" marT="6724"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47310">
                <a:tc>
                  <a:txBody>
                    <a:bodyPr/>
                    <a:lstStyle/>
                    <a:p>
                      <a:pPr algn="l" fontAlgn="b"/>
                      <a:endParaRPr lang="en-US" sz="1600" b="0" i="0" u="none" strike="noStrike" dirty="0">
                        <a:solidFill>
                          <a:srgbClr val="000000"/>
                        </a:solidFill>
                        <a:latin typeface="Calibri"/>
                      </a:endParaRPr>
                    </a:p>
                  </a:txBody>
                  <a:tcPr marL="6724" marR="6724" marT="6724"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n=460</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n=350</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n=121</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n=103</a:t>
                      </a:r>
                    </a:p>
                  </a:txBody>
                  <a:tcPr marL="6724" marR="6724" marT="6724"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47310">
                <a:tc>
                  <a:txBody>
                    <a:bodyPr/>
                    <a:lstStyle/>
                    <a:p>
                      <a:pPr algn="ctr" fontAlgn="b"/>
                      <a:r>
                        <a:rPr lang="en-US" sz="1600" b="1" i="0" u="none" strike="noStrike" dirty="0">
                          <a:solidFill>
                            <a:srgbClr val="000000"/>
                          </a:solidFill>
                          <a:latin typeface="Calibri"/>
                        </a:rPr>
                        <a:t>Age Groups </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47310">
                <a:tc>
                  <a:txBody>
                    <a:bodyPr/>
                    <a:lstStyle/>
                    <a:p>
                      <a:pPr algn="l" fontAlgn="b"/>
                      <a:r>
                        <a:rPr lang="en-US" sz="1600" b="0" i="0" u="none" strike="noStrike" dirty="0">
                          <a:solidFill>
                            <a:srgbClr val="000000"/>
                          </a:solidFill>
                          <a:latin typeface="Calibri"/>
                        </a:rPr>
                        <a:t>15-24 Yrs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26%</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31%</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27%</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20%</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47310">
                <a:tc>
                  <a:txBody>
                    <a:bodyPr/>
                    <a:lstStyle/>
                    <a:p>
                      <a:pPr algn="l" fontAlgn="b"/>
                      <a:r>
                        <a:rPr lang="en-US" sz="1600" b="0" i="0" u="none" strike="noStrike" dirty="0">
                          <a:solidFill>
                            <a:srgbClr val="000000"/>
                          </a:solidFill>
                          <a:latin typeface="Calibri"/>
                        </a:rPr>
                        <a:t>25-34 Yrs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29%</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28%</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32%</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36%</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47310">
                <a:tc>
                  <a:txBody>
                    <a:bodyPr/>
                    <a:lstStyle/>
                    <a:p>
                      <a:pPr algn="l" fontAlgn="b"/>
                      <a:r>
                        <a:rPr lang="en-US" sz="1600" b="0" i="0" u="none" strike="noStrike" dirty="0">
                          <a:solidFill>
                            <a:srgbClr val="000000"/>
                          </a:solidFill>
                          <a:latin typeface="Calibri"/>
                        </a:rPr>
                        <a:t>35-44 Yrs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27%</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22%</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22%</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29%</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47310">
                <a:tc>
                  <a:txBody>
                    <a:bodyPr/>
                    <a:lstStyle/>
                    <a:p>
                      <a:pPr algn="l" fontAlgn="b"/>
                      <a:r>
                        <a:rPr lang="en-US" sz="1600" b="0" i="0" u="none" strike="noStrike" dirty="0">
                          <a:solidFill>
                            <a:srgbClr val="000000"/>
                          </a:solidFill>
                          <a:latin typeface="Calibri"/>
                        </a:rPr>
                        <a:t>45+</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19%</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19%</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19%</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15%</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47310">
                <a:tc>
                  <a:txBody>
                    <a:bodyPr/>
                    <a:lstStyle/>
                    <a:p>
                      <a:pPr algn="ctr" fontAlgn="b"/>
                      <a:r>
                        <a:rPr lang="en-US" sz="1600" b="1" i="0" u="none" strike="noStrike" dirty="0">
                          <a:solidFill>
                            <a:srgbClr val="000000"/>
                          </a:solidFill>
                          <a:latin typeface="Calibri"/>
                        </a:rPr>
                        <a:t>Income </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40000"/>
                        <a:lumOff val="60000"/>
                      </a:schemeClr>
                    </a:solidFill>
                  </a:tcPr>
                </a:tc>
              </a:tr>
              <a:tr h="247310">
                <a:tc>
                  <a:txBody>
                    <a:bodyPr/>
                    <a:lstStyle/>
                    <a:p>
                      <a:pPr algn="l" fontAlgn="b"/>
                      <a:r>
                        <a:rPr lang="en-US" sz="1600" b="0" i="0" u="none" strike="noStrike" dirty="0">
                          <a:solidFill>
                            <a:srgbClr val="000000"/>
                          </a:solidFill>
                          <a:latin typeface="Calibri"/>
                        </a:rPr>
                        <a:t>&lt;3000 SAR</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9%</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4%</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10%</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36%</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47310">
                <a:tc>
                  <a:txBody>
                    <a:bodyPr/>
                    <a:lstStyle/>
                    <a:p>
                      <a:pPr algn="l" fontAlgn="b"/>
                      <a:r>
                        <a:rPr lang="en-US" sz="1600" b="0" i="0" u="none" strike="noStrike" dirty="0">
                          <a:solidFill>
                            <a:srgbClr val="000000"/>
                          </a:solidFill>
                          <a:latin typeface="Calibri"/>
                        </a:rPr>
                        <a:t>3001-5000 SAR</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24%</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12%</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21%</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18%</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47310">
                <a:tc>
                  <a:txBody>
                    <a:bodyPr/>
                    <a:lstStyle/>
                    <a:p>
                      <a:pPr algn="l" fontAlgn="b"/>
                      <a:r>
                        <a:rPr lang="en-US" sz="1600" b="0" i="0" u="none" strike="noStrike" dirty="0">
                          <a:solidFill>
                            <a:srgbClr val="000000"/>
                          </a:solidFill>
                          <a:latin typeface="Calibri"/>
                        </a:rPr>
                        <a:t>5000-7000 SAR</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18%</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22%</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10%</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16%</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47310">
                <a:tc>
                  <a:txBody>
                    <a:bodyPr/>
                    <a:lstStyle/>
                    <a:p>
                      <a:pPr algn="l" fontAlgn="b"/>
                      <a:r>
                        <a:rPr lang="en-US" sz="1600" b="0" i="0" u="none" strike="noStrike" dirty="0">
                          <a:solidFill>
                            <a:srgbClr val="000000"/>
                          </a:solidFill>
                          <a:latin typeface="Calibri"/>
                        </a:rPr>
                        <a:t>7000-10000 SAR</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17%</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32%</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27%</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9%</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47310">
                <a:tc>
                  <a:txBody>
                    <a:bodyPr/>
                    <a:lstStyle/>
                    <a:p>
                      <a:pPr algn="l" fontAlgn="b"/>
                      <a:r>
                        <a:rPr lang="en-US" sz="1600" b="0" i="0" u="none" strike="noStrike" dirty="0">
                          <a:solidFill>
                            <a:srgbClr val="000000"/>
                          </a:solidFill>
                          <a:latin typeface="Calibri"/>
                        </a:rPr>
                        <a:t>10000 +</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18%</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17%</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15%</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14%</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47310">
                <a:tc>
                  <a:txBody>
                    <a:bodyPr/>
                    <a:lstStyle/>
                    <a:p>
                      <a:pPr algn="l" fontAlgn="b"/>
                      <a:r>
                        <a:rPr lang="en-US" sz="1600" b="0" i="0" u="none" strike="noStrike" dirty="0">
                          <a:solidFill>
                            <a:srgbClr val="000000"/>
                          </a:solidFill>
                          <a:latin typeface="Calibri"/>
                        </a:rPr>
                        <a:t>Refused</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10%</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10%</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15%</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5%</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47310">
                <a:tc>
                  <a:txBody>
                    <a:bodyPr/>
                    <a:lstStyle/>
                    <a:p>
                      <a:pPr algn="l" fontAlgn="b"/>
                      <a:r>
                        <a:rPr lang="en-US" sz="1600" b="0" i="0" u="none" strike="noStrike" dirty="0">
                          <a:solidFill>
                            <a:srgbClr val="000000"/>
                          </a:solidFill>
                          <a:latin typeface="Calibri"/>
                        </a:rPr>
                        <a:t>Don’t know</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4%</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3%</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2%</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1%</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chemeClr val="accent1">
                        <a:lumMod val="60000"/>
                        <a:lumOff val="40000"/>
                      </a:schemeClr>
                    </a:solidFill>
                  </a:tcPr>
                </a:tc>
              </a:tr>
            </a:tbl>
          </a:graphicData>
        </a:graphic>
      </p:graphicFrame>
      <p:sp>
        <p:nvSpPr>
          <p:cNvPr id="8" name="TextBox 7"/>
          <p:cNvSpPr txBox="1"/>
          <p:nvPr/>
        </p:nvSpPr>
        <p:spPr>
          <a:xfrm>
            <a:off x="990600" y="6124575"/>
            <a:ext cx="3581400" cy="276225"/>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All Travelled by Air  (</a:t>
            </a:r>
            <a:r>
              <a:rPr lang="en-US" sz="1200" dirty="0" smtClean="0">
                <a:latin typeface="Trebuchet MS" pitchFamily="34" charset="0"/>
              </a:rPr>
              <a:t>n=1022)</a:t>
            </a:r>
            <a:endParaRPr lang="en-US" sz="1200" dirty="0">
              <a:latin typeface="Trebuchet MS" pitchFamily="34" charset="0"/>
            </a:endParaRPr>
          </a:p>
        </p:txBody>
      </p:sp>
      <p:sp>
        <p:nvSpPr>
          <p:cNvPr id="6"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9" name="TextBox 8"/>
          <p:cNvSpPr txBox="1"/>
          <p:nvPr/>
        </p:nvSpPr>
        <p:spPr>
          <a:xfrm>
            <a:off x="1143000" y="5181600"/>
            <a:ext cx="7467600" cy="830997"/>
          </a:xfrm>
          <a:prstGeom prst="rect">
            <a:avLst/>
          </a:prstGeom>
          <a:noFill/>
        </p:spPr>
        <p:txBody>
          <a:bodyPr wrap="square" rtlCol="0">
            <a:spAutoFit/>
          </a:bodyPr>
          <a:lstStyle/>
          <a:p>
            <a:r>
              <a:rPr lang="en-GB" sz="1200" dirty="0" smtClean="0">
                <a:solidFill>
                  <a:srgbClr val="FF0000"/>
                </a:solidFill>
              </a:rPr>
              <a:t>31% of All those who travelled within GCC  are young aged between 15-24 YRS ,The Least percentage within this age  category was registered  for Asia/Far East  and Australia segment, this segment is also tagged with low income(&lt;3000SAR)(36%), while we notice that  32% of GCC segment have a monthly household income of (7000SAR-10000SAR).   </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467600" cy="685800"/>
          </a:xfrm>
        </p:spPr>
        <p:txBody>
          <a:bodyPr/>
          <a:lstStyle/>
          <a:p>
            <a:pPr eaLnBrk="1" fontAlgn="auto" hangingPunct="1">
              <a:spcAft>
                <a:spcPts val="0"/>
              </a:spcAft>
              <a:defRPr/>
            </a:pPr>
            <a:r>
              <a:rPr lang="en-US" b="1" dirty="0" smtClean="0"/>
              <a:t>Demographic Profile  </a:t>
            </a:r>
            <a:endParaRPr lang="en-US" b="1" dirty="0"/>
          </a:p>
        </p:txBody>
      </p:sp>
      <p:sp>
        <p:nvSpPr>
          <p:cNvPr id="13315" name="Slide Number Placeholder 3"/>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CC71ED0F-8AD1-4913-A7CB-97266B8BDB8A}" type="slidenum">
              <a:rPr lang="en-US" smtClean="0"/>
              <a:pPr fontAlgn="base">
                <a:spcBef>
                  <a:spcPct val="0"/>
                </a:spcBef>
                <a:spcAft>
                  <a:spcPct val="0"/>
                </a:spcAft>
                <a:defRPr/>
              </a:pPr>
              <a:t>11</a:t>
            </a:fld>
            <a:endParaRPr lang="en-US" dirty="0" smtClean="0"/>
          </a:p>
        </p:txBody>
      </p:sp>
      <p:graphicFrame>
        <p:nvGraphicFramePr>
          <p:cNvPr id="6" name="Table 5"/>
          <p:cNvGraphicFramePr>
            <a:graphicFrameLocks noGrp="1"/>
          </p:cNvGraphicFramePr>
          <p:nvPr/>
        </p:nvGraphicFramePr>
        <p:xfrm>
          <a:off x="685800" y="914400"/>
          <a:ext cx="8265662" cy="4677339"/>
        </p:xfrm>
        <a:graphic>
          <a:graphicData uri="http://schemas.openxmlformats.org/drawingml/2006/table">
            <a:tbl>
              <a:tblPr/>
              <a:tblGrid>
                <a:gridCol w="4116843"/>
                <a:gridCol w="1064757"/>
                <a:gridCol w="577416"/>
                <a:gridCol w="1253323"/>
                <a:gridCol w="1253323"/>
              </a:tblGrid>
              <a:tr h="587472">
                <a:tc>
                  <a:txBody>
                    <a:bodyPr/>
                    <a:lstStyle/>
                    <a:p>
                      <a:pPr algn="ctr" fontAlgn="ctr"/>
                      <a:r>
                        <a:rPr lang="en-US" sz="1600" b="1" i="0" u="none" strike="noStrike" dirty="0" err="1" smtClean="0">
                          <a:solidFill>
                            <a:srgbClr val="FFFFFF"/>
                          </a:solidFill>
                          <a:latin typeface="Calibri"/>
                        </a:rPr>
                        <a:t>Vert</a:t>
                      </a:r>
                      <a:r>
                        <a:rPr lang="en-US" sz="1600" b="1" i="0" u="none" strike="noStrike" dirty="0">
                          <a:solidFill>
                            <a:srgbClr val="FFFFFF"/>
                          </a:solidFill>
                          <a:latin typeface="Calibri"/>
                        </a:rPr>
                        <a:t>%</a:t>
                      </a:r>
                    </a:p>
                  </a:txBody>
                  <a:tcPr marL="6927" marR="6927" marT="6927"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a:solidFill>
                            <a:srgbClr val="FFFFFF"/>
                          </a:solidFill>
                          <a:latin typeface="Calibri"/>
                        </a:rPr>
                        <a:t>MEA and Africa</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a:solidFill>
                            <a:srgbClr val="FFFFFF"/>
                          </a:solidFill>
                          <a:latin typeface="Calibri"/>
                        </a:rPr>
                        <a:t>GCC</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a:solidFill>
                            <a:srgbClr val="FFFFFF"/>
                          </a:solidFill>
                          <a:latin typeface="Calibri"/>
                        </a:rPr>
                        <a:t>Europe, America and Elsewhere</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a:solidFill>
                            <a:srgbClr val="FFFFFF"/>
                          </a:solidFill>
                          <a:latin typeface="Calibri"/>
                        </a:rPr>
                        <a:t>Asia\Far East and Australia</a:t>
                      </a:r>
                    </a:p>
                  </a:txBody>
                  <a:tcPr marL="6927" marR="6927" marT="6927"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99498">
                <a:tc>
                  <a:txBody>
                    <a:bodyPr/>
                    <a:lstStyle/>
                    <a:p>
                      <a:pPr algn="l" fontAlgn="ctr"/>
                      <a:endParaRPr lang="en-US" sz="1600" b="0" i="0" u="none" strike="noStrike">
                        <a:solidFill>
                          <a:srgbClr val="000000"/>
                        </a:solidFill>
                        <a:latin typeface="Calibri"/>
                      </a:endParaRPr>
                    </a:p>
                  </a:txBody>
                  <a:tcPr marL="6927" marR="6927" marT="6927"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n=460</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n=350</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n=121</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n=103</a:t>
                      </a:r>
                    </a:p>
                  </a:txBody>
                  <a:tcPr marL="6927" marR="6927" marT="6927"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9498">
                <a:tc>
                  <a:txBody>
                    <a:bodyPr/>
                    <a:lstStyle/>
                    <a:p>
                      <a:pPr algn="ctr" fontAlgn="ctr"/>
                      <a:r>
                        <a:rPr lang="en-US" sz="1600" b="1" i="0" u="none" strike="noStrike">
                          <a:solidFill>
                            <a:srgbClr val="000000"/>
                          </a:solidFill>
                          <a:latin typeface="Calibri"/>
                        </a:rPr>
                        <a:t>Marital Status </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9498">
                <a:tc>
                  <a:txBody>
                    <a:bodyPr/>
                    <a:lstStyle/>
                    <a:p>
                      <a:pPr algn="l" fontAlgn="ctr"/>
                      <a:r>
                        <a:rPr lang="en-US" sz="1600" b="0" i="0" u="none" strike="noStrike">
                          <a:solidFill>
                            <a:srgbClr val="000000"/>
                          </a:solidFill>
                          <a:latin typeface="Calibri"/>
                        </a:rPr>
                        <a:t>Single</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31%</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29%</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35%</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33%</a:t>
                      </a: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9498">
                <a:tc>
                  <a:txBody>
                    <a:bodyPr/>
                    <a:lstStyle/>
                    <a:p>
                      <a:pPr algn="l" fontAlgn="ctr"/>
                      <a:r>
                        <a:rPr lang="en-US" sz="1600" b="0" i="0" u="none" strike="noStrike">
                          <a:solidFill>
                            <a:srgbClr val="000000"/>
                          </a:solidFill>
                          <a:latin typeface="Calibri"/>
                        </a:rPr>
                        <a:t>Married with children</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59%</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61%</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53%</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53%</a:t>
                      </a: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9498">
                <a:tc>
                  <a:txBody>
                    <a:bodyPr/>
                    <a:lstStyle/>
                    <a:p>
                      <a:pPr algn="l" fontAlgn="ctr"/>
                      <a:r>
                        <a:rPr lang="en-US" sz="1600" b="0" i="0" u="none" strike="noStrike">
                          <a:solidFill>
                            <a:srgbClr val="000000"/>
                          </a:solidFill>
                          <a:latin typeface="Calibri"/>
                        </a:rPr>
                        <a:t>Married without children</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9%</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8%</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12%</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13%</a:t>
                      </a: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9498">
                <a:tc>
                  <a:txBody>
                    <a:bodyPr/>
                    <a:lstStyle/>
                    <a:p>
                      <a:pPr algn="l" fontAlgn="ctr"/>
                      <a:r>
                        <a:rPr lang="en-US" sz="1600" b="0" i="0" u="none" strike="noStrike">
                          <a:solidFill>
                            <a:srgbClr val="000000"/>
                          </a:solidFill>
                          <a:latin typeface="Calibri"/>
                        </a:rPr>
                        <a:t>Divorced</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0%</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0%</a:t>
                      </a: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9498">
                <a:tc>
                  <a:txBody>
                    <a:bodyPr/>
                    <a:lstStyle/>
                    <a:p>
                      <a:pPr algn="l" fontAlgn="ctr"/>
                      <a:r>
                        <a:rPr lang="en-US" sz="1600" b="0" i="0" u="none" strike="noStrike">
                          <a:solidFill>
                            <a:srgbClr val="000000"/>
                          </a:solidFill>
                          <a:latin typeface="Calibri"/>
                        </a:rPr>
                        <a:t>Widowed</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0%</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a:t>
                      </a: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9498">
                <a:tc>
                  <a:txBody>
                    <a:bodyPr/>
                    <a:lstStyle/>
                    <a:p>
                      <a:pPr algn="ctr" fontAlgn="ctr"/>
                      <a:r>
                        <a:rPr lang="en-US" sz="1600" b="1" i="0" u="none" strike="noStrike">
                          <a:solidFill>
                            <a:srgbClr val="000000"/>
                          </a:solidFill>
                          <a:latin typeface="Calibri"/>
                        </a:rPr>
                        <a:t>Education </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393485">
                <a:tc>
                  <a:txBody>
                    <a:bodyPr/>
                    <a:lstStyle/>
                    <a:p>
                      <a:pPr algn="l" fontAlgn="ctr"/>
                      <a:r>
                        <a:rPr lang="en-US" sz="1600" b="0" i="0" u="none" strike="noStrike">
                          <a:solidFill>
                            <a:srgbClr val="000000"/>
                          </a:solidFill>
                          <a:latin typeface="Calibri"/>
                        </a:rPr>
                        <a:t>Some elementary education \ Can read and write</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a:t>
                      </a: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9498">
                <a:tc>
                  <a:txBody>
                    <a:bodyPr/>
                    <a:lstStyle/>
                    <a:p>
                      <a:pPr algn="l" fontAlgn="ctr"/>
                      <a:r>
                        <a:rPr lang="en-US" sz="1600" b="0" i="0" u="none" strike="noStrike">
                          <a:solidFill>
                            <a:srgbClr val="000000"/>
                          </a:solidFill>
                          <a:latin typeface="Calibri"/>
                        </a:rPr>
                        <a:t>Completed Elementary</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3%</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2%</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5%</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6%</a:t>
                      </a: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9498">
                <a:tc>
                  <a:txBody>
                    <a:bodyPr/>
                    <a:lstStyle/>
                    <a:p>
                      <a:pPr algn="l" fontAlgn="ctr"/>
                      <a:r>
                        <a:rPr lang="en-US" sz="1600" b="0" i="0" u="none" strike="noStrike">
                          <a:solidFill>
                            <a:srgbClr val="000000"/>
                          </a:solidFill>
                          <a:latin typeface="Calibri"/>
                        </a:rPr>
                        <a:t>Completed Intermediate</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11%</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9%</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14%</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11%</a:t>
                      </a: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9498">
                <a:tc>
                  <a:txBody>
                    <a:bodyPr/>
                    <a:lstStyle/>
                    <a:p>
                      <a:pPr algn="l" fontAlgn="ctr"/>
                      <a:r>
                        <a:rPr lang="en-US" sz="1600" b="0" i="0" u="none" strike="noStrike">
                          <a:solidFill>
                            <a:srgbClr val="000000"/>
                          </a:solidFill>
                          <a:latin typeface="Calibri"/>
                        </a:rPr>
                        <a:t>Completed Secondary</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38%</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42%</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32%</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24%</a:t>
                      </a: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93485">
                <a:tc>
                  <a:txBody>
                    <a:bodyPr/>
                    <a:lstStyle/>
                    <a:p>
                      <a:pPr algn="l" fontAlgn="ctr"/>
                      <a:r>
                        <a:rPr lang="en-US" sz="1600" b="0" i="0" u="none" strike="noStrike">
                          <a:solidFill>
                            <a:srgbClr val="000000"/>
                          </a:solidFill>
                          <a:latin typeface="Calibri"/>
                        </a:rPr>
                        <a:t>Diploma \ Some University education</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18%</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24%</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25%</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32%</a:t>
                      </a: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93485">
                <a:tc>
                  <a:txBody>
                    <a:bodyPr/>
                    <a:lstStyle/>
                    <a:p>
                      <a:pPr algn="l" fontAlgn="ctr"/>
                      <a:r>
                        <a:rPr lang="en-US" sz="1600" b="0" i="0" u="none" strike="noStrike" dirty="0">
                          <a:solidFill>
                            <a:srgbClr val="000000"/>
                          </a:solidFill>
                          <a:latin typeface="Calibri"/>
                        </a:rPr>
                        <a:t>Completed University or above</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ctr" fontAlgn="ctr"/>
                      <a:r>
                        <a:rPr lang="en-US" sz="1600" b="0" i="0" u="none" strike="noStrike">
                          <a:solidFill>
                            <a:srgbClr val="000000"/>
                          </a:solidFill>
                          <a:latin typeface="Calibri"/>
                        </a:rPr>
                        <a:t>30%</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ctr" fontAlgn="ctr"/>
                      <a:r>
                        <a:rPr lang="en-US" sz="1600" b="0" i="0" u="none" strike="noStrike">
                          <a:solidFill>
                            <a:srgbClr val="000000"/>
                          </a:solidFill>
                          <a:latin typeface="Calibri"/>
                        </a:rPr>
                        <a:t>22%</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ctr" fontAlgn="ctr"/>
                      <a:r>
                        <a:rPr lang="en-US" sz="1600" b="0" i="0" u="none" strike="noStrike">
                          <a:solidFill>
                            <a:srgbClr val="000000"/>
                          </a:solidFill>
                          <a:latin typeface="Calibri"/>
                        </a:rPr>
                        <a:t>23%</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ctr" fontAlgn="ctr"/>
                      <a:r>
                        <a:rPr lang="en-US" sz="1600" b="0" i="0" u="none" strike="noStrike" dirty="0">
                          <a:solidFill>
                            <a:srgbClr val="000000"/>
                          </a:solidFill>
                          <a:latin typeface="Calibri"/>
                        </a:rPr>
                        <a:t>25%</a:t>
                      </a: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7" name="TextBox 6"/>
          <p:cNvSpPr txBox="1"/>
          <p:nvPr/>
        </p:nvSpPr>
        <p:spPr>
          <a:xfrm>
            <a:off x="990600" y="6124575"/>
            <a:ext cx="3581400" cy="276225"/>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All Travelled by Air  (n=1022)</a:t>
            </a:r>
          </a:p>
        </p:txBody>
      </p:sp>
      <p:sp>
        <p:nvSpPr>
          <p:cNvPr id="8"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9" name="TextBox 8"/>
          <p:cNvSpPr txBox="1"/>
          <p:nvPr/>
        </p:nvSpPr>
        <p:spPr>
          <a:xfrm>
            <a:off x="1066800" y="5638800"/>
            <a:ext cx="7467600" cy="461665"/>
          </a:xfrm>
          <a:prstGeom prst="rect">
            <a:avLst/>
          </a:prstGeom>
          <a:noFill/>
        </p:spPr>
        <p:txBody>
          <a:bodyPr wrap="square" rtlCol="0">
            <a:spAutoFit/>
          </a:bodyPr>
          <a:lstStyle/>
          <a:p>
            <a:r>
              <a:rPr lang="en-GB" sz="1200" dirty="0" smtClean="0">
                <a:solidFill>
                  <a:srgbClr val="FF0000"/>
                </a:solidFill>
              </a:rPr>
              <a:t>35% of all those who travelled within Europe /America and Elsewhere are Single,, while the highest Married segment  is registered within GCC (65%)</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467600" cy="685800"/>
          </a:xfrm>
        </p:spPr>
        <p:txBody>
          <a:bodyPr/>
          <a:lstStyle/>
          <a:p>
            <a:pPr eaLnBrk="1" fontAlgn="auto" hangingPunct="1">
              <a:spcAft>
                <a:spcPts val="0"/>
              </a:spcAft>
              <a:defRPr/>
            </a:pPr>
            <a:r>
              <a:rPr lang="en-US" b="1" dirty="0" smtClean="0"/>
              <a:t>Demographic Profile  </a:t>
            </a:r>
            <a:endParaRPr lang="en-US" b="1" dirty="0"/>
          </a:p>
        </p:txBody>
      </p:sp>
      <p:sp>
        <p:nvSpPr>
          <p:cNvPr id="11267" name="Slide Number Placeholder 3"/>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E38E03A2-BC06-424E-AC5E-3CF48C4D2D77}" type="slidenum">
              <a:rPr lang="en-US" smtClean="0"/>
              <a:pPr fontAlgn="base">
                <a:spcBef>
                  <a:spcPct val="0"/>
                </a:spcBef>
                <a:spcAft>
                  <a:spcPct val="0"/>
                </a:spcAft>
                <a:defRPr/>
              </a:pPr>
              <a:t>12</a:t>
            </a:fld>
            <a:endParaRPr lang="en-US" dirty="0" smtClean="0"/>
          </a:p>
        </p:txBody>
      </p:sp>
      <p:sp>
        <p:nvSpPr>
          <p:cNvPr id="6" name="TextBox 5"/>
          <p:cNvSpPr txBox="1"/>
          <p:nvPr/>
        </p:nvSpPr>
        <p:spPr>
          <a:xfrm>
            <a:off x="990600" y="6124575"/>
            <a:ext cx="3581400" cy="276225"/>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All Travelled by Air  (n=1022)</a:t>
            </a:r>
          </a:p>
        </p:txBody>
      </p:sp>
      <p:graphicFrame>
        <p:nvGraphicFramePr>
          <p:cNvPr id="10" name="Table 9"/>
          <p:cNvGraphicFramePr>
            <a:graphicFrameLocks noGrp="1"/>
          </p:cNvGraphicFramePr>
          <p:nvPr/>
        </p:nvGraphicFramePr>
        <p:xfrm>
          <a:off x="1143000" y="1066800"/>
          <a:ext cx="6939945" cy="3825589"/>
        </p:xfrm>
        <a:graphic>
          <a:graphicData uri="http://schemas.openxmlformats.org/drawingml/2006/table">
            <a:tbl>
              <a:tblPr/>
              <a:tblGrid>
                <a:gridCol w="1906719"/>
                <a:gridCol w="706438"/>
                <a:gridCol w="1081697"/>
                <a:gridCol w="1081697"/>
                <a:gridCol w="1081697"/>
                <a:gridCol w="1081697"/>
              </a:tblGrid>
              <a:tr h="1196733">
                <a:tc>
                  <a:txBody>
                    <a:bodyPr/>
                    <a:lstStyle/>
                    <a:p>
                      <a:pPr algn="ctr" fontAlgn="ctr"/>
                      <a:r>
                        <a:rPr lang="en-US" sz="1600" b="1" i="0" u="none" strike="noStrike" dirty="0" err="1" smtClean="0">
                          <a:solidFill>
                            <a:srgbClr val="FFFFFF"/>
                          </a:solidFill>
                          <a:latin typeface="Calibri"/>
                        </a:rPr>
                        <a:t>Horz</a:t>
                      </a:r>
                      <a:r>
                        <a:rPr lang="en-US" sz="1600" b="1" i="0" u="none" strike="noStrike" dirty="0" smtClean="0">
                          <a:solidFill>
                            <a:srgbClr val="FFFFFF"/>
                          </a:solidFill>
                          <a:latin typeface="Calibri"/>
                        </a:rPr>
                        <a:t>%</a:t>
                      </a:r>
                      <a:endParaRPr lang="en-US" sz="1600" b="1" i="0" u="none" strike="noStrike" dirty="0">
                        <a:solidFill>
                          <a:srgbClr val="FFFFFF"/>
                        </a:solidFill>
                        <a:latin typeface="Calibri"/>
                      </a:endParaRPr>
                    </a:p>
                  </a:txBody>
                  <a:tcPr marL="6724" marR="6724" marT="6724"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pPr algn="ctr" fontAlgn="ctr"/>
                      <a:endParaRPr lang="en-US" sz="1600" b="1" i="0" u="none" strike="noStrike" dirty="0">
                        <a:solidFill>
                          <a:srgbClr val="FFFFFF"/>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pPr algn="ctr" fontAlgn="ctr"/>
                      <a:r>
                        <a:rPr lang="en-US" sz="1600" b="1" i="0" u="none" strike="noStrike" dirty="0">
                          <a:solidFill>
                            <a:srgbClr val="FFFFFF"/>
                          </a:solidFill>
                          <a:latin typeface="Calibri"/>
                        </a:rPr>
                        <a:t>MEA and Africa</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pPr algn="ctr" fontAlgn="ctr"/>
                      <a:r>
                        <a:rPr lang="en-US" sz="1600" b="1" i="0" u="none" strike="noStrike" dirty="0">
                          <a:solidFill>
                            <a:srgbClr val="FFFFFF"/>
                          </a:solidFill>
                          <a:latin typeface="Calibri"/>
                        </a:rPr>
                        <a:t>GCC</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pPr algn="ctr" fontAlgn="ctr"/>
                      <a:r>
                        <a:rPr lang="en-US" sz="1600" b="1" i="0" u="none" strike="noStrike" dirty="0">
                          <a:solidFill>
                            <a:srgbClr val="FFFFFF"/>
                          </a:solidFill>
                          <a:latin typeface="Calibri"/>
                        </a:rPr>
                        <a:t>Europe, America and Elsewhere</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pPr algn="ctr" fontAlgn="ctr"/>
                      <a:r>
                        <a:rPr lang="en-US" sz="1600" b="1" i="0" u="none" strike="noStrike" dirty="0">
                          <a:solidFill>
                            <a:srgbClr val="FFFFFF"/>
                          </a:solidFill>
                          <a:latin typeface="Calibri"/>
                        </a:rPr>
                        <a:t>Asia\Far East and Australia</a:t>
                      </a:r>
                    </a:p>
                  </a:txBody>
                  <a:tcPr marL="6724" marR="6724" marT="6724"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chemeClr val="accent2">
                        <a:lumMod val="75000"/>
                      </a:schemeClr>
                    </a:solidFill>
                  </a:tcPr>
                </a:tc>
              </a:tr>
              <a:tr h="365411">
                <a:tc>
                  <a:txBody>
                    <a:bodyPr/>
                    <a:lstStyle/>
                    <a:p>
                      <a:pPr algn="ctr" fontAlgn="b"/>
                      <a:r>
                        <a:rPr lang="en-US" sz="1600" b="1" i="0" u="none" strike="noStrike" dirty="0">
                          <a:solidFill>
                            <a:srgbClr val="000000"/>
                          </a:solidFill>
                          <a:latin typeface="Calibri"/>
                        </a:rPr>
                        <a:t>Gender </a:t>
                      </a:r>
                    </a:p>
                  </a:txBody>
                  <a:tcPr marL="6724" marR="6724" marT="6724"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r>
              <a:tr h="436390">
                <a:tc>
                  <a:txBody>
                    <a:bodyPr/>
                    <a:lstStyle/>
                    <a:p>
                      <a:pPr algn="l" fontAlgn="b"/>
                      <a:r>
                        <a:rPr lang="en-US" sz="1600" b="0" i="0" u="none" strike="noStrike" dirty="0">
                          <a:solidFill>
                            <a:srgbClr val="000000"/>
                          </a:solidFill>
                          <a:latin typeface="Calibri"/>
                        </a:rPr>
                        <a:t>Male</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n=(527)</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37%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10%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10%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365411">
                <a:tc>
                  <a:txBody>
                    <a:bodyPr/>
                    <a:lstStyle/>
                    <a:p>
                      <a:pPr algn="l" fontAlgn="b"/>
                      <a:r>
                        <a:rPr lang="en-US" sz="1600" b="0" i="0" u="none" strike="noStrike" dirty="0">
                          <a:solidFill>
                            <a:srgbClr val="000000"/>
                          </a:solidFill>
                          <a:latin typeface="Calibri"/>
                        </a:rPr>
                        <a:t>Female</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n=(495)</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36%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13%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8%</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365411">
                <a:tc>
                  <a:txBody>
                    <a:bodyPr/>
                    <a:lstStyle/>
                    <a:p>
                      <a:pPr algn="ctr" fontAlgn="b"/>
                      <a:r>
                        <a:rPr lang="en-US" sz="1600" b="1" i="0" u="none" strike="noStrike">
                          <a:solidFill>
                            <a:srgbClr val="000000"/>
                          </a:solidFill>
                          <a:latin typeface="Calibri"/>
                        </a:rPr>
                        <a:t>Nationality</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r>
                        <a:rPr lang="en-US" sz="1600" b="0" i="0" u="none" strike="noStrike" dirty="0">
                          <a:solidFill>
                            <a:srgbClr val="000000"/>
                          </a:solidFill>
                          <a:latin typeface="Calibri"/>
                        </a:rPr>
                        <a:t> </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r>
                        <a:rPr lang="en-US" sz="1600" b="0" i="0" u="none" strike="noStrike">
                          <a:solidFill>
                            <a:srgbClr val="000000"/>
                          </a:solidFill>
                          <a:latin typeface="Calibri"/>
                        </a:rPr>
                        <a:t> </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r>
                        <a:rPr lang="en-US" sz="1600" b="0" i="0" u="none" strike="noStrike">
                          <a:solidFill>
                            <a:srgbClr val="000000"/>
                          </a:solidFill>
                          <a:latin typeface="Calibri"/>
                        </a:rPr>
                        <a:t> </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r>
                        <a:rPr lang="en-US" sz="1600" b="0" i="0" u="none" strike="noStrike" dirty="0">
                          <a:solidFill>
                            <a:srgbClr val="000000"/>
                          </a:solidFill>
                          <a:latin typeface="Calibri"/>
                        </a:rPr>
                        <a:t> </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r>
              <a:tr h="365411">
                <a:tc>
                  <a:txBody>
                    <a:bodyPr/>
                    <a:lstStyle/>
                    <a:p>
                      <a:pPr algn="l" fontAlgn="b"/>
                      <a:r>
                        <a:rPr lang="en-US" sz="1600" b="0" i="0" u="none" strike="noStrike">
                          <a:solidFill>
                            <a:srgbClr val="000000"/>
                          </a:solidFill>
                          <a:latin typeface="Calibri"/>
                        </a:rPr>
                        <a:t>Nationals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n=(570)</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45%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11%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365411">
                <a:tc>
                  <a:txBody>
                    <a:bodyPr/>
                    <a:lstStyle/>
                    <a:p>
                      <a:pPr algn="l" fontAlgn="b"/>
                      <a:r>
                        <a:rPr lang="en-US" sz="1600" b="0" i="0" u="none" strike="noStrike">
                          <a:solidFill>
                            <a:srgbClr val="000000"/>
                          </a:solidFill>
                          <a:latin typeface="Calibri"/>
                        </a:rPr>
                        <a:t>Arab Expats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n=(326)</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65%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25%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1%</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365411">
                <a:tc>
                  <a:txBody>
                    <a:bodyPr/>
                    <a:lstStyle/>
                    <a:p>
                      <a:pPr algn="l" fontAlgn="b"/>
                      <a:r>
                        <a:rPr lang="en-US" sz="1600" b="0" i="0" u="none" strike="noStrike">
                          <a:solidFill>
                            <a:srgbClr val="000000"/>
                          </a:solidFill>
                          <a:latin typeface="Calibri"/>
                        </a:rPr>
                        <a:t>Non-Arab Expats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n=(126)</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11%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15%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22%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61%</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r>
            </a:tbl>
          </a:graphicData>
        </a:graphic>
      </p:graphicFrame>
      <p:sp>
        <p:nvSpPr>
          <p:cNvPr id="7"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8" name="TextBox 7"/>
          <p:cNvSpPr txBox="1"/>
          <p:nvPr/>
        </p:nvSpPr>
        <p:spPr>
          <a:xfrm>
            <a:off x="1143000" y="5334000"/>
            <a:ext cx="7467600" cy="646331"/>
          </a:xfrm>
          <a:prstGeom prst="rect">
            <a:avLst/>
          </a:prstGeom>
          <a:noFill/>
        </p:spPr>
        <p:txBody>
          <a:bodyPr wrap="square" rtlCol="0">
            <a:spAutoFit/>
          </a:bodyPr>
          <a:lstStyle/>
          <a:p>
            <a:r>
              <a:rPr lang="en-GB" sz="1200" dirty="0" smtClean="0">
                <a:solidFill>
                  <a:srgbClr val="FF0000"/>
                </a:solidFill>
              </a:rPr>
              <a:t>The percentage  in this table are represented as horizontal percentages or Profile representation  and the figures are read as follows: 48% of all males  travelled by air has travelled within MEA and Africa, also 61% of all Non-Arab-Expats  travelled by air  has  travelled  to Asia/Africa and Australia in the last 12 months    </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467600" cy="685800"/>
          </a:xfrm>
        </p:spPr>
        <p:txBody>
          <a:bodyPr/>
          <a:lstStyle/>
          <a:p>
            <a:pPr eaLnBrk="1" fontAlgn="auto" hangingPunct="1">
              <a:spcAft>
                <a:spcPts val="0"/>
              </a:spcAft>
              <a:defRPr/>
            </a:pPr>
            <a:r>
              <a:rPr lang="en-US" b="1" dirty="0" smtClean="0"/>
              <a:t>Demographic Profile  </a:t>
            </a:r>
            <a:endParaRPr lang="en-US" b="1" dirty="0"/>
          </a:p>
        </p:txBody>
      </p:sp>
      <p:sp>
        <p:nvSpPr>
          <p:cNvPr id="12291" name="Slide Number Placeholder 3"/>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29E5166B-C60B-4D5E-B0B2-7CDFE05EBADD}" type="slidenum">
              <a:rPr lang="en-US" smtClean="0"/>
              <a:pPr fontAlgn="base">
                <a:spcBef>
                  <a:spcPct val="0"/>
                </a:spcBef>
                <a:spcAft>
                  <a:spcPct val="0"/>
                </a:spcAft>
                <a:defRPr/>
              </a:pPr>
              <a:t>13</a:t>
            </a:fld>
            <a:endParaRPr lang="en-US" smtClean="0"/>
          </a:p>
        </p:txBody>
      </p:sp>
      <p:graphicFrame>
        <p:nvGraphicFramePr>
          <p:cNvPr id="7" name="Table 6"/>
          <p:cNvGraphicFramePr>
            <a:graphicFrameLocks noGrp="1"/>
          </p:cNvGraphicFramePr>
          <p:nvPr/>
        </p:nvGraphicFramePr>
        <p:xfrm>
          <a:off x="1143000" y="1066800"/>
          <a:ext cx="7069804" cy="4614700"/>
        </p:xfrm>
        <a:graphic>
          <a:graphicData uri="http://schemas.openxmlformats.org/drawingml/2006/table">
            <a:tbl>
              <a:tblPr/>
              <a:tblGrid>
                <a:gridCol w="1946442"/>
                <a:gridCol w="706438"/>
                <a:gridCol w="1104231"/>
                <a:gridCol w="1104231"/>
                <a:gridCol w="1104231"/>
                <a:gridCol w="1104231"/>
              </a:tblGrid>
              <a:tr h="619342">
                <a:tc>
                  <a:txBody>
                    <a:bodyPr/>
                    <a:lstStyle/>
                    <a:p>
                      <a:pPr algn="ctr" fontAlgn="ctr"/>
                      <a:r>
                        <a:rPr lang="en-US" sz="1600" b="1" i="0" u="none" strike="noStrike" dirty="0" err="1" smtClean="0">
                          <a:solidFill>
                            <a:srgbClr val="FFFFFF"/>
                          </a:solidFill>
                          <a:latin typeface="Calibri"/>
                        </a:rPr>
                        <a:t>Horz</a:t>
                      </a:r>
                      <a:r>
                        <a:rPr lang="en-US" sz="1600" b="1" i="0" u="none" strike="noStrike" dirty="0" smtClean="0">
                          <a:solidFill>
                            <a:srgbClr val="FFFFFF"/>
                          </a:solidFill>
                          <a:latin typeface="Calibri"/>
                        </a:rPr>
                        <a:t>%</a:t>
                      </a:r>
                      <a:endParaRPr lang="en-US" sz="1600" b="1" i="0" u="none" strike="noStrike" dirty="0">
                        <a:solidFill>
                          <a:srgbClr val="FFFFFF"/>
                        </a:solidFill>
                        <a:latin typeface="Calibri"/>
                      </a:endParaRPr>
                    </a:p>
                  </a:txBody>
                  <a:tcPr marL="6724" marR="6724" marT="6724"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pPr algn="ctr" fontAlgn="ctr"/>
                      <a:endParaRPr lang="en-US" sz="1600" b="1" i="0" u="none" strike="noStrike" dirty="0">
                        <a:solidFill>
                          <a:srgbClr val="FFFFFF"/>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pPr algn="ctr" fontAlgn="ctr"/>
                      <a:r>
                        <a:rPr lang="en-US" sz="1600" b="1" i="0" u="none" strike="noStrike" dirty="0">
                          <a:solidFill>
                            <a:srgbClr val="FFFFFF"/>
                          </a:solidFill>
                          <a:latin typeface="Calibri"/>
                        </a:rPr>
                        <a:t>MEA and Africa</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pPr algn="ctr" fontAlgn="ctr"/>
                      <a:r>
                        <a:rPr lang="en-US" sz="1600" b="1" i="0" u="none" strike="noStrike" dirty="0">
                          <a:solidFill>
                            <a:srgbClr val="FFFFFF"/>
                          </a:solidFill>
                          <a:latin typeface="Calibri"/>
                        </a:rPr>
                        <a:t>GCC</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pPr algn="ctr" fontAlgn="ctr"/>
                      <a:r>
                        <a:rPr lang="en-US" sz="1600" b="1" i="0" u="none" strike="noStrike" dirty="0">
                          <a:solidFill>
                            <a:srgbClr val="FFFFFF"/>
                          </a:solidFill>
                          <a:latin typeface="Calibri"/>
                        </a:rPr>
                        <a:t>Europe, America and Elsewhere</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pPr algn="ctr" fontAlgn="ctr"/>
                      <a:r>
                        <a:rPr lang="en-US" sz="1600" b="1" i="0" u="none" strike="noStrike" dirty="0">
                          <a:solidFill>
                            <a:srgbClr val="FFFFFF"/>
                          </a:solidFill>
                          <a:latin typeface="Calibri"/>
                        </a:rPr>
                        <a:t>Asia\Far East and Australia</a:t>
                      </a:r>
                    </a:p>
                  </a:txBody>
                  <a:tcPr marL="6724" marR="6724" marT="6724"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chemeClr val="accent2">
                        <a:lumMod val="75000"/>
                      </a:schemeClr>
                    </a:solidFill>
                  </a:tcPr>
                </a:tc>
              </a:tr>
              <a:tr h="267342">
                <a:tc>
                  <a:txBody>
                    <a:bodyPr/>
                    <a:lstStyle/>
                    <a:p>
                      <a:pPr algn="l" fontAlgn="b"/>
                      <a:endParaRPr lang="en-US" sz="1600" b="0" i="0" u="none" strike="noStrike" dirty="0">
                        <a:solidFill>
                          <a:srgbClr val="000000"/>
                        </a:solidFill>
                        <a:latin typeface="Calibri"/>
                      </a:endParaRPr>
                    </a:p>
                  </a:txBody>
                  <a:tcPr marL="6724" marR="6724" marT="6724"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n=460</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n=350</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n=121</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n=103</a:t>
                      </a:r>
                    </a:p>
                  </a:txBody>
                  <a:tcPr marL="6724" marR="6724" marT="6724"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334176">
                <a:tc>
                  <a:txBody>
                    <a:bodyPr/>
                    <a:lstStyle/>
                    <a:p>
                      <a:pPr algn="ctr" fontAlgn="b"/>
                      <a:r>
                        <a:rPr lang="en-US" sz="1600" b="1" i="0" u="none" strike="noStrike">
                          <a:solidFill>
                            <a:srgbClr val="000000"/>
                          </a:solidFill>
                          <a:latin typeface="Calibri"/>
                        </a:rPr>
                        <a:t>Age Groups </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r>
              <a:tr h="267342">
                <a:tc>
                  <a:txBody>
                    <a:bodyPr/>
                    <a:lstStyle/>
                    <a:p>
                      <a:pPr algn="l" fontAlgn="b"/>
                      <a:r>
                        <a:rPr lang="en-US" sz="1600" b="0" i="0" u="none" strike="noStrike" dirty="0">
                          <a:solidFill>
                            <a:srgbClr val="000000"/>
                          </a:solidFill>
                          <a:latin typeface="Calibri"/>
                        </a:rPr>
                        <a:t>15-24 Yrs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n=(259)</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42%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11%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7%</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67342">
                <a:tc>
                  <a:txBody>
                    <a:bodyPr/>
                    <a:lstStyle/>
                    <a:p>
                      <a:pPr algn="l" fontAlgn="b"/>
                      <a:r>
                        <a:rPr lang="en-US" sz="1600" b="0" i="0" u="none" strike="noStrike" dirty="0">
                          <a:solidFill>
                            <a:srgbClr val="000000"/>
                          </a:solidFill>
                          <a:latin typeface="Calibri"/>
                        </a:rPr>
                        <a:t>25-34 Yrs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n=(319)</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35%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12%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11%</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67342">
                <a:tc>
                  <a:txBody>
                    <a:bodyPr/>
                    <a:lstStyle/>
                    <a:p>
                      <a:pPr algn="l" fontAlgn="b"/>
                      <a:r>
                        <a:rPr lang="en-US" sz="1600" b="0" i="0" u="none" strike="noStrike">
                          <a:solidFill>
                            <a:srgbClr val="000000"/>
                          </a:solidFill>
                          <a:latin typeface="Calibri"/>
                        </a:rPr>
                        <a:t>35-44 Yrs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n=(296)</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30%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10%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67342">
                <a:tc>
                  <a:txBody>
                    <a:bodyPr/>
                    <a:lstStyle/>
                    <a:p>
                      <a:pPr algn="l" fontAlgn="b"/>
                      <a:r>
                        <a:rPr lang="en-US" sz="1600" b="0" i="0" u="none" strike="noStrike">
                          <a:solidFill>
                            <a:srgbClr val="000000"/>
                          </a:solidFill>
                          <a:latin typeface="Calibri"/>
                        </a:rPr>
                        <a:t>45+</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n=(148)</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50%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41%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13%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8%</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334176">
                <a:tc>
                  <a:txBody>
                    <a:bodyPr/>
                    <a:lstStyle/>
                    <a:p>
                      <a:pPr algn="ctr" fontAlgn="b"/>
                      <a:r>
                        <a:rPr lang="en-US" sz="1600" b="1" i="0" u="none" strike="noStrike" dirty="0">
                          <a:solidFill>
                            <a:srgbClr val="000000"/>
                          </a:solidFill>
                          <a:latin typeface="Calibri"/>
                        </a:rPr>
                        <a:t>Income </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r>
              <a:tr h="267342">
                <a:tc>
                  <a:txBody>
                    <a:bodyPr/>
                    <a:lstStyle/>
                    <a:p>
                      <a:pPr algn="l" fontAlgn="b"/>
                      <a:r>
                        <a:rPr lang="en-US" sz="1600" b="0" i="0" u="none" strike="noStrike" dirty="0">
                          <a:solidFill>
                            <a:srgbClr val="000000"/>
                          </a:solidFill>
                          <a:latin typeface="Calibri"/>
                        </a:rPr>
                        <a:t>&lt;3000 SAR</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n=(125)</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38%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16%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11%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32%</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67342">
                <a:tc>
                  <a:txBody>
                    <a:bodyPr/>
                    <a:lstStyle/>
                    <a:p>
                      <a:pPr algn="l" fontAlgn="b"/>
                      <a:r>
                        <a:rPr lang="en-US" sz="1600" b="0" i="0" u="none" strike="noStrike">
                          <a:solidFill>
                            <a:srgbClr val="000000"/>
                          </a:solidFill>
                          <a:latin typeface="Calibri"/>
                        </a:rPr>
                        <a:t>3001-5000 SAR</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n=(234)</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53%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22%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12%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8%</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67342">
                <a:tc>
                  <a:txBody>
                    <a:bodyPr/>
                    <a:lstStyle/>
                    <a:p>
                      <a:pPr algn="l" fontAlgn="b"/>
                      <a:r>
                        <a:rPr lang="en-US" sz="1600" b="0" i="0" u="none" strike="noStrike">
                          <a:solidFill>
                            <a:srgbClr val="000000"/>
                          </a:solidFill>
                          <a:latin typeface="Calibri"/>
                        </a:rPr>
                        <a:t>5000-7000 SAR</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n=(186)</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44%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8%</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67342">
                <a:tc>
                  <a:txBody>
                    <a:bodyPr/>
                    <a:lstStyle/>
                    <a:p>
                      <a:pPr algn="l" fontAlgn="b"/>
                      <a:r>
                        <a:rPr lang="en-US" sz="1600" b="0" i="0" u="none" strike="noStrike">
                          <a:solidFill>
                            <a:srgbClr val="000000"/>
                          </a:solidFill>
                          <a:latin typeface="Calibri"/>
                        </a:rPr>
                        <a:t>7000-10000 SAR</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n=(208)</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34%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53%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14%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67342">
                <a:tc>
                  <a:txBody>
                    <a:bodyPr/>
                    <a:lstStyle/>
                    <a:p>
                      <a:pPr algn="l" fontAlgn="b"/>
                      <a:r>
                        <a:rPr lang="en-US" sz="1600" b="0" i="0" u="none" strike="noStrike">
                          <a:solidFill>
                            <a:srgbClr val="000000"/>
                          </a:solidFill>
                          <a:latin typeface="Calibri"/>
                        </a:rPr>
                        <a:t>10000 +</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n=(143)</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50%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38%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11%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8%</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67342">
                <a:tc>
                  <a:txBody>
                    <a:bodyPr/>
                    <a:lstStyle/>
                    <a:p>
                      <a:pPr algn="l" fontAlgn="b"/>
                      <a:r>
                        <a:rPr lang="en-US" sz="1600" b="0" i="0" u="none" strike="noStrike">
                          <a:solidFill>
                            <a:srgbClr val="000000"/>
                          </a:solidFill>
                          <a:latin typeface="Calibri"/>
                        </a:rPr>
                        <a:t>Refused</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n=(94)</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38%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18%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67342">
                <a:tc>
                  <a:txBody>
                    <a:bodyPr/>
                    <a:lstStyle/>
                    <a:p>
                      <a:pPr algn="l" fontAlgn="b"/>
                      <a:r>
                        <a:rPr lang="en-US" sz="1600" b="0" i="0" u="none" strike="noStrike">
                          <a:solidFill>
                            <a:srgbClr val="000000"/>
                          </a:solidFill>
                          <a:latin typeface="Calibri"/>
                        </a:rPr>
                        <a:t>Don’t know</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n=(32)</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55%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35%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3%</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r>
            </a:tbl>
          </a:graphicData>
        </a:graphic>
      </p:graphicFrame>
      <p:sp>
        <p:nvSpPr>
          <p:cNvPr id="8" name="TextBox 7"/>
          <p:cNvSpPr txBox="1"/>
          <p:nvPr/>
        </p:nvSpPr>
        <p:spPr>
          <a:xfrm>
            <a:off x="990600" y="6124575"/>
            <a:ext cx="3581400" cy="276225"/>
          </a:xfrm>
          <a:prstGeom prst="rect">
            <a:avLst/>
          </a:prstGeom>
          <a:ln/>
        </p:spPr>
        <p:style>
          <a:lnRef idx="0">
            <a:schemeClr val="accent2"/>
          </a:lnRef>
          <a:fillRef idx="3">
            <a:schemeClr val="accent2"/>
          </a:fillRef>
          <a:effectRef idx="3">
            <a:schemeClr val="accent2"/>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All Travelled by Air  (n=1022)</a:t>
            </a:r>
          </a:p>
        </p:txBody>
      </p:sp>
      <p:sp>
        <p:nvSpPr>
          <p:cNvPr id="6"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9" name="TextBox 8"/>
          <p:cNvSpPr txBox="1"/>
          <p:nvPr/>
        </p:nvSpPr>
        <p:spPr>
          <a:xfrm>
            <a:off x="1143000" y="5634335"/>
            <a:ext cx="7543800" cy="461665"/>
          </a:xfrm>
          <a:prstGeom prst="rect">
            <a:avLst/>
          </a:prstGeom>
          <a:noFill/>
        </p:spPr>
        <p:txBody>
          <a:bodyPr wrap="square" rtlCol="0">
            <a:spAutoFit/>
          </a:bodyPr>
          <a:lstStyle/>
          <a:p>
            <a:r>
              <a:rPr lang="en-GB" sz="1200" dirty="0" smtClean="0">
                <a:solidFill>
                  <a:srgbClr val="FF0000"/>
                </a:solidFill>
              </a:rPr>
              <a:t>32% of </a:t>
            </a:r>
            <a:r>
              <a:rPr lang="en-GB" sz="1200" dirty="0" err="1" smtClean="0">
                <a:solidFill>
                  <a:srgbClr val="FF0000"/>
                </a:solidFill>
              </a:rPr>
              <a:t>of</a:t>
            </a:r>
            <a:r>
              <a:rPr lang="en-GB" sz="1200" dirty="0" smtClean="0">
                <a:solidFill>
                  <a:srgbClr val="FF0000"/>
                </a:solidFill>
              </a:rPr>
              <a:t> all travelled by air and having  monthly household income &lt;3000SAR has travelled to Asia/Far East and Aus in the last 12 months </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467600" cy="685800"/>
          </a:xfrm>
        </p:spPr>
        <p:txBody>
          <a:bodyPr/>
          <a:lstStyle/>
          <a:p>
            <a:pPr eaLnBrk="1" fontAlgn="auto" hangingPunct="1">
              <a:spcAft>
                <a:spcPts val="0"/>
              </a:spcAft>
              <a:defRPr/>
            </a:pPr>
            <a:r>
              <a:rPr lang="en-US" b="1" dirty="0" smtClean="0"/>
              <a:t>Demographic Profile  </a:t>
            </a:r>
            <a:endParaRPr lang="en-US" b="1" dirty="0"/>
          </a:p>
        </p:txBody>
      </p:sp>
      <p:sp>
        <p:nvSpPr>
          <p:cNvPr id="13315" name="Slide Number Placeholder 3"/>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DD6FC84B-E88F-4F2C-BC6C-3DD5CC354C7A}" type="slidenum">
              <a:rPr lang="en-US" smtClean="0"/>
              <a:pPr fontAlgn="base">
                <a:spcBef>
                  <a:spcPct val="0"/>
                </a:spcBef>
                <a:spcAft>
                  <a:spcPct val="0"/>
                </a:spcAft>
                <a:defRPr/>
              </a:pPr>
              <a:t>14</a:t>
            </a:fld>
            <a:endParaRPr lang="en-US" smtClean="0"/>
          </a:p>
        </p:txBody>
      </p:sp>
      <p:graphicFrame>
        <p:nvGraphicFramePr>
          <p:cNvPr id="6" name="Table 5"/>
          <p:cNvGraphicFramePr>
            <a:graphicFrameLocks noGrp="1"/>
          </p:cNvGraphicFramePr>
          <p:nvPr/>
        </p:nvGraphicFramePr>
        <p:xfrm>
          <a:off x="762000" y="838200"/>
          <a:ext cx="8247973" cy="4837568"/>
        </p:xfrm>
        <a:graphic>
          <a:graphicData uri="http://schemas.openxmlformats.org/drawingml/2006/table">
            <a:tbl>
              <a:tblPr/>
              <a:tblGrid>
                <a:gridCol w="3200400"/>
                <a:gridCol w="706438"/>
                <a:gridCol w="1155801"/>
                <a:gridCol w="1061778"/>
                <a:gridCol w="1061778"/>
                <a:gridCol w="1061778"/>
              </a:tblGrid>
              <a:tr h="891242">
                <a:tc>
                  <a:txBody>
                    <a:bodyPr/>
                    <a:lstStyle/>
                    <a:p>
                      <a:pPr algn="ctr" fontAlgn="ctr"/>
                      <a:r>
                        <a:rPr lang="en-US" sz="1600" b="1" i="0" u="none" strike="noStrike" dirty="0" err="1" smtClean="0">
                          <a:solidFill>
                            <a:srgbClr val="FFFFFF"/>
                          </a:solidFill>
                          <a:latin typeface="Calibri"/>
                        </a:rPr>
                        <a:t>Horz</a:t>
                      </a:r>
                      <a:r>
                        <a:rPr lang="en-US" sz="1600" b="1" i="0" u="none" strike="noStrike" dirty="0" smtClean="0">
                          <a:solidFill>
                            <a:srgbClr val="FFFFFF"/>
                          </a:solidFill>
                          <a:latin typeface="Calibri"/>
                        </a:rPr>
                        <a:t>%</a:t>
                      </a:r>
                      <a:endParaRPr lang="en-US" sz="1600" b="1" i="0" u="none" strike="noStrike" dirty="0">
                        <a:solidFill>
                          <a:srgbClr val="FFFFFF"/>
                        </a:solidFill>
                        <a:latin typeface="Calibri"/>
                      </a:endParaRPr>
                    </a:p>
                  </a:txBody>
                  <a:tcPr marL="6927" marR="6927" marT="6927"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pPr algn="ctr" fontAlgn="ctr"/>
                      <a:endParaRPr lang="en-US" sz="1600" b="1" i="0" u="none" strike="noStrike" dirty="0">
                        <a:solidFill>
                          <a:srgbClr val="FFFFFF"/>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pPr algn="ctr" fontAlgn="ctr"/>
                      <a:r>
                        <a:rPr lang="en-US" sz="1600" b="1" i="0" u="none" strike="noStrike" dirty="0">
                          <a:solidFill>
                            <a:srgbClr val="FFFFFF"/>
                          </a:solidFill>
                          <a:latin typeface="Calibri"/>
                        </a:rPr>
                        <a:t>MEA and Africa</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pPr algn="ctr" fontAlgn="ctr"/>
                      <a:r>
                        <a:rPr lang="en-US" sz="1600" b="1" i="0" u="none" strike="noStrike" dirty="0">
                          <a:solidFill>
                            <a:srgbClr val="FFFFFF"/>
                          </a:solidFill>
                          <a:latin typeface="Calibri"/>
                        </a:rPr>
                        <a:t>GCC</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pPr algn="ctr" fontAlgn="ctr"/>
                      <a:r>
                        <a:rPr lang="en-US" sz="1600" b="1" i="0" u="none" strike="noStrike" dirty="0">
                          <a:solidFill>
                            <a:srgbClr val="FFFFFF"/>
                          </a:solidFill>
                          <a:latin typeface="Calibri"/>
                        </a:rPr>
                        <a:t>Europe, America and Elsewhere</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pPr algn="ctr" fontAlgn="ctr"/>
                      <a:r>
                        <a:rPr lang="en-US" sz="1600" b="1" i="0" u="none" strike="noStrike" dirty="0">
                          <a:solidFill>
                            <a:srgbClr val="FFFFFF"/>
                          </a:solidFill>
                          <a:latin typeface="Calibri"/>
                        </a:rPr>
                        <a:t>Asia\Far East and Australia</a:t>
                      </a:r>
                    </a:p>
                  </a:txBody>
                  <a:tcPr marL="6927" marR="6927" marT="6927"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chemeClr val="accent2">
                        <a:lumMod val="75000"/>
                      </a:schemeClr>
                    </a:solidFill>
                  </a:tcPr>
                </a:tc>
              </a:tr>
              <a:tr h="227524">
                <a:tc>
                  <a:txBody>
                    <a:bodyPr/>
                    <a:lstStyle/>
                    <a:p>
                      <a:pPr algn="l" fontAlgn="ctr"/>
                      <a:endParaRPr lang="en-US" sz="1600" b="0" i="0" u="none" strike="noStrike">
                        <a:solidFill>
                          <a:srgbClr val="000000"/>
                        </a:solidFill>
                        <a:latin typeface="Calibri"/>
                      </a:endParaRPr>
                    </a:p>
                  </a:txBody>
                  <a:tcPr marL="6927" marR="6927" marT="6927"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endParaRPr lang="en-US" sz="1600" b="0" i="0" u="none" strike="noStrike" dirty="0">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n=460</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n=350</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n=121</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n=103</a:t>
                      </a:r>
                    </a:p>
                  </a:txBody>
                  <a:tcPr marL="6927" marR="6927" marT="6927"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27524">
                <a:tc>
                  <a:txBody>
                    <a:bodyPr/>
                    <a:lstStyle/>
                    <a:p>
                      <a:pPr algn="ctr" fontAlgn="ctr"/>
                      <a:r>
                        <a:rPr lang="en-US" sz="1600" b="1" i="0" u="none" strike="noStrike">
                          <a:solidFill>
                            <a:srgbClr val="000000"/>
                          </a:solidFill>
                          <a:latin typeface="Calibri"/>
                        </a:rPr>
                        <a:t>Marital Status </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r>
              <a:tr h="229881">
                <a:tc>
                  <a:txBody>
                    <a:bodyPr/>
                    <a:lstStyle/>
                    <a:p>
                      <a:pPr algn="l" fontAlgn="ctr"/>
                      <a:r>
                        <a:rPr lang="en-US" sz="1600" b="0" i="0" u="none" strike="noStrike" dirty="0">
                          <a:solidFill>
                            <a:srgbClr val="000000"/>
                          </a:solidFill>
                          <a:latin typeface="Calibri"/>
                        </a:rPr>
                        <a:t>Single</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n=(294)</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35%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13%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10%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29881">
                <a:tc>
                  <a:txBody>
                    <a:bodyPr/>
                    <a:lstStyle/>
                    <a:p>
                      <a:pPr algn="l" fontAlgn="ctr"/>
                      <a:r>
                        <a:rPr lang="en-US" sz="1600" b="0" i="0" u="none" strike="noStrike">
                          <a:solidFill>
                            <a:srgbClr val="000000"/>
                          </a:solidFill>
                          <a:latin typeface="Calibri"/>
                        </a:rPr>
                        <a:t>Married with children</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n=(617)</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38%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10%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8%</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29881">
                <a:tc>
                  <a:txBody>
                    <a:bodyPr/>
                    <a:lstStyle/>
                    <a:p>
                      <a:pPr algn="l" fontAlgn="ctr"/>
                      <a:r>
                        <a:rPr lang="en-US" sz="1600" b="0" i="0" u="none" strike="noStrike">
                          <a:solidFill>
                            <a:srgbClr val="000000"/>
                          </a:solidFill>
                          <a:latin typeface="Calibri"/>
                        </a:rPr>
                        <a:t>Married without children</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n=(97)</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33%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14%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13%</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29881">
                <a:tc>
                  <a:txBody>
                    <a:bodyPr/>
                    <a:lstStyle/>
                    <a:p>
                      <a:pPr algn="l" fontAlgn="ctr"/>
                      <a:r>
                        <a:rPr lang="en-US" sz="1600" b="0" i="0" u="none" strike="noStrike">
                          <a:solidFill>
                            <a:srgbClr val="000000"/>
                          </a:solidFill>
                          <a:latin typeface="Calibri"/>
                        </a:rPr>
                        <a:t>Divorced</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n=(5)</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57%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59%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29881">
                <a:tc>
                  <a:txBody>
                    <a:bodyPr/>
                    <a:lstStyle/>
                    <a:p>
                      <a:pPr algn="l" fontAlgn="ctr"/>
                      <a:r>
                        <a:rPr lang="en-US" sz="1600" b="0" i="0" u="none" strike="noStrike">
                          <a:solidFill>
                            <a:srgbClr val="000000"/>
                          </a:solidFill>
                          <a:latin typeface="Calibri"/>
                        </a:rPr>
                        <a:t>Widowed</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n=(9)</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46%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8%</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27524">
                <a:tc>
                  <a:txBody>
                    <a:bodyPr/>
                    <a:lstStyle/>
                    <a:p>
                      <a:pPr algn="ctr" fontAlgn="ctr"/>
                      <a:r>
                        <a:rPr lang="en-US" sz="1600" b="1" i="0" u="none" strike="noStrike">
                          <a:solidFill>
                            <a:srgbClr val="000000"/>
                          </a:solidFill>
                          <a:latin typeface="Calibri"/>
                        </a:rPr>
                        <a:t>Education </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ctr" fontAlgn="ctr"/>
                      <a:endParaRPr lang="en-US" sz="1600" b="0" i="0" u="none" strike="noStrike" dirty="0">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20000"/>
                        <a:lumOff val="80000"/>
                      </a:schemeClr>
                    </a:solidFill>
                  </a:tcPr>
                </a:tc>
              </a:tr>
              <a:tr h="448764">
                <a:tc>
                  <a:txBody>
                    <a:bodyPr/>
                    <a:lstStyle/>
                    <a:p>
                      <a:pPr algn="l" fontAlgn="ctr"/>
                      <a:r>
                        <a:rPr lang="en-US" sz="1600" b="0" i="0" u="none" strike="noStrike">
                          <a:solidFill>
                            <a:srgbClr val="000000"/>
                          </a:solidFill>
                          <a:latin typeface="Calibri"/>
                        </a:rPr>
                        <a:t>Some elementary education \ Can read and write</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n=(11)</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38%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32%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12%</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29881">
                <a:tc>
                  <a:txBody>
                    <a:bodyPr/>
                    <a:lstStyle/>
                    <a:p>
                      <a:pPr algn="l" fontAlgn="ctr"/>
                      <a:r>
                        <a:rPr lang="en-US" sz="1600" b="0" i="0" u="none" strike="noStrike">
                          <a:solidFill>
                            <a:srgbClr val="000000"/>
                          </a:solidFill>
                          <a:latin typeface="Calibri"/>
                        </a:rPr>
                        <a:t>Completed Elementary</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n=(27)</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26%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19%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17%</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29881">
                <a:tc>
                  <a:txBody>
                    <a:bodyPr/>
                    <a:lstStyle/>
                    <a:p>
                      <a:pPr algn="l" fontAlgn="ctr"/>
                      <a:r>
                        <a:rPr lang="en-US" sz="1600" b="0" i="0" u="none" strike="noStrike">
                          <a:solidFill>
                            <a:srgbClr val="000000"/>
                          </a:solidFill>
                          <a:latin typeface="Calibri"/>
                        </a:rPr>
                        <a:t>Completed Intermediate</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n=(107)</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31%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15%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9%</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29881">
                <a:tc>
                  <a:txBody>
                    <a:bodyPr/>
                    <a:lstStyle/>
                    <a:p>
                      <a:pPr algn="l" fontAlgn="ctr"/>
                      <a:r>
                        <a:rPr lang="en-US" sz="1600" b="0" i="0" u="none" strike="noStrike">
                          <a:solidFill>
                            <a:srgbClr val="000000"/>
                          </a:solidFill>
                          <a:latin typeface="Calibri"/>
                        </a:rPr>
                        <a:t>Completed Secondary</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n=(366)</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46%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41%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10%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6%</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328088">
                <a:tc>
                  <a:txBody>
                    <a:bodyPr/>
                    <a:lstStyle/>
                    <a:p>
                      <a:pPr algn="l" fontAlgn="ctr"/>
                      <a:r>
                        <a:rPr lang="en-US" sz="1600" b="0" i="0" u="none" strike="noStrike">
                          <a:solidFill>
                            <a:srgbClr val="000000"/>
                          </a:solidFill>
                          <a:latin typeface="Calibri"/>
                        </a:rPr>
                        <a:t>Diploma \ Some University education</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n=(245)</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35%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39%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12%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13%</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2">
                        <a:lumMod val="60000"/>
                        <a:lumOff val="40000"/>
                      </a:schemeClr>
                    </a:solidFill>
                  </a:tcPr>
                </a:tc>
              </a:tr>
              <a:tr h="229881">
                <a:tc>
                  <a:txBody>
                    <a:bodyPr/>
                    <a:lstStyle/>
                    <a:p>
                      <a:pPr algn="l" fontAlgn="ctr"/>
                      <a:r>
                        <a:rPr lang="en-US" sz="1600" b="0" i="0" u="none" strike="noStrike" dirty="0">
                          <a:solidFill>
                            <a:srgbClr val="000000"/>
                          </a:solidFill>
                          <a:latin typeface="Calibri"/>
                        </a:rPr>
                        <a:t>Completed University or above</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c>
                  <a:txBody>
                    <a:bodyPr/>
                    <a:lstStyle/>
                    <a:p>
                      <a:pPr algn="ctr" fontAlgn="ctr"/>
                      <a:r>
                        <a:rPr lang="en-GB" sz="1600" b="0" i="0" u="none" strike="noStrike" dirty="0" smtClean="0">
                          <a:solidFill>
                            <a:srgbClr val="000000"/>
                          </a:solidFill>
                          <a:latin typeface="Calibri"/>
                        </a:rPr>
                        <a:t>n=(266)</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54%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32%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c>
                  <a:txBody>
                    <a:bodyPr/>
                    <a:lstStyle/>
                    <a:p>
                      <a:pPr algn="ctr" fontAlgn="ctr"/>
                      <a:r>
                        <a:rPr lang="en-US" sz="1600" b="0" i="0" u="none" strike="noStrike">
                          <a:solidFill>
                            <a:srgbClr val="000000"/>
                          </a:solidFill>
                          <a:latin typeface="Calibri"/>
                        </a:rPr>
                        <a:t>10%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c>
                  <a:txBody>
                    <a:bodyPr/>
                    <a:lstStyle/>
                    <a:p>
                      <a:pPr algn="ctr" fontAlgn="ctr"/>
                      <a:r>
                        <a:rPr lang="en-US" sz="1600" b="0" i="0" u="none" strike="noStrike" dirty="0">
                          <a:solidFill>
                            <a:srgbClr val="000000"/>
                          </a:solidFill>
                          <a:latin typeface="Calibri"/>
                        </a:rPr>
                        <a:t>9%</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chemeClr val="accent2">
                        <a:lumMod val="60000"/>
                        <a:lumOff val="40000"/>
                      </a:schemeClr>
                    </a:solidFill>
                  </a:tcPr>
                </a:tc>
              </a:tr>
            </a:tbl>
          </a:graphicData>
        </a:graphic>
      </p:graphicFrame>
      <p:sp>
        <p:nvSpPr>
          <p:cNvPr id="7" name="TextBox 6"/>
          <p:cNvSpPr txBox="1"/>
          <p:nvPr/>
        </p:nvSpPr>
        <p:spPr>
          <a:xfrm>
            <a:off x="990600" y="6124575"/>
            <a:ext cx="3581400" cy="276225"/>
          </a:xfrm>
          <a:prstGeom prst="rect">
            <a:avLst/>
          </a:prstGeom>
          <a:ln/>
        </p:spPr>
        <p:style>
          <a:lnRef idx="0">
            <a:schemeClr val="accent2"/>
          </a:lnRef>
          <a:fillRef idx="3">
            <a:schemeClr val="accent2"/>
          </a:fillRef>
          <a:effectRef idx="3">
            <a:schemeClr val="accent2"/>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All Travelled by Air  (n=1022)</a:t>
            </a:r>
          </a:p>
        </p:txBody>
      </p:sp>
      <p:sp>
        <p:nvSpPr>
          <p:cNvPr id="8"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9" name="TextBox 8"/>
          <p:cNvSpPr txBox="1"/>
          <p:nvPr/>
        </p:nvSpPr>
        <p:spPr>
          <a:xfrm>
            <a:off x="1143000" y="5666601"/>
            <a:ext cx="7543800" cy="276999"/>
          </a:xfrm>
          <a:prstGeom prst="rect">
            <a:avLst/>
          </a:prstGeom>
          <a:noFill/>
        </p:spPr>
        <p:txBody>
          <a:bodyPr wrap="square" rtlCol="0">
            <a:spAutoFit/>
          </a:bodyPr>
          <a:lstStyle/>
          <a:p>
            <a:r>
              <a:rPr lang="en-GB" sz="1200" dirty="0" smtClean="0">
                <a:solidFill>
                  <a:srgbClr val="FF0000"/>
                </a:solidFill>
              </a:rPr>
              <a:t>38% of </a:t>
            </a:r>
            <a:r>
              <a:rPr lang="en-GB" sz="1200" dirty="0" err="1" smtClean="0">
                <a:solidFill>
                  <a:srgbClr val="FF0000"/>
                </a:solidFill>
              </a:rPr>
              <a:t>of</a:t>
            </a:r>
            <a:r>
              <a:rPr lang="en-GB" sz="1200" dirty="0" smtClean="0">
                <a:solidFill>
                  <a:srgbClr val="FF0000"/>
                </a:solidFill>
              </a:rPr>
              <a:t> all travelled by air and  married with children has travelled within  GCC in the last 12 months </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467600" cy="685800"/>
          </a:xfrm>
        </p:spPr>
        <p:txBody>
          <a:bodyPr/>
          <a:lstStyle/>
          <a:p>
            <a:pPr eaLnBrk="1" fontAlgn="auto" hangingPunct="1">
              <a:spcAft>
                <a:spcPts val="0"/>
              </a:spcAft>
              <a:defRPr/>
            </a:pPr>
            <a:r>
              <a:rPr lang="en-US" b="1" dirty="0" smtClean="0"/>
              <a:t>Demographic Profile  </a:t>
            </a:r>
            <a:endParaRPr lang="en-US" b="1" dirty="0"/>
          </a:p>
        </p:txBody>
      </p:sp>
      <p:sp>
        <p:nvSpPr>
          <p:cNvPr id="11267" name="Slide Number Placeholder 3"/>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90868C50-D4DC-4E98-B6F1-F2665D6BB983}" type="slidenum">
              <a:rPr lang="en-US" smtClean="0"/>
              <a:pPr fontAlgn="base">
                <a:spcBef>
                  <a:spcPct val="0"/>
                </a:spcBef>
                <a:spcAft>
                  <a:spcPct val="0"/>
                </a:spcAft>
                <a:defRPr/>
              </a:pPr>
              <a:t>15</a:t>
            </a:fld>
            <a:endParaRPr lang="en-US" dirty="0" smtClean="0"/>
          </a:p>
        </p:txBody>
      </p:sp>
      <p:sp>
        <p:nvSpPr>
          <p:cNvPr id="6" name="TextBox 5"/>
          <p:cNvSpPr txBox="1"/>
          <p:nvPr/>
        </p:nvSpPr>
        <p:spPr>
          <a:xfrm>
            <a:off x="990600" y="6124575"/>
            <a:ext cx="3581400" cy="276225"/>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All Travelled by Air  (n=1022)</a:t>
            </a:r>
          </a:p>
        </p:txBody>
      </p:sp>
      <p:graphicFrame>
        <p:nvGraphicFramePr>
          <p:cNvPr id="10" name="Table 9"/>
          <p:cNvGraphicFramePr>
            <a:graphicFrameLocks noGrp="1"/>
          </p:cNvGraphicFramePr>
          <p:nvPr/>
        </p:nvGraphicFramePr>
        <p:xfrm>
          <a:off x="1143000" y="990600"/>
          <a:ext cx="7315203" cy="4572002"/>
        </p:xfrm>
        <a:graphic>
          <a:graphicData uri="http://schemas.openxmlformats.org/drawingml/2006/table">
            <a:tbl>
              <a:tblPr/>
              <a:tblGrid>
                <a:gridCol w="2237591"/>
                <a:gridCol w="1269403"/>
                <a:gridCol w="1269403"/>
                <a:gridCol w="1269403"/>
                <a:gridCol w="1269403"/>
              </a:tblGrid>
              <a:tr h="1328018">
                <a:tc>
                  <a:txBody>
                    <a:bodyPr/>
                    <a:lstStyle/>
                    <a:p>
                      <a:pPr algn="ctr" fontAlgn="ctr"/>
                      <a:r>
                        <a:rPr lang="en-US" sz="1600" b="1" i="0" u="none" strike="noStrike" dirty="0" smtClean="0">
                          <a:solidFill>
                            <a:srgbClr val="FFFFFF"/>
                          </a:solidFill>
                          <a:latin typeface="Calibri"/>
                        </a:rPr>
                        <a:t>Index </a:t>
                      </a:r>
                      <a:endParaRPr lang="en-US" sz="1600" b="1" i="0" u="none" strike="noStrike" dirty="0">
                        <a:solidFill>
                          <a:srgbClr val="FFFFFF"/>
                        </a:solidFill>
                        <a:latin typeface="Calibri"/>
                      </a:endParaRPr>
                    </a:p>
                  </a:txBody>
                  <a:tcPr marL="6724" marR="6724" marT="6724"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dirty="0">
                          <a:solidFill>
                            <a:srgbClr val="FFFFFF"/>
                          </a:solidFill>
                          <a:latin typeface="Calibri"/>
                        </a:rPr>
                        <a:t>MEA and Africa</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dirty="0">
                          <a:solidFill>
                            <a:srgbClr val="FFFFFF"/>
                          </a:solidFill>
                          <a:latin typeface="Calibri"/>
                        </a:rPr>
                        <a:t>GCC</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dirty="0">
                          <a:solidFill>
                            <a:srgbClr val="FFFFFF"/>
                          </a:solidFill>
                          <a:latin typeface="Calibri"/>
                        </a:rPr>
                        <a:t>Europe, America and Elsewhere</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dirty="0">
                          <a:solidFill>
                            <a:srgbClr val="FFFFFF"/>
                          </a:solidFill>
                          <a:latin typeface="Calibri"/>
                        </a:rPr>
                        <a:t>Asia\Far East and Australia</a:t>
                      </a:r>
                    </a:p>
                  </a:txBody>
                  <a:tcPr marL="6724" marR="6724" marT="6724"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405498">
                <a:tc>
                  <a:txBody>
                    <a:bodyPr/>
                    <a:lstStyle/>
                    <a:p>
                      <a:pPr algn="l" fontAlgn="b"/>
                      <a:endParaRPr lang="en-US" sz="1600" b="0" i="0" u="none" strike="noStrike">
                        <a:solidFill>
                          <a:srgbClr val="000000"/>
                        </a:solidFill>
                        <a:latin typeface="Calibri"/>
                      </a:endParaRPr>
                    </a:p>
                  </a:txBody>
                  <a:tcPr marL="6724" marR="6724" marT="6724"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n=460</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n=350</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n=121</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n=103</a:t>
                      </a:r>
                    </a:p>
                  </a:txBody>
                  <a:tcPr marL="6724" marR="6724" marT="6724"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405498">
                <a:tc>
                  <a:txBody>
                    <a:bodyPr/>
                    <a:lstStyle/>
                    <a:p>
                      <a:pPr algn="ctr" fontAlgn="b"/>
                      <a:r>
                        <a:rPr lang="en-US" sz="1600" b="1" i="0" u="none" strike="noStrike">
                          <a:solidFill>
                            <a:srgbClr val="000000"/>
                          </a:solidFill>
                          <a:latin typeface="Calibri"/>
                        </a:rPr>
                        <a:t>Gender </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405498">
                <a:tc>
                  <a:txBody>
                    <a:bodyPr/>
                    <a:lstStyle/>
                    <a:p>
                      <a:pPr algn="l" fontAlgn="b"/>
                      <a:r>
                        <a:rPr lang="en-US" sz="1600" b="0" i="0" u="none" strike="noStrike" dirty="0">
                          <a:solidFill>
                            <a:srgbClr val="000000"/>
                          </a:solidFill>
                          <a:latin typeface="Calibri"/>
                        </a:rPr>
                        <a:t>Male</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107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101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87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112</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405498">
                <a:tc>
                  <a:txBody>
                    <a:bodyPr/>
                    <a:lstStyle/>
                    <a:p>
                      <a:pPr algn="l" fontAlgn="b"/>
                      <a:r>
                        <a:rPr lang="en-US" sz="1600" b="0" i="0" u="none" strike="noStrike">
                          <a:solidFill>
                            <a:srgbClr val="000000"/>
                          </a:solidFill>
                          <a:latin typeface="Calibri"/>
                        </a:rPr>
                        <a:t>Female</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90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99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117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83</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405498">
                <a:tc>
                  <a:txBody>
                    <a:bodyPr/>
                    <a:lstStyle/>
                    <a:p>
                      <a:pPr algn="ctr" fontAlgn="b"/>
                      <a:r>
                        <a:rPr lang="en-US" sz="1600" b="1" i="0" u="none" strike="noStrike">
                          <a:solidFill>
                            <a:srgbClr val="000000"/>
                          </a:solidFill>
                          <a:latin typeface="Calibri"/>
                        </a:rPr>
                        <a:t>Nationality</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n-US" sz="1600" b="0" i="0" u="none" strike="noStrike">
                          <a:solidFill>
                            <a:srgbClr val="000000"/>
                          </a:solidFill>
                          <a:latin typeface="Calibri"/>
                        </a:rPr>
                        <a:t> </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n-US" sz="1600" b="0" i="0" u="none" strike="noStrike">
                          <a:solidFill>
                            <a:srgbClr val="000000"/>
                          </a:solidFill>
                          <a:latin typeface="Calibri"/>
                        </a:rPr>
                        <a:t> </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n-US" sz="1600" b="0" i="0" u="none" strike="noStrike">
                          <a:solidFill>
                            <a:srgbClr val="000000"/>
                          </a:solidFill>
                          <a:latin typeface="Calibri"/>
                        </a:rPr>
                        <a:t> </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n-US" sz="1600" b="0" i="0" u="none" strike="noStrike" dirty="0">
                          <a:solidFill>
                            <a:srgbClr val="000000"/>
                          </a:solidFill>
                          <a:latin typeface="Calibri"/>
                        </a:rPr>
                        <a:t> </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405498">
                <a:tc>
                  <a:txBody>
                    <a:bodyPr/>
                    <a:lstStyle/>
                    <a:p>
                      <a:pPr algn="l" fontAlgn="b"/>
                      <a:r>
                        <a:rPr lang="en-US" sz="1600" b="0" i="0" u="none" strike="noStrike">
                          <a:solidFill>
                            <a:srgbClr val="000000"/>
                          </a:solidFill>
                          <a:latin typeface="Calibri"/>
                        </a:rPr>
                        <a:t>Nationals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93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123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101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48</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405498">
                <a:tc>
                  <a:txBody>
                    <a:bodyPr/>
                    <a:lstStyle/>
                    <a:p>
                      <a:pPr algn="l" fontAlgn="b"/>
                      <a:r>
                        <a:rPr lang="en-US" sz="1600" b="0" i="0" u="none" strike="noStrike">
                          <a:solidFill>
                            <a:srgbClr val="000000"/>
                          </a:solidFill>
                          <a:latin typeface="Calibri"/>
                        </a:rPr>
                        <a:t>Arab Expats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144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67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65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13</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405498">
                <a:tc>
                  <a:txBody>
                    <a:bodyPr/>
                    <a:lstStyle/>
                    <a:p>
                      <a:pPr algn="l" fontAlgn="b"/>
                      <a:r>
                        <a:rPr lang="en-US" sz="1600" b="0" i="0" u="none" strike="noStrike">
                          <a:solidFill>
                            <a:srgbClr val="000000"/>
                          </a:solidFill>
                          <a:latin typeface="Calibri"/>
                        </a:rPr>
                        <a:t>Non-Arab Expats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ctr" fontAlgn="ctr"/>
                      <a:r>
                        <a:rPr lang="en-US" sz="1600" b="0" i="0" u="none" strike="noStrike">
                          <a:solidFill>
                            <a:srgbClr val="000000"/>
                          </a:solidFill>
                          <a:latin typeface="Calibri"/>
                        </a:rPr>
                        <a:t>25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ctr" fontAlgn="ctr"/>
                      <a:r>
                        <a:rPr lang="en-US" sz="1600" b="0" i="0" u="none" strike="noStrike">
                          <a:solidFill>
                            <a:srgbClr val="000000"/>
                          </a:solidFill>
                          <a:latin typeface="Calibri"/>
                        </a:rPr>
                        <a:t>42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ctr" fontAlgn="ctr"/>
                      <a:r>
                        <a:rPr lang="en-US" sz="1600" b="0" i="0" u="none" strike="noStrike">
                          <a:solidFill>
                            <a:srgbClr val="000000"/>
                          </a:solidFill>
                          <a:latin typeface="Calibri"/>
                        </a:rPr>
                        <a:t>192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ctr" fontAlgn="ctr"/>
                      <a:r>
                        <a:rPr lang="en-US" sz="1600" b="0" i="0" u="none" strike="noStrike" dirty="0">
                          <a:solidFill>
                            <a:srgbClr val="000000"/>
                          </a:solidFill>
                          <a:latin typeface="Calibri"/>
                        </a:rPr>
                        <a:t>671</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7"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8" name="TextBox 7"/>
          <p:cNvSpPr txBox="1"/>
          <p:nvPr/>
        </p:nvSpPr>
        <p:spPr>
          <a:xfrm>
            <a:off x="1143000" y="5634335"/>
            <a:ext cx="7543800" cy="461665"/>
          </a:xfrm>
          <a:prstGeom prst="rect">
            <a:avLst/>
          </a:prstGeom>
          <a:noFill/>
        </p:spPr>
        <p:txBody>
          <a:bodyPr wrap="square" rtlCol="0">
            <a:spAutoFit/>
          </a:bodyPr>
          <a:lstStyle/>
          <a:p>
            <a:r>
              <a:rPr lang="en-GB" sz="1200" dirty="0" smtClean="0">
                <a:solidFill>
                  <a:srgbClr val="FF0000"/>
                </a:solidFill>
              </a:rPr>
              <a:t>Europe America and Elsewhere segment showed higher affinity towards Females, while Asia/Far east and Australia  segment showed higher affinity towards Males.</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467600" cy="685800"/>
          </a:xfrm>
        </p:spPr>
        <p:txBody>
          <a:bodyPr/>
          <a:lstStyle/>
          <a:p>
            <a:pPr eaLnBrk="1" fontAlgn="auto" hangingPunct="1">
              <a:spcAft>
                <a:spcPts val="0"/>
              </a:spcAft>
              <a:defRPr/>
            </a:pPr>
            <a:r>
              <a:rPr lang="en-US" b="1" dirty="0" smtClean="0"/>
              <a:t>Demographic Profile  </a:t>
            </a:r>
            <a:endParaRPr lang="en-US" b="1" dirty="0"/>
          </a:p>
        </p:txBody>
      </p:sp>
      <p:sp>
        <p:nvSpPr>
          <p:cNvPr id="12291" name="Slide Number Placeholder 3"/>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5EA6CB22-5185-4C1F-8698-D6A5D14B319A}" type="slidenum">
              <a:rPr lang="en-US" smtClean="0"/>
              <a:pPr fontAlgn="base">
                <a:spcBef>
                  <a:spcPct val="0"/>
                </a:spcBef>
                <a:spcAft>
                  <a:spcPct val="0"/>
                </a:spcAft>
                <a:defRPr/>
              </a:pPr>
              <a:t>16</a:t>
            </a:fld>
            <a:endParaRPr lang="en-US" smtClean="0"/>
          </a:p>
        </p:txBody>
      </p:sp>
      <p:graphicFrame>
        <p:nvGraphicFramePr>
          <p:cNvPr id="7" name="Table 6"/>
          <p:cNvGraphicFramePr>
            <a:graphicFrameLocks noGrp="1"/>
          </p:cNvGraphicFramePr>
          <p:nvPr/>
        </p:nvGraphicFramePr>
        <p:xfrm>
          <a:off x="1143000" y="1066800"/>
          <a:ext cx="7467599" cy="4614700"/>
        </p:xfrm>
        <a:graphic>
          <a:graphicData uri="http://schemas.openxmlformats.org/drawingml/2006/table">
            <a:tbl>
              <a:tblPr/>
              <a:tblGrid>
                <a:gridCol w="2284207"/>
                <a:gridCol w="1295848"/>
                <a:gridCol w="1295848"/>
                <a:gridCol w="1295848"/>
                <a:gridCol w="1295848"/>
              </a:tblGrid>
              <a:tr h="619342">
                <a:tc>
                  <a:txBody>
                    <a:bodyPr/>
                    <a:lstStyle/>
                    <a:p>
                      <a:pPr algn="ctr" fontAlgn="ctr"/>
                      <a:r>
                        <a:rPr lang="en-US" sz="1600" b="1" i="0" u="none" strike="noStrike" dirty="0" smtClean="0">
                          <a:solidFill>
                            <a:srgbClr val="FFFFFF"/>
                          </a:solidFill>
                          <a:latin typeface="Calibri"/>
                        </a:rPr>
                        <a:t>Index </a:t>
                      </a:r>
                      <a:endParaRPr lang="en-US" sz="1600" b="1" i="0" u="none" strike="noStrike" dirty="0">
                        <a:solidFill>
                          <a:srgbClr val="FFFFFF"/>
                        </a:solidFill>
                        <a:latin typeface="Calibri"/>
                      </a:endParaRPr>
                    </a:p>
                  </a:txBody>
                  <a:tcPr marL="6724" marR="6724" marT="6724"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a:solidFill>
                            <a:srgbClr val="FFFFFF"/>
                          </a:solidFill>
                          <a:latin typeface="Calibri"/>
                        </a:rPr>
                        <a:t>MEA and Africa</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a:solidFill>
                            <a:srgbClr val="FFFFFF"/>
                          </a:solidFill>
                          <a:latin typeface="Calibri"/>
                        </a:rPr>
                        <a:t>GCC</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a:solidFill>
                            <a:srgbClr val="FFFFFF"/>
                          </a:solidFill>
                          <a:latin typeface="Calibri"/>
                        </a:rPr>
                        <a:t>Europe, America and Elsewhere</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a:solidFill>
                            <a:srgbClr val="FFFFFF"/>
                          </a:solidFill>
                          <a:latin typeface="Calibri"/>
                        </a:rPr>
                        <a:t>Asia\Far East and Australia</a:t>
                      </a:r>
                    </a:p>
                  </a:txBody>
                  <a:tcPr marL="6724" marR="6724" marT="6724"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67342">
                <a:tc>
                  <a:txBody>
                    <a:bodyPr/>
                    <a:lstStyle/>
                    <a:p>
                      <a:pPr algn="l" fontAlgn="b"/>
                      <a:endParaRPr lang="en-US" sz="1600" b="0" i="0" u="none" strike="noStrike">
                        <a:solidFill>
                          <a:srgbClr val="000000"/>
                        </a:solidFill>
                        <a:latin typeface="Calibri"/>
                      </a:endParaRPr>
                    </a:p>
                  </a:txBody>
                  <a:tcPr marL="6724" marR="6724" marT="6724"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n=460</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n=350</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n=121</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n=103</a:t>
                      </a:r>
                    </a:p>
                  </a:txBody>
                  <a:tcPr marL="6724" marR="6724" marT="6724"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34176">
                <a:tc>
                  <a:txBody>
                    <a:bodyPr/>
                    <a:lstStyle/>
                    <a:p>
                      <a:pPr algn="ctr" fontAlgn="b"/>
                      <a:r>
                        <a:rPr lang="en-US" sz="1600" b="1" i="0" u="none" strike="noStrike">
                          <a:solidFill>
                            <a:srgbClr val="000000"/>
                          </a:solidFill>
                          <a:latin typeface="Calibri"/>
                        </a:rPr>
                        <a:t>Age Groups </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67342">
                <a:tc>
                  <a:txBody>
                    <a:bodyPr/>
                    <a:lstStyle/>
                    <a:p>
                      <a:pPr algn="l" fontAlgn="b"/>
                      <a:r>
                        <a:rPr lang="en-US" sz="1600" b="0" i="0" u="none" strike="noStrike" dirty="0">
                          <a:solidFill>
                            <a:srgbClr val="000000"/>
                          </a:solidFill>
                          <a:latin typeface="Calibri"/>
                        </a:rPr>
                        <a:t>15-24 Yrs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94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115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72</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67342">
                <a:tc>
                  <a:txBody>
                    <a:bodyPr/>
                    <a:lstStyle/>
                    <a:p>
                      <a:pPr algn="l" fontAlgn="b"/>
                      <a:r>
                        <a:rPr lang="en-US" sz="1600" b="0" i="0" u="none" strike="noStrike" dirty="0">
                          <a:solidFill>
                            <a:srgbClr val="000000"/>
                          </a:solidFill>
                          <a:latin typeface="Calibri"/>
                        </a:rPr>
                        <a:t>25-34 Yrs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97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96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107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123</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67342">
                <a:tc>
                  <a:txBody>
                    <a:bodyPr/>
                    <a:lstStyle/>
                    <a:p>
                      <a:pPr algn="l" fontAlgn="b"/>
                      <a:r>
                        <a:rPr lang="en-US" sz="1600" b="0" i="0" u="none" strike="noStrike">
                          <a:solidFill>
                            <a:srgbClr val="000000"/>
                          </a:solidFill>
                          <a:latin typeface="Calibri"/>
                        </a:rPr>
                        <a:t>35-44 Yrs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102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83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83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111</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67342">
                <a:tc>
                  <a:txBody>
                    <a:bodyPr/>
                    <a:lstStyle/>
                    <a:p>
                      <a:pPr algn="l" fontAlgn="b"/>
                      <a:r>
                        <a:rPr lang="en-US" sz="1600" b="0" i="0" u="none" strike="noStrike">
                          <a:solidFill>
                            <a:srgbClr val="000000"/>
                          </a:solidFill>
                          <a:latin typeface="Calibri"/>
                        </a:rPr>
                        <a:t>45+</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111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110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113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88</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334176">
                <a:tc>
                  <a:txBody>
                    <a:bodyPr/>
                    <a:lstStyle/>
                    <a:p>
                      <a:pPr algn="ctr" fontAlgn="b"/>
                      <a:r>
                        <a:rPr lang="en-US" sz="1600" b="1" i="0" u="none" strike="noStrike" dirty="0">
                          <a:solidFill>
                            <a:srgbClr val="000000"/>
                          </a:solidFill>
                          <a:latin typeface="Calibri"/>
                        </a:rPr>
                        <a:t>Income </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40000"/>
                        <a:lumOff val="60000"/>
                      </a:schemeClr>
                    </a:solidFill>
                  </a:tcPr>
                </a:tc>
              </a:tr>
              <a:tr h="267342">
                <a:tc>
                  <a:txBody>
                    <a:bodyPr/>
                    <a:lstStyle/>
                    <a:p>
                      <a:pPr algn="l" fontAlgn="b"/>
                      <a:r>
                        <a:rPr lang="en-US" sz="1600" b="0" i="0" u="none" strike="noStrike" dirty="0">
                          <a:solidFill>
                            <a:srgbClr val="000000"/>
                          </a:solidFill>
                          <a:latin typeface="Calibri"/>
                        </a:rPr>
                        <a:t>&lt;3000 SAR</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84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43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95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349</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67342">
                <a:tc>
                  <a:txBody>
                    <a:bodyPr/>
                    <a:lstStyle/>
                    <a:p>
                      <a:pPr algn="l" fontAlgn="b"/>
                      <a:r>
                        <a:rPr lang="en-US" sz="1600" b="0" i="0" u="none" strike="noStrike">
                          <a:solidFill>
                            <a:srgbClr val="000000"/>
                          </a:solidFill>
                          <a:latin typeface="Calibri"/>
                        </a:rPr>
                        <a:t>3001-5000 SAR</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118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59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104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88</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67342">
                <a:tc>
                  <a:txBody>
                    <a:bodyPr/>
                    <a:lstStyle/>
                    <a:p>
                      <a:pPr algn="l" fontAlgn="b"/>
                      <a:r>
                        <a:rPr lang="en-US" sz="1600" b="0" i="0" u="none" strike="noStrike">
                          <a:solidFill>
                            <a:srgbClr val="000000"/>
                          </a:solidFill>
                          <a:latin typeface="Calibri"/>
                        </a:rPr>
                        <a:t>5000-7000 SAR</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101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120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55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89</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67342">
                <a:tc>
                  <a:txBody>
                    <a:bodyPr/>
                    <a:lstStyle/>
                    <a:p>
                      <a:pPr algn="l" fontAlgn="b"/>
                      <a:r>
                        <a:rPr lang="en-US" sz="1600" b="0" i="0" u="none" strike="noStrike">
                          <a:solidFill>
                            <a:srgbClr val="000000"/>
                          </a:solidFill>
                          <a:latin typeface="Calibri"/>
                        </a:rPr>
                        <a:t>7000-10000 SAR</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76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145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122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43</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67342">
                <a:tc>
                  <a:txBody>
                    <a:bodyPr/>
                    <a:lstStyle/>
                    <a:p>
                      <a:pPr algn="l" fontAlgn="b"/>
                      <a:r>
                        <a:rPr lang="en-US" sz="1600" b="0" i="0" u="none" strike="noStrike">
                          <a:solidFill>
                            <a:srgbClr val="000000"/>
                          </a:solidFill>
                          <a:latin typeface="Calibri"/>
                        </a:rPr>
                        <a:t>10000 +</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110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104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94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89</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67342">
                <a:tc>
                  <a:txBody>
                    <a:bodyPr/>
                    <a:lstStyle/>
                    <a:p>
                      <a:pPr algn="l" fontAlgn="b"/>
                      <a:r>
                        <a:rPr lang="en-US" sz="1600" b="0" i="0" u="none" strike="noStrike">
                          <a:solidFill>
                            <a:srgbClr val="000000"/>
                          </a:solidFill>
                          <a:latin typeface="Calibri"/>
                        </a:rPr>
                        <a:t>Refused</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107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104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160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46</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60000"/>
                        <a:lumOff val="40000"/>
                      </a:schemeClr>
                    </a:solidFill>
                  </a:tcPr>
                </a:tc>
              </a:tr>
              <a:tr h="267342">
                <a:tc>
                  <a:txBody>
                    <a:bodyPr/>
                    <a:lstStyle/>
                    <a:p>
                      <a:pPr algn="l" fontAlgn="b"/>
                      <a:r>
                        <a:rPr lang="en-US" sz="1600" b="0" i="0" u="none" strike="noStrike">
                          <a:solidFill>
                            <a:srgbClr val="000000"/>
                          </a:solidFill>
                          <a:latin typeface="Calibri"/>
                        </a:rPr>
                        <a:t>Don’t know</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123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94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1">
                        <a:lumMod val="60000"/>
                        <a:lumOff val="40000"/>
                      </a:schemeClr>
                    </a:solidFill>
                  </a:tcPr>
                </a:tc>
                <a:tc>
                  <a:txBody>
                    <a:bodyPr/>
                    <a:lstStyle/>
                    <a:p>
                      <a:pPr algn="ctr" fontAlgn="ctr"/>
                      <a:r>
                        <a:rPr lang="en-US" sz="1600" b="0" i="0" u="none" strike="noStrike">
                          <a:solidFill>
                            <a:srgbClr val="000000"/>
                          </a:solidFill>
                          <a:latin typeface="Calibri"/>
                        </a:rPr>
                        <a:t>51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1">
                        <a:lumMod val="60000"/>
                        <a:lumOff val="40000"/>
                      </a:schemeClr>
                    </a:solidFill>
                  </a:tcPr>
                </a:tc>
                <a:tc>
                  <a:txBody>
                    <a:bodyPr/>
                    <a:lstStyle/>
                    <a:p>
                      <a:pPr algn="ctr" fontAlgn="ctr"/>
                      <a:r>
                        <a:rPr lang="en-US" sz="1600" b="0" i="0" u="none" strike="noStrike" dirty="0">
                          <a:solidFill>
                            <a:srgbClr val="000000"/>
                          </a:solidFill>
                          <a:latin typeface="Calibri"/>
                        </a:rPr>
                        <a:t>37</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chemeClr val="accent1">
                        <a:lumMod val="60000"/>
                        <a:lumOff val="40000"/>
                      </a:schemeClr>
                    </a:solidFill>
                  </a:tcPr>
                </a:tc>
              </a:tr>
            </a:tbl>
          </a:graphicData>
        </a:graphic>
      </p:graphicFrame>
      <p:sp>
        <p:nvSpPr>
          <p:cNvPr id="8" name="TextBox 7"/>
          <p:cNvSpPr txBox="1"/>
          <p:nvPr/>
        </p:nvSpPr>
        <p:spPr>
          <a:xfrm>
            <a:off x="990600" y="6124575"/>
            <a:ext cx="3581400" cy="276225"/>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All Travelled by Air  (n=1022)</a:t>
            </a:r>
          </a:p>
        </p:txBody>
      </p:sp>
      <p:sp>
        <p:nvSpPr>
          <p:cNvPr id="9"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10" name="TextBox 9"/>
          <p:cNvSpPr txBox="1"/>
          <p:nvPr/>
        </p:nvSpPr>
        <p:spPr>
          <a:xfrm>
            <a:off x="1143000" y="5742801"/>
            <a:ext cx="7543800" cy="276999"/>
          </a:xfrm>
          <a:prstGeom prst="rect">
            <a:avLst/>
          </a:prstGeom>
          <a:noFill/>
        </p:spPr>
        <p:txBody>
          <a:bodyPr wrap="square" rtlCol="0">
            <a:spAutoFit/>
          </a:bodyPr>
          <a:lstStyle/>
          <a:p>
            <a:r>
              <a:rPr lang="en-GB" sz="1200" dirty="0" smtClean="0">
                <a:solidFill>
                  <a:srgbClr val="FF0000"/>
                </a:solidFill>
              </a:rPr>
              <a:t>GCC  are more likely to be aged 15-24 YRS with 15% above average.</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467600" cy="685800"/>
          </a:xfrm>
        </p:spPr>
        <p:txBody>
          <a:bodyPr/>
          <a:lstStyle/>
          <a:p>
            <a:pPr eaLnBrk="1" fontAlgn="auto" hangingPunct="1">
              <a:spcAft>
                <a:spcPts val="0"/>
              </a:spcAft>
              <a:defRPr/>
            </a:pPr>
            <a:r>
              <a:rPr lang="en-US" b="1" dirty="0" smtClean="0"/>
              <a:t>Demographic Profile  </a:t>
            </a:r>
            <a:endParaRPr lang="en-US" b="1" dirty="0"/>
          </a:p>
        </p:txBody>
      </p:sp>
      <p:sp>
        <p:nvSpPr>
          <p:cNvPr id="13315" name="Slide Number Placeholder 3"/>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A88DBCEB-08CF-44FF-8D8C-4E46DF4559AD}" type="slidenum">
              <a:rPr lang="en-US" smtClean="0"/>
              <a:pPr fontAlgn="base">
                <a:spcBef>
                  <a:spcPct val="0"/>
                </a:spcBef>
                <a:spcAft>
                  <a:spcPct val="0"/>
                </a:spcAft>
                <a:defRPr/>
              </a:pPr>
              <a:t>17</a:t>
            </a:fld>
            <a:endParaRPr lang="en-US" smtClean="0"/>
          </a:p>
        </p:txBody>
      </p:sp>
      <p:graphicFrame>
        <p:nvGraphicFramePr>
          <p:cNvPr id="6" name="Table 5"/>
          <p:cNvGraphicFramePr>
            <a:graphicFrameLocks noGrp="1"/>
          </p:cNvGraphicFramePr>
          <p:nvPr/>
        </p:nvGraphicFramePr>
        <p:xfrm>
          <a:off x="990601" y="762000"/>
          <a:ext cx="7715076" cy="4981623"/>
        </p:xfrm>
        <a:graphic>
          <a:graphicData uri="http://schemas.openxmlformats.org/drawingml/2006/table">
            <a:tbl>
              <a:tblPr/>
              <a:tblGrid>
                <a:gridCol w="2743199"/>
                <a:gridCol w="1136140"/>
                <a:gridCol w="1278579"/>
                <a:gridCol w="1278579"/>
                <a:gridCol w="1278579"/>
              </a:tblGrid>
              <a:tr h="708787">
                <a:tc>
                  <a:txBody>
                    <a:bodyPr/>
                    <a:lstStyle/>
                    <a:p>
                      <a:pPr algn="ctr" fontAlgn="ctr"/>
                      <a:r>
                        <a:rPr lang="en-US" sz="1600" b="1" i="0" u="none" strike="noStrike" dirty="0" smtClean="0">
                          <a:solidFill>
                            <a:srgbClr val="FFFFFF"/>
                          </a:solidFill>
                          <a:latin typeface="Calibri"/>
                        </a:rPr>
                        <a:t>Index </a:t>
                      </a:r>
                      <a:endParaRPr lang="en-US" sz="1600" b="1" i="0" u="none" strike="noStrike" dirty="0">
                        <a:solidFill>
                          <a:srgbClr val="FFFFFF"/>
                        </a:solidFill>
                        <a:latin typeface="Calibri"/>
                      </a:endParaRPr>
                    </a:p>
                  </a:txBody>
                  <a:tcPr marL="6927" marR="6927" marT="6927"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a:solidFill>
                            <a:srgbClr val="FFFFFF"/>
                          </a:solidFill>
                          <a:latin typeface="Calibri"/>
                        </a:rPr>
                        <a:t>MEA and Africa</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a:solidFill>
                            <a:srgbClr val="FFFFFF"/>
                          </a:solidFill>
                          <a:latin typeface="Calibri"/>
                        </a:rPr>
                        <a:t>GCC</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a:solidFill>
                            <a:srgbClr val="FFFFFF"/>
                          </a:solidFill>
                          <a:latin typeface="Calibri"/>
                        </a:rPr>
                        <a:t>Europe, America and Elsewhere</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a:solidFill>
                            <a:srgbClr val="FFFFFF"/>
                          </a:solidFill>
                          <a:latin typeface="Calibri"/>
                        </a:rPr>
                        <a:t>Asia\Far East and Australia</a:t>
                      </a:r>
                    </a:p>
                  </a:txBody>
                  <a:tcPr marL="6927" marR="6927" marT="6927"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40695">
                <a:tc>
                  <a:txBody>
                    <a:bodyPr/>
                    <a:lstStyle/>
                    <a:p>
                      <a:pPr algn="l" fontAlgn="ctr"/>
                      <a:endParaRPr lang="en-US" sz="1600" b="0" i="0" u="none" strike="noStrike">
                        <a:solidFill>
                          <a:srgbClr val="000000"/>
                        </a:solidFill>
                        <a:latin typeface="Calibri"/>
                      </a:endParaRPr>
                    </a:p>
                  </a:txBody>
                  <a:tcPr marL="6927" marR="6927" marT="6927"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n=460</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n=350</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n=121</a:t>
                      </a: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n=103</a:t>
                      </a:r>
                    </a:p>
                  </a:txBody>
                  <a:tcPr marL="6927" marR="6927" marT="6927"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40695">
                <a:tc>
                  <a:txBody>
                    <a:bodyPr/>
                    <a:lstStyle/>
                    <a:p>
                      <a:pPr algn="ctr" fontAlgn="ctr"/>
                      <a:r>
                        <a:rPr lang="en-US" sz="1600" b="1" i="0" u="none" strike="noStrike">
                          <a:solidFill>
                            <a:srgbClr val="000000"/>
                          </a:solidFill>
                          <a:latin typeface="Calibri"/>
                        </a:rPr>
                        <a:t>Marital Status </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dirty="0">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dirty="0">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dirty="0">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43188">
                <a:tc>
                  <a:txBody>
                    <a:bodyPr/>
                    <a:lstStyle/>
                    <a:p>
                      <a:pPr algn="l" fontAlgn="ctr"/>
                      <a:r>
                        <a:rPr lang="en-US" sz="1600" b="0" i="0" u="none" strike="noStrike">
                          <a:solidFill>
                            <a:srgbClr val="000000"/>
                          </a:solidFill>
                          <a:latin typeface="Calibri"/>
                        </a:rPr>
                        <a:t>Single</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101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96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FF0000"/>
                          </a:solidFill>
                          <a:latin typeface="Calibri"/>
                        </a:rPr>
                        <a:t>116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107</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43188">
                <a:tc>
                  <a:txBody>
                    <a:bodyPr/>
                    <a:lstStyle/>
                    <a:p>
                      <a:pPr algn="l" fontAlgn="ctr"/>
                      <a:r>
                        <a:rPr lang="en-US" sz="1600" b="0" i="0" u="none" strike="noStrike">
                          <a:solidFill>
                            <a:srgbClr val="000000"/>
                          </a:solidFill>
                          <a:latin typeface="Calibri"/>
                        </a:rPr>
                        <a:t>Married with children</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101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FF0000"/>
                          </a:solidFill>
                          <a:latin typeface="Calibri"/>
                        </a:rPr>
                        <a:t>103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90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90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43188">
                <a:tc>
                  <a:txBody>
                    <a:bodyPr/>
                    <a:lstStyle/>
                    <a:p>
                      <a:pPr algn="l" fontAlgn="ctr"/>
                      <a:r>
                        <a:rPr lang="en-US" sz="1600" b="0" i="0" u="none" strike="noStrike">
                          <a:solidFill>
                            <a:srgbClr val="000000"/>
                          </a:solidFill>
                          <a:latin typeface="Calibri"/>
                        </a:rPr>
                        <a:t>Married without children</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93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89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FF0000"/>
                          </a:solidFill>
                          <a:latin typeface="Calibri"/>
                        </a:rPr>
                        <a:t>126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FF0000"/>
                          </a:solidFill>
                          <a:latin typeface="Calibri"/>
                        </a:rPr>
                        <a:t>147</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43188">
                <a:tc>
                  <a:txBody>
                    <a:bodyPr/>
                    <a:lstStyle/>
                    <a:p>
                      <a:pPr algn="l" fontAlgn="ctr"/>
                      <a:r>
                        <a:rPr lang="en-US" sz="1600" b="0" i="0" u="none" strike="noStrike" dirty="0">
                          <a:solidFill>
                            <a:srgbClr val="000000"/>
                          </a:solidFill>
                          <a:latin typeface="Calibri"/>
                        </a:rPr>
                        <a:t>Divorced</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126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161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smtClean="0">
                          <a:solidFill>
                            <a:srgbClr val="000000"/>
                          </a:solidFill>
                          <a:latin typeface="Calibri"/>
                        </a:rPr>
                        <a:t>*</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smtClean="0">
                          <a:solidFill>
                            <a:srgbClr val="000000"/>
                          </a:solidFill>
                          <a:latin typeface="Calibri"/>
                        </a:rPr>
                        <a:t>*</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43188">
                <a:tc>
                  <a:txBody>
                    <a:bodyPr/>
                    <a:lstStyle/>
                    <a:p>
                      <a:pPr algn="l" fontAlgn="ctr"/>
                      <a:r>
                        <a:rPr lang="en-US" sz="1600" b="0" i="0" u="none" strike="noStrike">
                          <a:solidFill>
                            <a:srgbClr val="000000"/>
                          </a:solidFill>
                          <a:latin typeface="Calibri"/>
                        </a:rPr>
                        <a:t>Widowed</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99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125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smtClean="0">
                          <a:solidFill>
                            <a:srgbClr val="000000"/>
                          </a:solidFill>
                          <a:latin typeface="Calibri"/>
                        </a:rPr>
                        <a:t>*</a:t>
                      </a:r>
                      <a:endParaRPr lang="en-US" sz="1600" b="0" i="0" u="none" strike="noStrike" dirty="0">
                        <a:solidFill>
                          <a:srgbClr val="000000"/>
                        </a:solidFill>
                        <a:latin typeface="Calibri"/>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84</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40695">
                <a:tc>
                  <a:txBody>
                    <a:bodyPr/>
                    <a:lstStyle/>
                    <a:p>
                      <a:pPr algn="ctr" fontAlgn="ctr"/>
                      <a:r>
                        <a:rPr lang="en-US" sz="1600" b="1" i="0" u="none" strike="noStrike">
                          <a:solidFill>
                            <a:srgbClr val="000000"/>
                          </a:solidFill>
                          <a:latin typeface="Calibri"/>
                        </a:rPr>
                        <a:t>Education </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dirty="0">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a:solidFill>
                          <a:srgbClr val="000000"/>
                        </a:solidFill>
                        <a:latin typeface="Calibri"/>
                      </a:endParaRPr>
                    </a:p>
                  </a:txBody>
                  <a:tcPr marL="6927" marR="6927" marT="69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474741">
                <a:tc>
                  <a:txBody>
                    <a:bodyPr/>
                    <a:lstStyle/>
                    <a:p>
                      <a:pPr algn="l" fontAlgn="ctr"/>
                      <a:r>
                        <a:rPr lang="en-US" sz="1600" b="0" i="0" u="none" strike="noStrike">
                          <a:solidFill>
                            <a:srgbClr val="000000"/>
                          </a:solidFill>
                          <a:latin typeface="Calibri"/>
                        </a:rPr>
                        <a:t>Some elementary education \ Can read and write</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85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87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57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FF0000"/>
                          </a:solidFill>
                          <a:latin typeface="Calibri"/>
                        </a:rPr>
                        <a:t>131</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43188">
                <a:tc>
                  <a:txBody>
                    <a:bodyPr/>
                    <a:lstStyle/>
                    <a:p>
                      <a:pPr algn="l" fontAlgn="ctr"/>
                      <a:r>
                        <a:rPr lang="en-US" sz="1600" b="0" i="0" u="none" strike="noStrike">
                          <a:solidFill>
                            <a:srgbClr val="000000"/>
                          </a:solidFill>
                          <a:latin typeface="Calibri"/>
                        </a:rPr>
                        <a:t>Completed Elementary</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88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69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FF0000"/>
                          </a:solidFill>
                          <a:latin typeface="Calibri"/>
                        </a:rPr>
                        <a:t>171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FF0000"/>
                          </a:solidFill>
                          <a:latin typeface="Calibri"/>
                        </a:rPr>
                        <a:t>189</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43188">
                <a:tc>
                  <a:txBody>
                    <a:bodyPr/>
                    <a:lstStyle/>
                    <a:p>
                      <a:pPr algn="l" fontAlgn="ctr"/>
                      <a:r>
                        <a:rPr lang="en-US" sz="1600" b="0" i="0" u="none" strike="noStrike">
                          <a:solidFill>
                            <a:srgbClr val="000000"/>
                          </a:solidFill>
                          <a:latin typeface="Calibri"/>
                        </a:rPr>
                        <a:t>Completed Intermediate</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101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83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FF0000"/>
                          </a:solidFill>
                          <a:latin typeface="Calibri"/>
                        </a:rPr>
                        <a:t>130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99</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43188">
                <a:tc>
                  <a:txBody>
                    <a:bodyPr/>
                    <a:lstStyle/>
                    <a:p>
                      <a:pPr algn="l" fontAlgn="ctr"/>
                      <a:r>
                        <a:rPr lang="en-US" sz="1600" b="0" i="0" u="none" strike="noStrike">
                          <a:solidFill>
                            <a:srgbClr val="000000"/>
                          </a:solidFill>
                          <a:latin typeface="Calibri"/>
                        </a:rPr>
                        <a:t>Completed Secondary</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102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FF0000"/>
                          </a:solidFill>
                          <a:latin typeface="Calibri"/>
                        </a:rPr>
                        <a:t>112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86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66</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474741">
                <a:tc>
                  <a:txBody>
                    <a:bodyPr/>
                    <a:lstStyle/>
                    <a:p>
                      <a:pPr algn="l" fontAlgn="ctr"/>
                      <a:r>
                        <a:rPr lang="en-US" sz="1600" b="0" i="0" u="none" strike="noStrike">
                          <a:solidFill>
                            <a:srgbClr val="000000"/>
                          </a:solidFill>
                          <a:latin typeface="Calibri"/>
                        </a:rPr>
                        <a:t>Diploma \ Some University education</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78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FF0000"/>
                          </a:solidFill>
                          <a:latin typeface="Calibri"/>
                        </a:rPr>
                        <a:t>107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FF0000"/>
                          </a:solidFill>
                          <a:latin typeface="Calibri"/>
                        </a:rPr>
                        <a:t>109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a:solidFill>
                            <a:srgbClr val="000000"/>
                          </a:solidFill>
                          <a:latin typeface="Calibri"/>
                        </a:rPr>
                        <a:t>142</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474741">
                <a:tc>
                  <a:txBody>
                    <a:bodyPr/>
                    <a:lstStyle/>
                    <a:p>
                      <a:pPr algn="l" fontAlgn="ctr"/>
                      <a:r>
                        <a:rPr lang="en-US" sz="1600" b="0" i="0" u="none" strike="noStrike" dirty="0">
                          <a:solidFill>
                            <a:srgbClr val="000000"/>
                          </a:solidFill>
                          <a:latin typeface="Calibri"/>
                        </a:rPr>
                        <a:t>Completed University or above</a:t>
                      </a:r>
                    </a:p>
                  </a:txBody>
                  <a:tcPr marL="6927" marR="6927" marT="69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ctr" fontAlgn="ctr"/>
                      <a:r>
                        <a:rPr lang="en-US" sz="1600" b="0" i="0" u="none" strike="noStrike" dirty="0">
                          <a:solidFill>
                            <a:srgbClr val="FF0000"/>
                          </a:solidFill>
                          <a:latin typeface="Calibri"/>
                        </a:rPr>
                        <a:t>119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ctr" fontAlgn="ctr"/>
                      <a:r>
                        <a:rPr lang="en-US" sz="1600" b="0" i="0" u="none" strike="noStrike">
                          <a:solidFill>
                            <a:srgbClr val="000000"/>
                          </a:solidFill>
                          <a:latin typeface="Calibri"/>
                        </a:rPr>
                        <a:t>87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ctr" fontAlgn="ctr"/>
                      <a:r>
                        <a:rPr lang="en-US" sz="1600" b="0" i="0" u="none" strike="noStrike">
                          <a:solidFill>
                            <a:srgbClr val="000000"/>
                          </a:solidFill>
                          <a:latin typeface="Calibri"/>
                        </a:rPr>
                        <a:t>92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ctr" fontAlgn="ctr"/>
                      <a:r>
                        <a:rPr lang="en-US" sz="1600" b="0" i="0" u="none" strike="noStrike" dirty="0">
                          <a:solidFill>
                            <a:srgbClr val="000000"/>
                          </a:solidFill>
                          <a:latin typeface="Calibri"/>
                        </a:rPr>
                        <a:t>101</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7" name="TextBox 6"/>
          <p:cNvSpPr txBox="1"/>
          <p:nvPr/>
        </p:nvSpPr>
        <p:spPr>
          <a:xfrm>
            <a:off x="990600" y="6124575"/>
            <a:ext cx="3581400" cy="276225"/>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All Travelled by Air  (n=1022)</a:t>
            </a:r>
          </a:p>
        </p:txBody>
      </p:sp>
      <p:sp>
        <p:nvSpPr>
          <p:cNvPr id="22629" name="TextBox 7"/>
          <p:cNvSpPr txBox="1">
            <a:spLocks noChangeArrowheads="1"/>
          </p:cNvSpPr>
          <p:nvPr/>
        </p:nvSpPr>
        <p:spPr bwMode="auto">
          <a:xfrm>
            <a:off x="5029200" y="6154738"/>
            <a:ext cx="3352800" cy="246062"/>
          </a:xfrm>
          <a:prstGeom prst="rect">
            <a:avLst/>
          </a:prstGeom>
          <a:noFill/>
          <a:ln w="9525">
            <a:noFill/>
            <a:miter lim="800000"/>
            <a:headEnd/>
            <a:tailEnd/>
          </a:ln>
        </p:spPr>
        <p:txBody>
          <a:bodyPr>
            <a:spAutoFit/>
          </a:bodyPr>
          <a:lstStyle/>
          <a:p>
            <a:r>
              <a:rPr lang="en-US" sz="1000"/>
              <a:t>*sample size very small figures are not indicative</a:t>
            </a:r>
          </a:p>
        </p:txBody>
      </p:sp>
      <p:sp>
        <p:nvSpPr>
          <p:cNvPr id="9"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8" name="TextBox 7"/>
          <p:cNvSpPr txBox="1"/>
          <p:nvPr/>
        </p:nvSpPr>
        <p:spPr>
          <a:xfrm>
            <a:off x="1143000" y="5715000"/>
            <a:ext cx="7543800" cy="461665"/>
          </a:xfrm>
          <a:prstGeom prst="rect">
            <a:avLst/>
          </a:prstGeom>
          <a:noFill/>
        </p:spPr>
        <p:txBody>
          <a:bodyPr wrap="square" rtlCol="0">
            <a:spAutoFit/>
          </a:bodyPr>
          <a:lstStyle/>
          <a:p>
            <a:r>
              <a:rPr lang="en-GB" sz="1200" dirty="0" smtClean="0">
                <a:solidFill>
                  <a:srgbClr val="FF0000"/>
                </a:solidFill>
              </a:rPr>
              <a:t>MEA and Africa segment showed high affinity with high educational level , while the Asia ...category showed affinity with low educational levels .</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solidFill>
                  <a:srgbClr val="C00000"/>
                </a:solidFill>
              </a:rPr>
              <a:t>Sum-Up</a:t>
            </a:r>
            <a:r>
              <a:rPr lang="en-GB" dirty="0" smtClean="0"/>
              <a:t> </a:t>
            </a:r>
            <a:endParaRPr lang="en-US" dirty="0"/>
          </a:p>
        </p:txBody>
      </p:sp>
      <p:sp>
        <p:nvSpPr>
          <p:cNvPr id="23555" name="Content Placeholder 2"/>
          <p:cNvSpPr>
            <a:spLocks noGrp="1"/>
          </p:cNvSpPr>
          <p:nvPr>
            <p:ph sz="quarter" idx="1"/>
          </p:nvPr>
        </p:nvSpPr>
        <p:spPr>
          <a:xfrm>
            <a:off x="914400" y="1524000"/>
            <a:ext cx="7467600" cy="4873625"/>
          </a:xfrm>
        </p:spPr>
        <p:txBody>
          <a:bodyPr/>
          <a:lstStyle/>
          <a:p>
            <a:r>
              <a:rPr lang="en-GB" dirty="0" smtClean="0">
                <a:latin typeface="Calibri" pitchFamily="34" charset="0"/>
              </a:rPr>
              <a:t>Understanding the demographic profile of the group segments:</a:t>
            </a:r>
          </a:p>
          <a:p>
            <a:r>
              <a:rPr lang="en-GB" dirty="0" smtClean="0">
                <a:latin typeface="Calibri" pitchFamily="34" charset="0"/>
              </a:rPr>
              <a:t>Males are the main component of the 4 groups, and the highest percentage was registered for Asia/Far east group(65%).</a:t>
            </a:r>
          </a:p>
          <a:p>
            <a:r>
              <a:rPr lang="en-GB" dirty="0" smtClean="0">
                <a:latin typeface="Calibri" pitchFamily="34" charset="0"/>
              </a:rPr>
              <a:t>Nationals are the main component of GCC group (78%), while Non Arab expats represent (66%) of Asia/Far east group.</a:t>
            </a:r>
          </a:p>
          <a:p>
            <a:r>
              <a:rPr lang="en-GB" dirty="0" smtClean="0">
                <a:latin typeface="Calibri" pitchFamily="34" charset="0"/>
              </a:rPr>
              <a:t>(35%) of Europe/America and Elsewhere are singles.</a:t>
            </a:r>
          </a:p>
          <a:p>
            <a:r>
              <a:rPr lang="en-GB" dirty="0" smtClean="0">
                <a:latin typeface="Calibri" pitchFamily="34" charset="0"/>
              </a:rPr>
              <a:t>(36%) of those who travelled to Asia/Far east region have a monthly income less than 300 SAR.</a:t>
            </a:r>
          </a:p>
          <a:p>
            <a:endParaRPr lang="en-GB" dirty="0" smtClean="0">
              <a:latin typeface="Calibri" pitchFamily="34" charset="0"/>
            </a:endParaRPr>
          </a:p>
          <a:p>
            <a:endParaRPr lang="en-GB" dirty="0" smtClean="0">
              <a:latin typeface="Calibri" pitchFamily="34" charset="0"/>
            </a:endParaRPr>
          </a:p>
          <a:p>
            <a:endParaRPr lang="en-US" dirty="0" smtClean="0">
              <a:latin typeface="Calibri" pitchFamily="34" charset="0"/>
            </a:endParaRPr>
          </a:p>
        </p:txBody>
      </p:sp>
      <p:sp>
        <p:nvSpPr>
          <p:cNvPr id="4" name="Slide Number Placeholder 3"/>
          <p:cNvSpPr>
            <a:spLocks noGrp="1"/>
          </p:cNvSpPr>
          <p:nvPr>
            <p:ph type="sldNum" sz="quarter" idx="11"/>
          </p:nvPr>
        </p:nvSpPr>
        <p:spPr/>
        <p:txBody>
          <a:bodyPr/>
          <a:lstStyle/>
          <a:p>
            <a:pPr>
              <a:defRPr/>
            </a:pPr>
            <a:fld id="{F84D44FB-D345-4EC7-8C6E-32A2F1DAE66D}"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amond 2"/>
          <p:cNvSpPr/>
          <p:nvPr/>
        </p:nvSpPr>
        <p:spPr>
          <a:xfrm>
            <a:off x="1981200" y="762000"/>
            <a:ext cx="4953000" cy="5181600"/>
          </a:xfrm>
          <a:prstGeom prst="diamond">
            <a:avLst/>
          </a:prstGeom>
        </p:spPr>
        <p:style>
          <a:lnRef idx="0">
            <a:schemeClr val="accent1"/>
          </a:lnRef>
          <a:fillRef idx="3">
            <a:schemeClr val="accent1"/>
          </a:fillRef>
          <a:effectRef idx="3">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GB"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rPr>
              <a:t>General section and Decision process</a:t>
            </a:r>
            <a:endPar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467600" cy="762000"/>
          </a:xfrm>
        </p:spPr>
        <p:txBody>
          <a:bodyPr rtlCol="0"/>
          <a:lstStyle/>
          <a:p>
            <a:pPr algn="ctr" eaLnBrk="1" fontAlgn="auto" hangingPunct="1">
              <a:spcAft>
                <a:spcPts val="0"/>
              </a:spcAft>
              <a:defRPr/>
            </a:pPr>
            <a:r>
              <a:rPr lang="en-US" dirty="0" smtClean="0"/>
              <a:t>Overview</a:t>
            </a:r>
            <a:endParaRPr lang="en-US" dirty="0"/>
          </a:p>
        </p:txBody>
      </p:sp>
      <p:sp>
        <p:nvSpPr>
          <p:cNvPr id="10243" name="Content Placeholder 2"/>
          <p:cNvSpPr>
            <a:spLocks noGrp="1"/>
          </p:cNvSpPr>
          <p:nvPr>
            <p:ph idx="1"/>
          </p:nvPr>
        </p:nvSpPr>
        <p:spPr>
          <a:xfrm>
            <a:off x="838200" y="990600"/>
            <a:ext cx="7467600" cy="5410200"/>
          </a:xfrm>
        </p:spPr>
        <p:txBody>
          <a:bodyPr/>
          <a:lstStyle/>
          <a:p>
            <a:pPr eaLnBrk="1" hangingPunct="1"/>
            <a:r>
              <a:rPr lang="en-US" sz="1600" dirty="0" smtClean="0">
                <a:latin typeface="Calibri" pitchFamily="34" charset="0"/>
              </a:rPr>
              <a:t>In-depth analysis of the Air travel and Holiday sector in KSA, with particular focus on the following four segments: </a:t>
            </a:r>
          </a:p>
          <a:p>
            <a:pPr lvl="1" eaLnBrk="1" hangingPunct="1"/>
            <a:r>
              <a:rPr lang="en-US" sz="1600" dirty="0" smtClean="0">
                <a:latin typeface="Calibri" pitchFamily="34" charset="0"/>
              </a:rPr>
              <a:t>Travelled within GCC</a:t>
            </a:r>
          </a:p>
          <a:p>
            <a:pPr lvl="1" eaLnBrk="1" hangingPunct="1"/>
            <a:r>
              <a:rPr lang="en-US" sz="1600" dirty="0" smtClean="0">
                <a:latin typeface="Calibri" pitchFamily="34" charset="0"/>
              </a:rPr>
              <a:t>Travelled within MEA and Africa</a:t>
            </a:r>
          </a:p>
          <a:p>
            <a:pPr lvl="1" eaLnBrk="1" hangingPunct="1"/>
            <a:r>
              <a:rPr lang="en-US" sz="1600" dirty="0" smtClean="0">
                <a:latin typeface="Calibri" pitchFamily="34" charset="0"/>
              </a:rPr>
              <a:t>Travelled within Europe/America and Elsewhere </a:t>
            </a:r>
          </a:p>
          <a:p>
            <a:pPr lvl="1" eaLnBrk="1" hangingPunct="1"/>
            <a:r>
              <a:rPr lang="en-US" sz="1600" dirty="0" smtClean="0">
                <a:latin typeface="Calibri" pitchFamily="34" charset="0"/>
              </a:rPr>
              <a:t>Travelled within Asia/Far east and Australia </a:t>
            </a:r>
          </a:p>
          <a:p>
            <a:pPr eaLnBrk="1" hangingPunct="1"/>
            <a:r>
              <a:rPr lang="en-GB" sz="1600" dirty="0" smtClean="0">
                <a:latin typeface="Calibri" pitchFamily="34" charset="0"/>
              </a:rPr>
              <a:t>Financial services related to these groups  </a:t>
            </a:r>
            <a:endParaRPr lang="en-US" sz="1600" dirty="0" smtClean="0">
              <a:latin typeface="Calibri" pitchFamily="34" charset="0"/>
            </a:endParaRPr>
          </a:p>
          <a:p>
            <a:pPr eaLnBrk="1" hangingPunct="1"/>
            <a:r>
              <a:rPr lang="en-US" sz="1600" dirty="0" smtClean="0">
                <a:latin typeface="Calibri" pitchFamily="34" charset="0"/>
              </a:rPr>
              <a:t>Study the psychographics of the four segments</a:t>
            </a:r>
          </a:p>
          <a:p>
            <a:pPr lvl="1" eaLnBrk="1" hangingPunct="1"/>
            <a:r>
              <a:rPr lang="en-US" sz="1600" dirty="0" smtClean="0">
                <a:latin typeface="Calibri" pitchFamily="34" charset="0"/>
              </a:rPr>
              <a:t>Tool: Correspondence Map</a:t>
            </a:r>
          </a:p>
          <a:p>
            <a:pPr eaLnBrk="1" hangingPunct="1"/>
            <a:r>
              <a:rPr lang="en-US" sz="1600" dirty="0" smtClean="0">
                <a:latin typeface="Calibri" pitchFamily="34" charset="0"/>
              </a:rPr>
              <a:t>Segment the universe of all travelled by air based on their attitudes</a:t>
            </a:r>
          </a:p>
          <a:p>
            <a:pPr lvl="1" eaLnBrk="1" hangingPunct="1"/>
            <a:r>
              <a:rPr lang="en-US" sz="1600" dirty="0" smtClean="0">
                <a:latin typeface="Calibri" pitchFamily="34" charset="0"/>
              </a:rPr>
              <a:t>Attitudes towards: Travel and Holidays, Motivations, Luxury , and Interests  </a:t>
            </a:r>
          </a:p>
          <a:p>
            <a:pPr eaLnBrk="1" hangingPunct="1"/>
            <a:r>
              <a:rPr lang="en-US" sz="1600" dirty="0" smtClean="0">
                <a:latin typeface="Calibri" pitchFamily="34" charset="0"/>
              </a:rPr>
              <a:t>Understanding the Segmented Groups:</a:t>
            </a:r>
          </a:p>
          <a:p>
            <a:pPr lvl="1" eaLnBrk="1" hangingPunct="1"/>
            <a:r>
              <a:rPr lang="en-US" sz="1600" dirty="0" smtClean="0">
                <a:latin typeface="Calibri" pitchFamily="34" charset="0"/>
              </a:rPr>
              <a:t>Demographics</a:t>
            </a:r>
          </a:p>
          <a:p>
            <a:pPr lvl="1" eaLnBrk="1" hangingPunct="1"/>
            <a:r>
              <a:rPr lang="en-US" sz="1600" dirty="0" smtClean="0">
                <a:latin typeface="Calibri" pitchFamily="34" charset="0"/>
              </a:rPr>
              <a:t>Product Consumption</a:t>
            </a:r>
          </a:p>
          <a:p>
            <a:pPr lvl="1" eaLnBrk="1" hangingPunct="1"/>
            <a:r>
              <a:rPr lang="en-US" sz="1600" dirty="0" smtClean="0">
                <a:latin typeface="Calibri" pitchFamily="34" charset="0"/>
              </a:rPr>
              <a:t>Shopping &amp; Leisure</a:t>
            </a:r>
          </a:p>
          <a:p>
            <a:pPr lvl="1" eaLnBrk="1" hangingPunct="1"/>
            <a:r>
              <a:rPr lang="en-US" sz="1600" dirty="0" smtClean="0">
                <a:latin typeface="Calibri" pitchFamily="34" charset="0"/>
              </a:rPr>
              <a:t>Media</a:t>
            </a:r>
          </a:p>
          <a:p>
            <a:pPr lvl="1" eaLnBrk="1" hangingPunct="1"/>
            <a:r>
              <a:rPr lang="en-US" sz="1600" dirty="0" smtClean="0">
                <a:latin typeface="Calibri" pitchFamily="34" charset="0"/>
              </a:rPr>
              <a:t>Daily Activity</a:t>
            </a:r>
          </a:p>
          <a:p>
            <a:pPr eaLnBrk="1" hangingPunct="1"/>
            <a:r>
              <a:rPr lang="en-GB" sz="1600" dirty="0" smtClean="0">
                <a:latin typeface="Calibri" pitchFamily="34" charset="0"/>
              </a:rPr>
              <a:t>Summary </a:t>
            </a:r>
            <a:endParaRPr lang="en-US" sz="1600" dirty="0" smtClean="0">
              <a:latin typeface="Calibri" pitchFamily="34" charset="0"/>
            </a:endParaRPr>
          </a:p>
          <a:p>
            <a:pPr lvl="1" eaLnBrk="1" hangingPunct="1"/>
            <a:endParaRPr lang="en-US" sz="1600" dirty="0" smtClean="0">
              <a:latin typeface="Calibri" pitchFamily="34" charset="0"/>
            </a:endParaRPr>
          </a:p>
          <a:p>
            <a:pPr eaLnBrk="1" hangingPunct="1">
              <a:buNone/>
            </a:pPr>
            <a:endParaRPr lang="en-US" sz="1600" dirty="0" smtClean="0">
              <a:solidFill>
                <a:srgbClr val="FF0000"/>
              </a:solidFill>
              <a:latin typeface="Calibri" pitchFamily="34" charset="0"/>
            </a:endParaRPr>
          </a:p>
        </p:txBody>
      </p:sp>
      <p:sp>
        <p:nvSpPr>
          <p:cNvPr id="4" name="Slide Number Placeholder 3"/>
          <p:cNvSpPr>
            <a:spLocks noGrp="1"/>
          </p:cNvSpPr>
          <p:nvPr>
            <p:ph type="sldNum" sz="quarter" idx="11"/>
          </p:nvPr>
        </p:nvSpPr>
        <p:spPr/>
        <p:txBody>
          <a:bodyPr/>
          <a:lstStyle/>
          <a:p>
            <a:pPr>
              <a:defRPr/>
            </a:pPr>
            <a:fld id="{F89E2FA6-AAFD-4654-9FA5-C5DE44F86C8B}"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2590800" cy="1143000"/>
          </a:xfrm>
        </p:spPr>
        <p:txBody>
          <a:bodyPr/>
          <a:lstStyle/>
          <a:p>
            <a:pPr eaLnBrk="1" hangingPunct="1">
              <a:defRPr/>
            </a:pPr>
            <a:r>
              <a:rPr lang="en-US" b="1" dirty="0" smtClean="0"/>
              <a:t>Travelers Overlap </a:t>
            </a:r>
            <a:endParaRPr lang="en-US" b="1" dirty="0"/>
          </a:p>
        </p:txBody>
      </p:sp>
      <p:sp>
        <p:nvSpPr>
          <p:cNvPr id="4" name="Slide Number Placeholder 3"/>
          <p:cNvSpPr>
            <a:spLocks noGrp="1"/>
          </p:cNvSpPr>
          <p:nvPr>
            <p:ph type="sldNum" sz="quarter" idx="11"/>
          </p:nvPr>
        </p:nvSpPr>
        <p:spPr/>
        <p:txBody>
          <a:bodyPr/>
          <a:lstStyle/>
          <a:p>
            <a:pPr>
              <a:defRPr/>
            </a:pPr>
            <a:fld id="{6D12DF6D-76BE-4464-8484-7BFF99993440}" type="slidenum">
              <a:rPr lang="en-US" smtClean="0"/>
              <a:pPr>
                <a:defRPr/>
              </a:pPr>
              <a:t>20</a:t>
            </a:fld>
            <a:endParaRPr lang="en-US"/>
          </a:p>
        </p:txBody>
      </p:sp>
      <p:sp>
        <p:nvSpPr>
          <p:cNvPr id="5" name="Oval 4"/>
          <p:cNvSpPr/>
          <p:nvPr/>
        </p:nvSpPr>
        <p:spPr>
          <a:xfrm>
            <a:off x="914400" y="1066800"/>
            <a:ext cx="3200400" cy="3581400"/>
          </a:xfrm>
          <a:prstGeom prst="ellipse">
            <a:avLst/>
          </a:prstGeom>
          <a:solidFill>
            <a:schemeClr val="accent1">
              <a:lumMod val="7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2514600" y="3429000"/>
            <a:ext cx="2209800" cy="2514600"/>
          </a:xfrm>
          <a:prstGeom prst="ellipse">
            <a:avLst/>
          </a:prstGeom>
          <a:solidFill>
            <a:srgbClr val="92D05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3200400" y="304800"/>
            <a:ext cx="4191000" cy="4267200"/>
          </a:xfrm>
          <a:prstGeom prst="ellipse">
            <a:avLst/>
          </a:prstGeom>
          <a:solidFill>
            <a:srgbClr val="FFC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583" name="TextBox 8"/>
          <p:cNvSpPr txBox="1">
            <a:spLocks noChangeArrowheads="1"/>
          </p:cNvSpPr>
          <p:nvPr/>
        </p:nvSpPr>
        <p:spPr bwMode="auto">
          <a:xfrm>
            <a:off x="1371600" y="2590800"/>
            <a:ext cx="838200" cy="369888"/>
          </a:xfrm>
          <a:prstGeom prst="rect">
            <a:avLst/>
          </a:prstGeom>
          <a:noFill/>
          <a:ln w="9525">
            <a:noFill/>
            <a:miter lim="800000"/>
            <a:headEnd/>
            <a:tailEnd/>
          </a:ln>
        </p:spPr>
        <p:txBody>
          <a:bodyPr>
            <a:spAutoFit/>
          </a:bodyPr>
          <a:lstStyle/>
          <a:p>
            <a:r>
              <a:rPr lang="en-US" b="1">
                <a:solidFill>
                  <a:srgbClr val="002060"/>
                </a:solidFill>
              </a:rPr>
              <a:t>GCC</a:t>
            </a:r>
          </a:p>
        </p:txBody>
      </p:sp>
      <p:sp>
        <p:nvSpPr>
          <p:cNvPr id="24584" name="TextBox 9"/>
          <p:cNvSpPr txBox="1">
            <a:spLocks noChangeArrowheads="1"/>
          </p:cNvSpPr>
          <p:nvPr/>
        </p:nvSpPr>
        <p:spPr bwMode="auto">
          <a:xfrm>
            <a:off x="4419600" y="1828800"/>
            <a:ext cx="1752600" cy="369888"/>
          </a:xfrm>
          <a:prstGeom prst="rect">
            <a:avLst/>
          </a:prstGeom>
          <a:noFill/>
          <a:ln w="9525">
            <a:noFill/>
            <a:miter lim="800000"/>
            <a:headEnd/>
            <a:tailEnd/>
          </a:ln>
        </p:spPr>
        <p:txBody>
          <a:bodyPr>
            <a:spAutoFit/>
          </a:bodyPr>
          <a:lstStyle/>
          <a:p>
            <a:r>
              <a:rPr lang="en-US" b="1">
                <a:solidFill>
                  <a:srgbClr val="C00000"/>
                </a:solidFill>
              </a:rPr>
              <a:t>MEA/AFRICA</a:t>
            </a:r>
          </a:p>
        </p:txBody>
      </p:sp>
      <p:sp>
        <p:nvSpPr>
          <p:cNvPr id="24585" name="TextBox 10"/>
          <p:cNvSpPr txBox="1">
            <a:spLocks noChangeArrowheads="1"/>
          </p:cNvSpPr>
          <p:nvPr/>
        </p:nvSpPr>
        <p:spPr bwMode="auto">
          <a:xfrm>
            <a:off x="2743200" y="4724400"/>
            <a:ext cx="1905000" cy="646113"/>
          </a:xfrm>
          <a:prstGeom prst="rect">
            <a:avLst/>
          </a:prstGeom>
          <a:noFill/>
          <a:ln w="9525">
            <a:noFill/>
            <a:miter lim="800000"/>
            <a:headEnd/>
            <a:tailEnd/>
          </a:ln>
        </p:spPr>
        <p:txBody>
          <a:bodyPr wrap="square">
            <a:spAutoFit/>
          </a:bodyPr>
          <a:lstStyle/>
          <a:p>
            <a:r>
              <a:rPr lang="en-US" b="1" dirty="0">
                <a:solidFill>
                  <a:srgbClr val="008000"/>
                </a:solidFill>
              </a:rPr>
              <a:t>EUR/AMERICA/ELSE</a:t>
            </a:r>
          </a:p>
        </p:txBody>
      </p:sp>
      <p:sp>
        <p:nvSpPr>
          <p:cNvPr id="24586" name="TextBox 11"/>
          <p:cNvSpPr txBox="1">
            <a:spLocks noChangeArrowheads="1"/>
          </p:cNvSpPr>
          <p:nvPr/>
        </p:nvSpPr>
        <p:spPr bwMode="auto">
          <a:xfrm>
            <a:off x="3276600" y="2133600"/>
            <a:ext cx="533400" cy="338138"/>
          </a:xfrm>
          <a:prstGeom prst="rect">
            <a:avLst/>
          </a:prstGeom>
          <a:noFill/>
          <a:ln w="9525">
            <a:noFill/>
            <a:miter lim="800000"/>
            <a:headEnd/>
            <a:tailEnd/>
          </a:ln>
        </p:spPr>
        <p:txBody>
          <a:bodyPr>
            <a:spAutoFit/>
          </a:bodyPr>
          <a:lstStyle/>
          <a:p>
            <a:r>
              <a:rPr lang="en-US" sz="1600"/>
              <a:t>5%</a:t>
            </a:r>
          </a:p>
        </p:txBody>
      </p:sp>
      <p:sp>
        <p:nvSpPr>
          <p:cNvPr id="24587" name="TextBox 12"/>
          <p:cNvSpPr txBox="1">
            <a:spLocks noChangeArrowheads="1"/>
          </p:cNvSpPr>
          <p:nvPr/>
        </p:nvSpPr>
        <p:spPr bwMode="auto">
          <a:xfrm>
            <a:off x="3505200" y="3429000"/>
            <a:ext cx="533400" cy="338138"/>
          </a:xfrm>
          <a:prstGeom prst="rect">
            <a:avLst/>
          </a:prstGeom>
          <a:noFill/>
          <a:ln w="9525">
            <a:noFill/>
            <a:miter lim="800000"/>
            <a:headEnd/>
            <a:tailEnd/>
          </a:ln>
        </p:spPr>
        <p:txBody>
          <a:bodyPr>
            <a:spAutoFit/>
          </a:bodyPr>
          <a:lstStyle/>
          <a:p>
            <a:r>
              <a:rPr lang="en-US" sz="1600"/>
              <a:t>1%</a:t>
            </a:r>
          </a:p>
        </p:txBody>
      </p:sp>
      <p:sp>
        <p:nvSpPr>
          <p:cNvPr id="24588" name="TextBox 13"/>
          <p:cNvSpPr txBox="1">
            <a:spLocks noChangeArrowheads="1"/>
          </p:cNvSpPr>
          <p:nvPr/>
        </p:nvSpPr>
        <p:spPr bwMode="auto">
          <a:xfrm>
            <a:off x="4038600" y="3852863"/>
            <a:ext cx="533400" cy="338137"/>
          </a:xfrm>
          <a:prstGeom prst="rect">
            <a:avLst/>
          </a:prstGeom>
          <a:noFill/>
          <a:ln w="9525">
            <a:noFill/>
            <a:miter lim="800000"/>
            <a:headEnd/>
            <a:tailEnd/>
          </a:ln>
        </p:spPr>
        <p:txBody>
          <a:bodyPr>
            <a:spAutoFit/>
          </a:bodyPr>
          <a:lstStyle/>
          <a:p>
            <a:r>
              <a:rPr lang="en-US" sz="1600"/>
              <a:t>2%</a:t>
            </a:r>
          </a:p>
        </p:txBody>
      </p:sp>
      <p:sp>
        <p:nvSpPr>
          <p:cNvPr id="24589" name="TextBox 14"/>
          <p:cNvSpPr txBox="1">
            <a:spLocks noChangeArrowheads="1"/>
          </p:cNvSpPr>
          <p:nvPr/>
        </p:nvSpPr>
        <p:spPr bwMode="auto">
          <a:xfrm>
            <a:off x="2819400" y="4005263"/>
            <a:ext cx="533400" cy="338137"/>
          </a:xfrm>
          <a:prstGeom prst="rect">
            <a:avLst/>
          </a:prstGeom>
          <a:noFill/>
          <a:ln w="9525">
            <a:noFill/>
            <a:miter lim="800000"/>
            <a:headEnd/>
            <a:tailEnd/>
          </a:ln>
        </p:spPr>
        <p:txBody>
          <a:bodyPr>
            <a:spAutoFit/>
          </a:bodyPr>
          <a:lstStyle/>
          <a:p>
            <a:r>
              <a:rPr lang="en-US" sz="1600"/>
              <a:t>3%</a:t>
            </a:r>
          </a:p>
        </p:txBody>
      </p:sp>
      <p:sp>
        <p:nvSpPr>
          <p:cNvPr id="23566" name="TextBox 15"/>
          <p:cNvSpPr txBox="1">
            <a:spLocks noChangeArrowheads="1"/>
          </p:cNvSpPr>
          <p:nvPr/>
        </p:nvSpPr>
        <p:spPr bwMode="auto">
          <a:xfrm>
            <a:off x="4724400" y="5048071"/>
            <a:ext cx="4038600" cy="1200329"/>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bodyPr>
          <a:lstStyle/>
          <a:p>
            <a:pPr algn="ctr">
              <a:buClr>
                <a:srgbClr val="002060"/>
              </a:buClr>
              <a:defRPr/>
            </a:pPr>
            <a:r>
              <a:rPr lang="en-US" dirty="0">
                <a:solidFill>
                  <a:srgbClr val="002060"/>
                </a:solidFill>
                <a:latin typeface="Calibri" pitchFamily="34" charset="0"/>
              </a:rPr>
              <a:t>5% travelled by air to GCC AND MEA/AFRICA in the last 12 months, while 1% of travelers by air has travelled to the up mentioned 3 group areas. </a:t>
            </a:r>
          </a:p>
        </p:txBody>
      </p:sp>
      <p:sp>
        <p:nvSpPr>
          <p:cNvPr id="17" name="TextBox 16"/>
          <p:cNvSpPr txBox="1"/>
          <p:nvPr/>
        </p:nvSpPr>
        <p:spPr>
          <a:xfrm>
            <a:off x="990600" y="6124575"/>
            <a:ext cx="3581400" cy="276225"/>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All Travelled by Air  (n=1022)</a:t>
            </a:r>
          </a:p>
        </p:txBody>
      </p:sp>
      <p:sp>
        <p:nvSpPr>
          <p:cNvPr id="16"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18" name="TextBox 17"/>
          <p:cNvSpPr txBox="1"/>
          <p:nvPr/>
        </p:nvSpPr>
        <p:spPr>
          <a:xfrm>
            <a:off x="1447800" y="2895600"/>
            <a:ext cx="609600" cy="276999"/>
          </a:xfrm>
          <a:prstGeom prst="rect">
            <a:avLst/>
          </a:prstGeom>
          <a:noFill/>
        </p:spPr>
        <p:txBody>
          <a:bodyPr wrap="square" rtlCol="0">
            <a:spAutoFit/>
          </a:bodyPr>
          <a:lstStyle/>
          <a:p>
            <a:pPr algn="ctr"/>
            <a:r>
              <a:rPr lang="en-GB" sz="1200" dirty="0" smtClean="0">
                <a:solidFill>
                  <a:srgbClr val="002060"/>
                </a:solidFill>
              </a:rPr>
              <a:t>37%</a:t>
            </a:r>
            <a:endParaRPr lang="en-US" sz="1200" dirty="0">
              <a:solidFill>
                <a:srgbClr val="002060"/>
              </a:solidFill>
            </a:endParaRPr>
          </a:p>
        </p:txBody>
      </p:sp>
      <p:sp>
        <p:nvSpPr>
          <p:cNvPr id="19" name="TextBox 18"/>
          <p:cNvSpPr txBox="1"/>
          <p:nvPr/>
        </p:nvSpPr>
        <p:spPr>
          <a:xfrm>
            <a:off x="4953000" y="2133600"/>
            <a:ext cx="609600" cy="276999"/>
          </a:xfrm>
          <a:prstGeom prst="rect">
            <a:avLst/>
          </a:prstGeom>
          <a:noFill/>
        </p:spPr>
        <p:txBody>
          <a:bodyPr wrap="square" rtlCol="0">
            <a:spAutoFit/>
          </a:bodyPr>
          <a:lstStyle/>
          <a:p>
            <a:pPr algn="ctr"/>
            <a:r>
              <a:rPr lang="en-GB" sz="1200" dirty="0" smtClean="0">
                <a:solidFill>
                  <a:srgbClr val="C00000"/>
                </a:solidFill>
              </a:rPr>
              <a:t>44%</a:t>
            </a:r>
            <a:endParaRPr lang="en-US" sz="1200" dirty="0">
              <a:solidFill>
                <a:srgbClr val="C00000"/>
              </a:solidFill>
            </a:endParaRPr>
          </a:p>
        </p:txBody>
      </p:sp>
      <p:sp>
        <p:nvSpPr>
          <p:cNvPr id="20" name="TextBox 19"/>
          <p:cNvSpPr txBox="1"/>
          <p:nvPr/>
        </p:nvSpPr>
        <p:spPr>
          <a:xfrm>
            <a:off x="3352800" y="5257800"/>
            <a:ext cx="609600" cy="276999"/>
          </a:xfrm>
          <a:prstGeom prst="rect">
            <a:avLst/>
          </a:prstGeom>
          <a:noFill/>
        </p:spPr>
        <p:txBody>
          <a:bodyPr wrap="square" rtlCol="0">
            <a:spAutoFit/>
          </a:bodyPr>
          <a:lstStyle/>
          <a:p>
            <a:pPr algn="ctr"/>
            <a:r>
              <a:rPr lang="en-GB" sz="1200" dirty="0" smtClean="0">
                <a:solidFill>
                  <a:srgbClr val="008000"/>
                </a:solidFill>
              </a:rPr>
              <a:t>10%</a:t>
            </a:r>
            <a:endParaRPr lang="en-US" sz="1200" dirty="0">
              <a:solidFill>
                <a:srgbClr val="008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295400" y="457200"/>
            <a:ext cx="7467600" cy="457200"/>
          </a:xfrm>
        </p:spPr>
        <p:txBody>
          <a:bodyPr>
            <a:noAutofit/>
          </a:bodyPr>
          <a:lstStyle/>
          <a:p>
            <a:pPr eaLnBrk="1" fontAlgn="auto" hangingPunct="1">
              <a:spcAft>
                <a:spcPts val="0"/>
              </a:spcAft>
              <a:defRPr/>
            </a:pPr>
            <a:r>
              <a:rPr lang="en-US" sz="3200" dirty="0" smtClean="0"/>
              <a:t>Duplication Analysis </a:t>
            </a:r>
          </a:p>
        </p:txBody>
      </p:sp>
      <p:graphicFrame>
        <p:nvGraphicFramePr>
          <p:cNvPr id="7" name="Content Placeholder 6"/>
          <p:cNvGraphicFramePr>
            <a:graphicFrameLocks noGrp="1"/>
          </p:cNvGraphicFramePr>
          <p:nvPr>
            <p:ph sz="quarter" idx="1"/>
          </p:nvPr>
        </p:nvGraphicFramePr>
        <p:xfrm>
          <a:off x="990600" y="1066800"/>
          <a:ext cx="7696200" cy="4571999"/>
        </p:xfrm>
        <a:graphic>
          <a:graphicData uri="http://schemas.openxmlformats.org/drawingml/2006/table">
            <a:tbl>
              <a:tblPr/>
              <a:tblGrid>
                <a:gridCol w="1539240"/>
                <a:gridCol w="1539240"/>
                <a:gridCol w="1539240"/>
                <a:gridCol w="1539240"/>
                <a:gridCol w="1539240"/>
              </a:tblGrid>
              <a:tr h="845688">
                <a:tc>
                  <a:txBody>
                    <a:bodyPr/>
                    <a:lstStyle/>
                    <a:p>
                      <a:pPr algn="ctr" fontAlgn="ctr"/>
                      <a:r>
                        <a:rPr lang="en-US" sz="1800" b="1" i="0" u="none" strike="noStrike" dirty="0" err="1">
                          <a:solidFill>
                            <a:schemeClr val="bg1"/>
                          </a:solidFill>
                          <a:latin typeface="Calibri"/>
                        </a:rPr>
                        <a:t>Vert</a:t>
                      </a:r>
                      <a:r>
                        <a:rPr lang="en-US" sz="1800" b="1" i="0" u="none" strike="noStrike" dirty="0">
                          <a:solidFill>
                            <a:schemeClr val="bg1"/>
                          </a:solidFill>
                          <a:latin typeface="Calibri"/>
                        </a:rPr>
                        <a:t>%</a:t>
                      </a:r>
                    </a:p>
                  </a:txBody>
                  <a:tcPr marL="9525" marR="9525" marT="9525" marB="0" anchor="ctr">
                    <a:lnL w="12700" cap="flat" cmpd="sng" algn="ctr">
                      <a:solidFill>
                        <a:srgbClr val="953735"/>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953735"/>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chemeClr val="accent2">
                        <a:lumMod val="75000"/>
                      </a:schemeClr>
                    </a:solidFill>
                  </a:tcPr>
                </a:tc>
                <a:tc>
                  <a:txBody>
                    <a:bodyPr/>
                    <a:lstStyle/>
                    <a:p>
                      <a:pPr algn="ctr" fontAlgn="ctr"/>
                      <a:r>
                        <a:rPr lang="en-US" sz="1800" b="1" i="0" u="none" strike="noStrike" dirty="0" smtClean="0">
                          <a:solidFill>
                            <a:schemeClr val="bg1"/>
                          </a:solidFill>
                          <a:latin typeface="Calibri"/>
                        </a:rPr>
                        <a:t>GCC</a:t>
                      </a:r>
                      <a:endParaRPr lang="en-US" sz="1800" b="1" i="0" u="none" strike="noStrike" dirty="0">
                        <a:solidFill>
                          <a:schemeClr val="bg1"/>
                        </a:solidFill>
                        <a:latin typeface="Calibri"/>
                      </a:endParaRPr>
                    </a:p>
                  </a:txBody>
                  <a:tcPr marL="9525" marR="9525" marT="9525" marB="0" anchor="ctr">
                    <a:lnL w="12700" cap="flat" cmpd="sng" algn="ctr">
                      <a:solidFill>
                        <a:srgbClr val="C00000"/>
                      </a:solidFill>
                      <a:prstDash val="solid"/>
                      <a:round/>
                      <a:headEnd type="none" w="med" len="med"/>
                      <a:tailEnd type="none" w="med" len="med"/>
                    </a:lnL>
                    <a:lnR w="6350" cap="flat" cmpd="sng" algn="ctr">
                      <a:solidFill>
                        <a:srgbClr val="C0504D"/>
                      </a:solidFill>
                      <a:prstDash val="solid"/>
                      <a:round/>
                      <a:headEnd type="none" w="med" len="med"/>
                      <a:tailEnd type="none" w="med" len="med"/>
                    </a:lnR>
                    <a:lnT w="12700" cap="flat" cmpd="sng" algn="ctr">
                      <a:solidFill>
                        <a:srgbClr val="953735"/>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chemeClr val="accent2">
                        <a:lumMod val="75000"/>
                      </a:schemeClr>
                    </a:solidFill>
                  </a:tcPr>
                </a:tc>
                <a:tc>
                  <a:txBody>
                    <a:bodyPr/>
                    <a:lstStyle/>
                    <a:p>
                      <a:pPr algn="ctr" fontAlgn="ctr"/>
                      <a:r>
                        <a:rPr lang="en-US" sz="1800" b="1" i="0" u="none" strike="noStrike" dirty="0">
                          <a:solidFill>
                            <a:schemeClr val="bg1"/>
                          </a:solidFill>
                          <a:latin typeface="Calibri"/>
                        </a:rPr>
                        <a:t>MEA and </a:t>
                      </a:r>
                      <a:r>
                        <a:rPr lang="en-US" sz="1800" b="1" i="0" u="none" strike="noStrike" dirty="0" smtClean="0">
                          <a:solidFill>
                            <a:schemeClr val="bg1"/>
                          </a:solidFill>
                          <a:latin typeface="Calibri"/>
                        </a:rPr>
                        <a:t>Africa</a:t>
                      </a:r>
                      <a:endParaRPr lang="en-US" sz="1800" b="1" i="0" u="none" strike="noStrike" dirty="0">
                        <a:solidFill>
                          <a:schemeClr val="bg1"/>
                        </a:solidFill>
                        <a:latin typeface="Calibri"/>
                      </a:endParaRPr>
                    </a:p>
                  </a:txBody>
                  <a:tcPr marL="9525" marR="9525" marT="9525" marB="0" anchor="ctr">
                    <a:lnL w="6350" cap="flat" cmpd="sng" algn="ctr">
                      <a:solidFill>
                        <a:srgbClr val="C0504D"/>
                      </a:solidFill>
                      <a:prstDash val="solid"/>
                      <a:round/>
                      <a:headEnd type="none" w="med" len="med"/>
                      <a:tailEnd type="none" w="med" len="med"/>
                    </a:lnL>
                    <a:lnR w="6350" cap="flat" cmpd="sng" algn="ctr">
                      <a:solidFill>
                        <a:srgbClr val="C0504D"/>
                      </a:solidFill>
                      <a:prstDash val="solid"/>
                      <a:round/>
                      <a:headEnd type="none" w="med" len="med"/>
                      <a:tailEnd type="none" w="med" len="med"/>
                    </a:lnR>
                    <a:lnT w="12700" cap="flat" cmpd="sng" algn="ctr">
                      <a:solidFill>
                        <a:srgbClr val="953735"/>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chemeClr val="accent2">
                        <a:lumMod val="75000"/>
                      </a:schemeClr>
                    </a:solidFill>
                  </a:tcPr>
                </a:tc>
                <a:tc>
                  <a:txBody>
                    <a:bodyPr/>
                    <a:lstStyle/>
                    <a:p>
                      <a:pPr algn="ctr" fontAlgn="ctr"/>
                      <a:r>
                        <a:rPr lang="en-US" sz="1800" b="1" i="0" u="none" strike="noStrike" dirty="0">
                          <a:solidFill>
                            <a:schemeClr val="bg1"/>
                          </a:solidFill>
                          <a:latin typeface="Calibri"/>
                        </a:rPr>
                        <a:t>Europe, America and Elsewhere</a:t>
                      </a:r>
                    </a:p>
                  </a:txBody>
                  <a:tcPr marL="9525" marR="9525" marT="9525" marB="0" anchor="ctr">
                    <a:lnL w="6350" cap="flat" cmpd="sng" algn="ctr">
                      <a:solidFill>
                        <a:srgbClr val="C0504D"/>
                      </a:solidFill>
                      <a:prstDash val="solid"/>
                      <a:round/>
                      <a:headEnd type="none" w="med" len="med"/>
                      <a:tailEnd type="none" w="med" len="med"/>
                    </a:lnL>
                    <a:lnR w="6350" cap="flat" cmpd="sng" algn="ctr">
                      <a:solidFill>
                        <a:srgbClr val="C0504D"/>
                      </a:solidFill>
                      <a:prstDash val="solid"/>
                      <a:round/>
                      <a:headEnd type="none" w="med" len="med"/>
                      <a:tailEnd type="none" w="med" len="med"/>
                    </a:lnR>
                    <a:lnT w="12700" cap="flat" cmpd="sng" algn="ctr">
                      <a:solidFill>
                        <a:srgbClr val="953735"/>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chemeClr val="accent2">
                        <a:lumMod val="75000"/>
                      </a:schemeClr>
                    </a:solidFill>
                  </a:tcPr>
                </a:tc>
                <a:tc>
                  <a:txBody>
                    <a:bodyPr/>
                    <a:lstStyle/>
                    <a:p>
                      <a:pPr algn="ctr" fontAlgn="ctr"/>
                      <a:r>
                        <a:rPr lang="en-US" sz="1800" b="1" i="0" u="none" strike="noStrike" dirty="0">
                          <a:solidFill>
                            <a:schemeClr val="bg1"/>
                          </a:solidFill>
                          <a:latin typeface="Calibri"/>
                        </a:rPr>
                        <a:t>Asia\Far East and Australia</a:t>
                      </a:r>
                    </a:p>
                  </a:txBody>
                  <a:tcPr marL="9525" marR="9525" marT="9525" marB="0" anchor="ctr">
                    <a:lnL w="6350" cap="flat" cmpd="sng" algn="ctr">
                      <a:solidFill>
                        <a:srgbClr val="C0504D"/>
                      </a:solidFill>
                      <a:prstDash val="solid"/>
                      <a:round/>
                      <a:headEnd type="none" w="med" len="med"/>
                      <a:tailEnd type="none" w="med" len="med"/>
                    </a:lnL>
                    <a:lnR w="12700" cap="flat" cmpd="sng" algn="ctr">
                      <a:solidFill>
                        <a:srgbClr val="953735"/>
                      </a:solidFill>
                      <a:prstDash val="solid"/>
                      <a:round/>
                      <a:headEnd type="none" w="med" len="med"/>
                      <a:tailEnd type="none" w="med" len="med"/>
                    </a:lnR>
                    <a:lnT w="12700" cap="flat" cmpd="sng" algn="ctr">
                      <a:solidFill>
                        <a:srgbClr val="953735"/>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chemeClr val="accent2">
                        <a:lumMod val="75000"/>
                      </a:schemeClr>
                    </a:solidFill>
                  </a:tcPr>
                </a:tc>
              </a:tr>
              <a:tr h="343559">
                <a:tc>
                  <a:txBody>
                    <a:bodyPr/>
                    <a:lstStyle/>
                    <a:p>
                      <a:pPr algn="ctr" fontAlgn="ctr"/>
                      <a:endParaRPr lang="en-US" sz="1800" b="1" i="0" u="none" strike="noStrike" dirty="0">
                        <a:solidFill>
                          <a:schemeClr val="bg1"/>
                        </a:solidFill>
                        <a:latin typeface="Calibri"/>
                      </a:endParaRPr>
                    </a:p>
                  </a:txBody>
                  <a:tcPr marL="9525" marR="9525" marT="9525" marB="0" anchor="ctr">
                    <a:lnL w="12700" cap="flat" cmpd="sng" algn="ctr">
                      <a:solidFill>
                        <a:srgbClr val="953735"/>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chemeClr val="accent2">
                        <a:lumMod val="75000"/>
                      </a:schemeClr>
                    </a:solidFill>
                  </a:tcPr>
                </a:tc>
                <a:tc>
                  <a:txBody>
                    <a:bodyPr/>
                    <a:lstStyle/>
                    <a:p>
                      <a:pPr algn="ctr" fontAlgn="ctr"/>
                      <a:r>
                        <a:rPr lang="en-US" sz="1600" b="0" i="0" u="none" strike="noStrike" dirty="0" smtClean="0">
                          <a:solidFill>
                            <a:srgbClr val="000000"/>
                          </a:solidFill>
                          <a:latin typeface="Calibri"/>
                        </a:rPr>
                        <a:t>n=350</a:t>
                      </a:r>
                      <a:endParaRPr lang="en-US" sz="1600" b="0" i="0" u="none" strike="noStrike" dirty="0">
                        <a:solidFill>
                          <a:srgbClr val="000000"/>
                        </a:solidFill>
                        <a:latin typeface="Calibri"/>
                      </a:endParaRPr>
                    </a:p>
                  </a:txBody>
                  <a:tcPr marL="6927" marR="6927" marT="6927" marB="0" anchor="ctr">
                    <a:lnL w="12700" cap="flat" cmpd="sng" algn="ctr">
                      <a:solidFill>
                        <a:srgbClr val="C00000"/>
                      </a:solidFill>
                      <a:prstDash val="solid"/>
                      <a:round/>
                      <a:headEnd type="none" w="med" len="med"/>
                      <a:tailEnd type="none" w="med" len="med"/>
                    </a:lnL>
                    <a:lnR w="635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F2DDDC"/>
                    </a:solidFill>
                  </a:tcPr>
                </a:tc>
                <a:tc>
                  <a:txBody>
                    <a:bodyPr/>
                    <a:lstStyle/>
                    <a:p>
                      <a:pPr algn="ctr" fontAlgn="ctr"/>
                      <a:r>
                        <a:rPr lang="en-US" sz="1600" b="0" i="0" u="none" strike="noStrike" dirty="0" smtClean="0">
                          <a:solidFill>
                            <a:srgbClr val="000000"/>
                          </a:solidFill>
                          <a:latin typeface="Calibri"/>
                        </a:rPr>
                        <a:t>n=460</a:t>
                      </a:r>
                      <a:endParaRPr lang="en-US" sz="1600" b="0" i="0" u="none" strike="noStrike" dirty="0">
                        <a:solidFill>
                          <a:srgbClr val="000000"/>
                        </a:solidFill>
                        <a:latin typeface="Calibri"/>
                      </a:endParaRPr>
                    </a:p>
                  </a:txBody>
                  <a:tcPr marL="6927" marR="6927" marT="6927" marB="0" anchor="ctr">
                    <a:lnL w="6350" cap="flat" cmpd="sng" algn="ctr">
                      <a:solidFill>
                        <a:srgbClr val="C0504D"/>
                      </a:solidFill>
                      <a:prstDash val="solid"/>
                      <a:round/>
                      <a:headEnd type="none" w="med" len="med"/>
                      <a:tailEnd type="none" w="med" len="med"/>
                    </a:lnL>
                    <a:lnR w="635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F2DDDC"/>
                    </a:solidFill>
                  </a:tcPr>
                </a:tc>
                <a:tc>
                  <a:txBody>
                    <a:bodyPr/>
                    <a:lstStyle/>
                    <a:p>
                      <a:pPr algn="ctr" fontAlgn="ctr"/>
                      <a:r>
                        <a:rPr lang="en-US" sz="1600" b="0" i="0" u="none" strike="noStrike" dirty="0">
                          <a:solidFill>
                            <a:srgbClr val="000000"/>
                          </a:solidFill>
                          <a:latin typeface="Calibri"/>
                        </a:rPr>
                        <a:t>n=121</a:t>
                      </a:r>
                    </a:p>
                  </a:txBody>
                  <a:tcPr marL="6927" marR="6927" marT="6927" marB="0" anchor="ctr">
                    <a:lnL w="6350" cap="flat" cmpd="sng" algn="ctr">
                      <a:solidFill>
                        <a:srgbClr val="C0504D"/>
                      </a:solidFill>
                      <a:prstDash val="solid"/>
                      <a:round/>
                      <a:headEnd type="none" w="med" len="med"/>
                      <a:tailEnd type="none" w="med" len="med"/>
                    </a:lnL>
                    <a:lnR w="635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F2DDDC"/>
                    </a:solidFill>
                  </a:tcPr>
                </a:tc>
                <a:tc>
                  <a:txBody>
                    <a:bodyPr/>
                    <a:lstStyle/>
                    <a:p>
                      <a:pPr algn="ctr" fontAlgn="ctr"/>
                      <a:r>
                        <a:rPr lang="en-US" sz="1600" b="0" i="0" u="none" strike="noStrike" dirty="0">
                          <a:solidFill>
                            <a:srgbClr val="000000"/>
                          </a:solidFill>
                          <a:latin typeface="Calibri"/>
                        </a:rPr>
                        <a:t>n=103</a:t>
                      </a:r>
                    </a:p>
                  </a:txBody>
                  <a:tcPr marL="6927" marR="6927" marT="6927" marB="0" anchor="ctr">
                    <a:lnL w="6350" cap="flat" cmpd="sng" algn="ctr">
                      <a:solidFill>
                        <a:srgbClr val="C0504D"/>
                      </a:solidFill>
                      <a:prstDash val="solid"/>
                      <a:round/>
                      <a:headEnd type="none" w="med" len="med"/>
                      <a:tailEnd type="none" w="med" len="med"/>
                    </a:lnL>
                    <a:lnR w="12700" cap="flat" cmpd="sng" algn="ctr">
                      <a:solidFill>
                        <a:srgbClr val="953735"/>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F2DDDC"/>
                    </a:solidFill>
                  </a:tcPr>
                </a:tc>
              </a:tr>
              <a:tr h="845688">
                <a:tc>
                  <a:txBody>
                    <a:bodyPr/>
                    <a:lstStyle/>
                    <a:p>
                      <a:pPr algn="ctr" fontAlgn="ctr"/>
                      <a:r>
                        <a:rPr lang="en-US" sz="1800" b="1" i="0" u="none" strike="noStrike" dirty="0">
                          <a:solidFill>
                            <a:schemeClr val="bg1"/>
                          </a:solidFill>
                          <a:latin typeface="Calibri"/>
                        </a:rPr>
                        <a:t>GCC</a:t>
                      </a:r>
                    </a:p>
                  </a:txBody>
                  <a:tcPr marL="9525" marR="9525" marT="9525" marB="0" anchor="ctr">
                    <a:lnL w="12700" cap="flat" cmpd="sng" algn="ctr">
                      <a:solidFill>
                        <a:srgbClr val="953735"/>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504D"/>
                      </a:solidFill>
                      <a:prstDash val="solid"/>
                      <a:round/>
                      <a:headEnd type="none" w="med" len="med"/>
                      <a:tailEnd type="none" w="med" len="med"/>
                    </a:lnT>
                    <a:lnB w="6350" cap="flat" cmpd="sng" algn="ctr">
                      <a:solidFill>
                        <a:srgbClr val="C0504D"/>
                      </a:solidFill>
                      <a:prstDash val="solid"/>
                      <a:round/>
                      <a:headEnd type="none" w="med" len="med"/>
                      <a:tailEnd type="none" w="med" len="med"/>
                    </a:lnB>
                    <a:solidFill>
                      <a:schemeClr val="accent2">
                        <a:lumMod val="75000"/>
                      </a:schemeClr>
                    </a:solidFill>
                  </a:tcPr>
                </a:tc>
                <a:tc>
                  <a:txBody>
                    <a:bodyPr/>
                    <a:lstStyle/>
                    <a:p>
                      <a:pPr algn="ctr" fontAlgn="ctr"/>
                      <a:r>
                        <a:rPr lang="en-US" sz="1800" b="1" i="0" u="none" strike="noStrike" dirty="0">
                          <a:solidFill>
                            <a:srgbClr val="000000"/>
                          </a:solidFill>
                          <a:latin typeface="Calibri"/>
                        </a:rPr>
                        <a:t>100%</a:t>
                      </a:r>
                    </a:p>
                  </a:txBody>
                  <a:tcPr marL="9525" marR="9525" marT="9525" marB="0" anchor="ctr">
                    <a:lnL w="12700" cap="flat" cmpd="sng" algn="ctr">
                      <a:solidFill>
                        <a:srgbClr val="C00000"/>
                      </a:solidFill>
                      <a:prstDash val="solid"/>
                      <a:round/>
                      <a:headEnd type="none" w="med" len="med"/>
                      <a:tailEnd type="none" w="med" len="med"/>
                    </a:lnL>
                    <a:lnR w="635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6350" cap="flat" cmpd="sng" algn="ctr">
                      <a:solidFill>
                        <a:srgbClr val="C0504D"/>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rgbClr val="000000"/>
                          </a:solidFill>
                          <a:latin typeface="Calibri"/>
                        </a:rPr>
                        <a:t>11%</a:t>
                      </a:r>
                    </a:p>
                  </a:txBody>
                  <a:tcPr marL="9525" marR="9525" marT="9525" marB="0" anchor="ctr">
                    <a:lnL w="6350" cap="flat" cmpd="sng" algn="ctr">
                      <a:solidFill>
                        <a:srgbClr val="C0504D"/>
                      </a:solidFill>
                      <a:prstDash val="solid"/>
                      <a:round/>
                      <a:headEnd type="none" w="med" len="med"/>
                      <a:tailEnd type="none" w="med" len="med"/>
                    </a:lnL>
                    <a:lnR w="635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6350" cap="flat" cmpd="sng" algn="ctr">
                      <a:solidFill>
                        <a:srgbClr val="C0504D"/>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rgbClr val="000000"/>
                          </a:solidFill>
                          <a:latin typeface="Calibri"/>
                        </a:rPr>
                        <a:t>30%</a:t>
                      </a:r>
                    </a:p>
                  </a:txBody>
                  <a:tcPr marL="9525" marR="9525" marT="9525" marB="0" anchor="ctr">
                    <a:lnL w="6350" cap="flat" cmpd="sng" algn="ctr">
                      <a:solidFill>
                        <a:srgbClr val="C0504D"/>
                      </a:solidFill>
                      <a:prstDash val="solid"/>
                      <a:round/>
                      <a:headEnd type="none" w="med" len="med"/>
                      <a:tailEnd type="none" w="med" len="med"/>
                    </a:lnL>
                    <a:lnR w="635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6350" cap="flat" cmpd="sng" algn="ctr">
                      <a:solidFill>
                        <a:srgbClr val="C0504D"/>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rgbClr val="000000"/>
                          </a:solidFill>
                          <a:latin typeface="Calibri"/>
                        </a:rPr>
                        <a:t>14%</a:t>
                      </a:r>
                    </a:p>
                  </a:txBody>
                  <a:tcPr marL="9525" marR="9525" marT="9525" marB="0" anchor="ctr">
                    <a:lnL w="6350" cap="flat" cmpd="sng" algn="ctr">
                      <a:solidFill>
                        <a:srgbClr val="C0504D"/>
                      </a:solidFill>
                      <a:prstDash val="solid"/>
                      <a:round/>
                      <a:headEnd type="none" w="med" len="med"/>
                      <a:tailEnd type="none" w="med" len="med"/>
                    </a:lnL>
                    <a:lnR w="12700" cap="flat" cmpd="sng" algn="ctr">
                      <a:solidFill>
                        <a:srgbClr val="953735"/>
                      </a:solidFill>
                      <a:prstDash val="solid"/>
                      <a:round/>
                      <a:headEnd type="none" w="med" len="med"/>
                      <a:tailEnd type="none" w="med" len="med"/>
                    </a:lnR>
                    <a:lnT w="12700" cap="flat" cmpd="sng" algn="ctr">
                      <a:solidFill>
                        <a:srgbClr val="C0504D"/>
                      </a:solidFill>
                      <a:prstDash val="solid"/>
                      <a:round/>
                      <a:headEnd type="none" w="med" len="med"/>
                      <a:tailEnd type="none" w="med" len="med"/>
                    </a:lnT>
                    <a:lnB w="6350" cap="flat" cmpd="sng" algn="ctr">
                      <a:solidFill>
                        <a:srgbClr val="C0504D"/>
                      </a:solidFill>
                      <a:prstDash val="solid"/>
                      <a:round/>
                      <a:headEnd type="none" w="med" len="med"/>
                      <a:tailEnd type="none" w="med" len="med"/>
                    </a:lnB>
                    <a:solidFill>
                      <a:schemeClr val="accent2">
                        <a:lumMod val="40000"/>
                        <a:lumOff val="60000"/>
                      </a:schemeClr>
                    </a:solidFill>
                  </a:tcPr>
                </a:tc>
              </a:tr>
              <a:tr h="845688">
                <a:tc>
                  <a:txBody>
                    <a:bodyPr/>
                    <a:lstStyle/>
                    <a:p>
                      <a:pPr algn="ctr" fontAlgn="ctr"/>
                      <a:r>
                        <a:rPr lang="en-US" sz="1800" b="1" i="0" u="none" strike="noStrike" dirty="0">
                          <a:solidFill>
                            <a:schemeClr val="bg1"/>
                          </a:solidFill>
                          <a:latin typeface="Calibri"/>
                        </a:rPr>
                        <a:t>MEA and Africa</a:t>
                      </a:r>
                    </a:p>
                  </a:txBody>
                  <a:tcPr marL="9525" marR="9525" marT="9525" marB="0" anchor="ctr">
                    <a:lnL w="12700" cap="flat" cmpd="sng" algn="ctr">
                      <a:solidFill>
                        <a:srgbClr val="953735"/>
                      </a:solidFill>
                      <a:prstDash val="solid"/>
                      <a:round/>
                      <a:headEnd type="none" w="med" len="med"/>
                      <a:tailEnd type="none" w="med" len="med"/>
                    </a:lnL>
                    <a:lnR w="12700" cap="flat" cmpd="sng" algn="ctr">
                      <a:solidFill>
                        <a:srgbClr val="C00000"/>
                      </a:solidFill>
                      <a:prstDash val="solid"/>
                      <a:round/>
                      <a:headEnd type="none" w="med" len="med"/>
                      <a:tailEnd type="none" w="med" len="med"/>
                    </a:lnR>
                    <a:lnT w="6350" cap="flat" cmpd="sng" algn="ctr">
                      <a:solidFill>
                        <a:srgbClr val="C0504D"/>
                      </a:solidFill>
                      <a:prstDash val="solid"/>
                      <a:round/>
                      <a:headEnd type="none" w="med" len="med"/>
                      <a:tailEnd type="none" w="med" len="med"/>
                    </a:lnT>
                    <a:lnB w="6350" cap="flat" cmpd="sng" algn="ctr">
                      <a:solidFill>
                        <a:srgbClr val="C0504D"/>
                      </a:solidFill>
                      <a:prstDash val="solid"/>
                      <a:round/>
                      <a:headEnd type="none" w="med" len="med"/>
                      <a:tailEnd type="none" w="med" len="med"/>
                    </a:lnB>
                    <a:solidFill>
                      <a:schemeClr val="accent2">
                        <a:lumMod val="75000"/>
                      </a:schemeClr>
                    </a:solidFill>
                  </a:tcPr>
                </a:tc>
                <a:tc>
                  <a:txBody>
                    <a:bodyPr/>
                    <a:lstStyle/>
                    <a:p>
                      <a:pPr algn="ctr" fontAlgn="ctr"/>
                      <a:r>
                        <a:rPr lang="en-US" sz="1800" b="1" i="0" u="none" strike="noStrike" dirty="0">
                          <a:solidFill>
                            <a:srgbClr val="000000"/>
                          </a:solidFill>
                          <a:latin typeface="Calibri"/>
                        </a:rPr>
                        <a:t>13%</a:t>
                      </a:r>
                    </a:p>
                  </a:txBody>
                  <a:tcPr marL="9525" marR="9525" marT="9525" marB="0" anchor="ctr">
                    <a:lnL w="12700" cap="flat" cmpd="sng" algn="ctr">
                      <a:solidFill>
                        <a:srgbClr val="C00000"/>
                      </a:solidFill>
                      <a:prstDash val="solid"/>
                      <a:round/>
                      <a:headEnd type="none" w="med" len="med"/>
                      <a:tailEnd type="none" w="med" len="med"/>
                    </a:lnL>
                    <a:lnR w="6350" cap="flat" cmpd="sng" algn="ctr">
                      <a:solidFill>
                        <a:srgbClr val="C0504D"/>
                      </a:solidFill>
                      <a:prstDash val="solid"/>
                      <a:round/>
                      <a:headEnd type="none" w="med" len="med"/>
                      <a:tailEnd type="none" w="med" len="med"/>
                    </a:lnR>
                    <a:lnT w="6350" cap="flat" cmpd="sng" algn="ctr">
                      <a:solidFill>
                        <a:srgbClr val="C0504D"/>
                      </a:solidFill>
                      <a:prstDash val="solid"/>
                      <a:round/>
                      <a:headEnd type="none" w="med" len="med"/>
                      <a:tailEnd type="none" w="med" len="med"/>
                    </a:lnT>
                    <a:lnB w="6350" cap="flat" cmpd="sng" algn="ctr">
                      <a:solidFill>
                        <a:srgbClr val="C0504D"/>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rgbClr val="000000"/>
                          </a:solidFill>
                          <a:latin typeface="Calibri"/>
                        </a:rPr>
                        <a:t>100%</a:t>
                      </a:r>
                    </a:p>
                  </a:txBody>
                  <a:tcPr marL="9525" marR="9525" marT="9525" marB="0" anchor="ctr">
                    <a:lnL w="6350" cap="flat" cmpd="sng" algn="ctr">
                      <a:solidFill>
                        <a:srgbClr val="C0504D"/>
                      </a:solidFill>
                      <a:prstDash val="solid"/>
                      <a:round/>
                      <a:headEnd type="none" w="med" len="med"/>
                      <a:tailEnd type="none" w="med" len="med"/>
                    </a:lnL>
                    <a:lnR w="6350" cap="flat" cmpd="sng" algn="ctr">
                      <a:solidFill>
                        <a:srgbClr val="C0504D"/>
                      </a:solidFill>
                      <a:prstDash val="solid"/>
                      <a:round/>
                      <a:headEnd type="none" w="med" len="med"/>
                      <a:tailEnd type="none" w="med" len="med"/>
                    </a:lnR>
                    <a:lnT w="6350" cap="flat" cmpd="sng" algn="ctr">
                      <a:solidFill>
                        <a:srgbClr val="C0504D"/>
                      </a:solidFill>
                      <a:prstDash val="solid"/>
                      <a:round/>
                      <a:headEnd type="none" w="med" len="med"/>
                      <a:tailEnd type="none" w="med" len="med"/>
                    </a:lnT>
                    <a:lnB w="6350" cap="flat" cmpd="sng" algn="ctr">
                      <a:solidFill>
                        <a:srgbClr val="C0504D"/>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rgbClr val="000000"/>
                          </a:solidFill>
                          <a:latin typeface="Calibri"/>
                        </a:rPr>
                        <a:t>17%</a:t>
                      </a:r>
                    </a:p>
                  </a:txBody>
                  <a:tcPr marL="9525" marR="9525" marT="9525" marB="0" anchor="ctr">
                    <a:lnL w="6350" cap="flat" cmpd="sng" algn="ctr">
                      <a:solidFill>
                        <a:srgbClr val="C0504D"/>
                      </a:solidFill>
                      <a:prstDash val="solid"/>
                      <a:round/>
                      <a:headEnd type="none" w="med" len="med"/>
                      <a:tailEnd type="none" w="med" len="med"/>
                    </a:lnL>
                    <a:lnR w="6350" cap="flat" cmpd="sng" algn="ctr">
                      <a:solidFill>
                        <a:srgbClr val="C0504D"/>
                      </a:solidFill>
                      <a:prstDash val="solid"/>
                      <a:round/>
                      <a:headEnd type="none" w="med" len="med"/>
                      <a:tailEnd type="none" w="med" len="med"/>
                    </a:lnR>
                    <a:lnT w="6350" cap="flat" cmpd="sng" algn="ctr">
                      <a:solidFill>
                        <a:srgbClr val="C0504D"/>
                      </a:solidFill>
                      <a:prstDash val="solid"/>
                      <a:round/>
                      <a:headEnd type="none" w="med" len="med"/>
                      <a:tailEnd type="none" w="med" len="med"/>
                    </a:lnT>
                    <a:lnB w="6350" cap="flat" cmpd="sng" algn="ctr">
                      <a:solidFill>
                        <a:srgbClr val="C0504D"/>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rgbClr val="000000"/>
                          </a:solidFill>
                          <a:latin typeface="Calibri"/>
                        </a:rPr>
                        <a:t>14%</a:t>
                      </a:r>
                    </a:p>
                  </a:txBody>
                  <a:tcPr marL="9525" marR="9525" marT="9525" marB="0" anchor="ctr">
                    <a:lnL w="6350" cap="flat" cmpd="sng" algn="ctr">
                      <a:solidFill>
                        <a:srgbClr val="C0504D"/>
                      </a:solidFill>
                      <a:prstDash val="solid"/>
                      <a:round/>
                      <a:headEnd type="none" w="med" len="med"/>
                      <a:tailEnd type="none" w="med" len="med"/>
                    </a:lnL>
                    <a:lnR w="12700" cap="flat" cmpd="sng" algn="ctr">
                      <a:solidFill>
                        <a:srgbClr val="953735"/>
                      </a:solidFill>
                      <a:prstDash val="solid"/>
                      <a:round/>
                      <a:headEnd type="none" w="med" len="med"/>
                      <a:tailEnd type="none" w="med" len="med"/>
                    </a:lnR>
                    <a:lnT w="6350" cap="flat" cmpd="sng" algn="ctr">
                      <a:solidFill>
                        <a:srgbClr val="C0504D"/>
                      </a:solidFill>
                      <a:prstDash val="solid"/>
                      <a:round/>
                      <a:headEnd type="none" w="med" len="med"/>
                      <a:tailEnd type="none" w="med" len="med"/>
                    </a:lnT>
                    <a:lnB w="6350" cap="flat" cmpd="sng" algn="ctr">
                      <a:solidFill>
                        <a:srgbClr val="C0504D"/>
                      </a:solidFill>
                      <a:prstDash val="solid"/>
                      <a:round/>
                      <a:headEnd type="none" w="med" len="med"/>
                      <a:tailEnd type="none" w="med" len="med"/>
                    </a:lnB>
                    <a:solidFill>
                      <a:schemeClr val="accent2">
                        <a:lumMod val="40000"/>
                        <a:lumOff val="60000"/>
                      </a:schemeClr>
                    </a:solidFill>
                  </a:tcPr>
                </a:tc>
              </a:tr>
              <a:tr h="845688">
                <a:tc>
                  <a:txBody>
                    <a:bodyPr/>
                    <a:lstStyle/>
                    <a:p>
                      <a:pPr algn="ctr" fontAlgn="ctr"/>
                      <a:r>
                        <a:rPr lang="en-US" sz="1800" b="1" i="0" u="none" strike="noStrike" dirty="0">
                          <a:solidFill>
                            <a:schemeClr val="bg1"/>
                          </a:solidFill>
                          <a:latin typeface="Calibri"/>
                        </a:rPr>
                        <a:t>Europe, America and Elsewhere</a:t>
                      </a:r>
                    </a:p>
                  </a:txBody>
                  <a:tcPr marL="9525" marR="9525" marT="9525" marB="0" anchor="ctr">
                    <a:lnL w="12700" cap="flat" cmpd="sng" algn="ctr">
                      <a:solidFill>
                        <a:srgbClr val="953735"/>
                      </a:solidFill>
                      <a:prstDash val="solid"/>
                      <a:round/>
                      <a:headEnd type="none" w="med" len="med"/>
                      <a:tailEnd type="none" w="med" len="med"/>
                    </a:lnL>
                    <a:lnR w="12700" cap="flat" cmpd="sng" algn="ctr">
                      <a:solidFill>
                        <a:srgbClr val="C00000"/>
                      </a:solidFill>
                      <a:prstDash val="solid"/>
                      <a:round/>
                      <a:headEnd type="none" w="med" len="med"/>
                      <a:tailEnd type="none" w="med" len="med"/>
                    </a:lnR>
                    <a:lnT w="6350" cap="flat" cmpd="sng" algn="ctr">
                      <a:solidFill>
                        <a:srgbClr val="C0504D"/>
                      </a:solidFill>
                      <a:prstDash val="solid"/>
                      <a:round/>
                      <a:headEnd type="none" w="med" len="med"/>
                      <a:tailEnd type="none" w="med" len="med"/>
                    </a:lnT>
                    <a:lnB w="6350" cap="flat" cmpd="sng" algn="ctr">
                      <a:solidFill>
                        <a:srgbClr val="C0504D"/>
                      </a:solidFill>
                      <a:prstDash val="solid"/>
                      <a:round/>
                      <a:headEnd type="none" w="med" len="med"/>
                      <a:tailEnd type="none" w="med" len="med"/>
                    </a:lnB>
                    <a:solidFill>
                      <a:schemeClr val="accent2">
                        <a:lumMod val="75000"/>
                      </a:schemeClr>
                    </a:solidFill>
                  </a:tcPr>
                </a:tc>
                <a:tc>
                  <a:txBody>
                    <a:bodyPr/>
                    <a:lstStyle/>
                    <a:p>
                      <a:pPr algn="ctr" fontAlgn="ctr"/>
                      <a:r>
                        <a:rPr lang="en-US" sz="1800" b="1" i="0" u="none" strike="noStrike" dirty="0">
                          <a:solidFill>
                            <a:srgbClr val="000000"/>
                          </a:solidFill>
                          <a:latin typeface="Calibri"/>
                        </a:rPr>
                        <a:t>9.06%</a:t>
                      </a:r>
                    </a:p>
                  </a:txBody>
                  <a:tcPr marL="9525" marR="9525" marT="9525" marB="0" anchor="ctr">
                    <a:lnL w="12700" cap="flat" cmpd="sng" algn="ctr">
                      <a:solidFill>
                        <a:srgbClr val="C00000"/>
                      </a:solidFill>
                      <a:prstDash val="solid"/>
                      <a:round/>
                      <a:headEnd type="none" w="med" len="med"/>
                      <a:tailEnd type="none" w="med" len="med"/>
                    </a:lnL>
                    <a:lnR w="6350" cap="flat" cmpd="sng" algn="ctr">
                      <a:solidFill>
                        <a:srgbClr val="C0504D"/>
                      </a:solidFill>
                      <a:prstDash val="solid"/>
                      <a:round/>
                      <a:headEnd type="none" w="med" len="med"/>
                      <a:tailEnd type="none" w="med" len="med"/>
                    </a:lnR>
                    <a:lnT w="6350" cap="flat" cmpd="sng" algn="ctr">
                      <a:solidFill>
                        <a:srgbClr val="C0504D"/>
                      </a:solidFill>
                      <a:prstDash val="solid"/>
                      <a:round/>
                      <a:headEnd type="none" w="med" len="med"/>
                      <a:tailEnd type="none" w="med" len="med"/>
                    </a:lnT>
                    <a:lnB w="6350" cap="flat" cmpd="sng" algn="ctr">
                      <a:solidFill>
                        <a:srgbClr val="C0504D"/>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rgbClr val="000000"/>
                          </a:solidFill>
                          <a:latin typeface="Calibri"/>
                        </a:rPr>
                        <a:t>4.33%</a:t>
                      </a:r>
                    </a:p>
                  </a:txBody>
                  <a:tcPr marL="9525" marR="9525" marT="9525" marB="0" anchor="ctr">
                    <a:lnL w="6350" cap="flat" cmpd="sng" algn="ctr">
                      <a:solidFill>
                        <a:srgbClr val="C0504D"/>
                      </a:solidFill>
                      <a:prstDash val="solid"/>
                      <a:round/>
                      <a:headEnd type="none" w="med" len="med"/>
                      <a:tailEnd type="none" w="med" len="med"/>
                    </a:lnL>
                    <a:lnR w="6350" cap="flat" cmpd="sng" algn="ctr">
                      <a:solidFill>
                        <a:srgbClr val="C0504D"/>
                      </a:solidFill>
                      <a:prstDash val="solid"/>
                      <a:round/>
                      <a:headEnd type="none" w="med" len="med"/>
                      <a:tailEnd type="none" w="med" len="med"/>
                    </a:lnR>
                    <a:lnT w="6350" cap="flat" cmpd="sng" algn="ctr">
                      <a:solidFill>
                        <a:srgbClr val="C0504D"/>
                      </a:solidFill>
                      <a:prstDash val="solid"/>
                      <a:round/>
                      <a:headEnd type="none" w="med" len="med"/>
                      <a:tailEnd type="none" w="med" len="med"/>
                    </a:lnT>
                    <a:lnB w="6350" cap="flat" cmpd="sng" algn="ctr">
                      <a:solidFill>
                        <a:srgbClr val="C0504D"/>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a:solidFill>
                            <a:srgbClr val="000000"/>
                          </a:solidFill>
                          <a:latin typeface="Calibri"/>
                        </a:rPr>
                        <a:t>100%</a:t>
                      </a:r>
                    </a:p>
                  </a:txBody>
                  <a:tcPr marL="9525" marR="9525" marT="9525" marB="0" anchor="ctr">
                    <a:lnL w="6350" cap="flat" cmpd="sng" algn="ctr">
                      <a:solidFill>
                        <a:srgbClr val="C0504D"/>
                      </a:solidFill>
                      <a:prstDash val="solid"/>
                      <a:round/>
                      <a:headEnd type="none" w="med" len="med"/>
                      <a:tailEnd type="none" w="med" len="med"/>
                    </a:lnL>
                    <a:lnR w="6350" cap="flat" cmpd="sng" algn="ctr">
                      <a:solidFill>
                        <a:srgbClr val="C0504D"/>
                      </a:solidFill>
                      <a:prstDash val="solid"/>
                      <a:round/>
                      <a:headEnd type="none" w="med" len="med"/>
                      <a:tailEnd type="none" w="med" len="med"/>
                    </a:lnR>
                    <a:lnT w="6350" cap="flat" cmpd="sng" algn="ctr">
                      <a:solidFill>
                        <a:srgbClr val="C0504D"/>
                      </a:solidFill>
                      <a:prstDash val="solid"/>
                      <a:round/>
                      <a:headEnd type="none" w="med" len="med"/>
                      <a:tailEnd type="none" w="med" len="med"/>
                    </a:lnT>
                    <a:lnB w="6350" cap="flat" cmpd="sng" algn="ctr">
                      <a:solidFill>
                        <a:srgbClr val="C0504D"/>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rgbClr val="000000"/>
                          </a:solidFill>
                          <a:latin typeface="Calibri"/>
                        </a:rPr>
                        <a:t>11%</a:t>
                      </a:r>
                    </a:p>
                  </a:txBody>
                  <a:tcPr marL="9525" marR="9525" marT="9525" marB="0" anchor="ctr">
                    <a:lnL w="6350" cap="flat" cmpd="sng" algn="ctr">
                      <a:solidFill>
                        <a:srgbClr val="C0504D"/>
                      </a:solidFill>
                      <a:prstDash val="solid"/>
                      <a:round/>
                      <a:headEnd type="none" w="med" len="med"/>
                      <a:tailEnd type="none" w="med" len="med"/>
                    </a:lnL>
                    <a:lnR w="12700" cap="flat" cmpd="sng" algn="ctr">
                      <a:solidFill>
                        <a:srgbClr val="953735"/>
                      </a:solidFill>
                      <a:prstDash val="solid"/>
                      <a:round/>
                      <a:headEnd type="none" w="med" len="med"/>
                      <a:tailEnd type="none" w="med" len="med"/>
                    </a:lnR>
                    <a:lnT w="6350" cap="flat" cmpd="sng" algn="ctr">
                      <a:solidFill>
                        <a:srgbClr val="C0504D"/>
                      </a:solidFill>
                      <a:prstDash val="solid"/>
                      <a:round/>
                      <a:headEnd type="none" w="med" len="med"/>
                      <a:tailEnd type="none" w="med" len="med"/>
                    </a:lnT>
                    <a:lnB w="6350" cap="flat" cmpd="sng" algn="ctr">
                      <a:solidFill>
                        <a:srgbClr val="C0504D"/>
                      </a:solidFill>
                      <a:prstDash val="solid"/>
                      <a:round/>
                      <a:headEnd type="none" w="med" len="med"/>
                      <a:tailEnd type="none" w="med" len="med"/>
                    </a:lnB>
                    <a:solidFill>
                      <a:schemeClr val="accent2">
                        <a:lumMod val="40000"/>
                        <a:lumOff val="60000"/>
                      </a:schemeClr>
                    </a:solidFill>
                  </a:tcPr>
                </a:tc>
              </a:tr>
              <a:tr h="845688">
                <a:tc>
                  <a:txBody>
                    <a:bodyPr/>
                    <a:lstStyle/>
                    <a:p>
                      <a:pPr algn="ctr" fontAlgn="ctr"/>
                      <a:r>
                        <a:rPr lang="en-US" sz="1800" b="1" i="0" u="none" strike="noStrike" dirty="0">
                          <a:solidFill>
                            <a:schemeClr val="bg1"/>
                          </a:solidFill>
                          <a:latin typeface="Calibri"/>
                        </a:rPr>
                        <a:t>Asia\Far East and Australia</a:t>
                      </a:r>
                    </a:p>
                  </a:txBody>
                  <a:tcPr marL="9525" marR="9525" marT="9525" marB="0" anchor="ctr">
                    <a:lnL w="12700" cap="flat" cmpd="sng" algn="ctr">
                      <a:solidFill>
                        <a:srgbClr val="953735"/>
                      </a:solidFill>
                      <a:prstDash val="solid"/>
                      <a:round/>
                      <a:headEnd type="none" w="med" len="med"/>
                      <a:tailEnd type="none" w="med" len="med"/>
                    </a:lnL>
                    <a:lnR w="12700" cap="flat" cmpd="sng" algn="ctr">
                      <a:solidFill>
                        <a:srgbClr val="C00000"/>
                      </a:solidFill>
                      <a:prstDash val="solid"/>
                      <a:round/>
                      <a:headEnd type="none" w="med" len="med"/>
                      <a:tailEnd type="none" w="med" len="med"/>
                    </a:lnR>
                    <a:lnT w="6350" cap="flat" cmpd="sng" algn="ctr">
                      <a:solidFill>
                        <a:srgbClr val="C0504D"/>
                      </a:solidFill>
                      <a:prstDash val="solid"/>
                      <a:round/>
                      <a:headEnd type="none" w="med" len="med"/>
                      <a:tailEnd type="none" w="med" len="med"/>
                    </a:lnT>
                    <a:lnB w="12700" cap="flat" cmpd="sng" algn="ctr">
                      <a:solidFill>
                        <a:srgbClr val="953735"/>
                      </a:solidFill>
                      <a:prstDash val="solid"/>
                      <a:round/>
                      <a:headEnd type="none" w="med" len="med"/>
                      <a:tailEnd type="none" w="med" len="med"/>
                    </a:lnB>
                    <a:solidFill>
                      <a:schemeClr val="accent2">
                        <a:lumMod val="75000"/>
                      </a:schemeClr>
                    </a:solidFill>
                  </a:tcPr>
                </a:tc>
                <a:tc>
                  <a:txBody>
                    <a:bodyPr/>
                    <a:lstStyle/>
                    <a:p>
                      <a:pPr algn="ctr" fontAlgn="ctr"/>
                      <a:r>
                        <a:rPr lang="en-US" sz="1800" b="1" i="0" u="none" strike="noStrike" dirty="0">
                          <a:solidFill>
                            <a:srgbClr val="000000"/>
                          </a:solidFill>
                          <a:latin typeface="Calibri"/>
                        </a:rPr>
                        <a:t>3.45%</a:t>
                      </a:r>
                    </a:p>
                  </a:txBody>
                  <a:tcPr marL="9525" marR="9525" marT="9525" marB="0" anchor="ctr">
                    <a:lnL w="12700" cap="flat" cmpd="sng" algn="ctr">
                      <a:solidFill>
                        <a:srgbClr val="C00000"/>
                      </a:solidFill>
                      <a:prstDash val="solid"/>
                      <a:round/>
                      <a:headEnd type="none" w="med" len="med"/>
                      <a:tailEnd type="none" w="med" len="med"/>
                    </a:lnL>
                    <a:lnR w="6350" cap="flat" cmpd="sng" algn="ctr">
                      <a:solidFill>
                        <a:srgbClr val="C0504D"/>
                      </a:solidFill>
                      <a:prstDash val="solid"/>
                      <a:round/>
                      <a:headEnd type="none" w="med" len="med"/>
                      <a:tailEnd type="none" w="med" len="med"/>
                    </a:lnR>
                    <a:lnT w="6350" cap="flat" cmpd="sng" algn="ctr">
                      <a:solidFill>
                        <a:srgbClr val="C0504D"/>
                      </a:solidFill>
                      <a:prstDash val="solid"/>
                      <a:round/>
                      <a:headEnd type="none" w="med" len="med"/>
                      <a:tailEnd type="none" w="med" len="med"/>
                    </a:lnT>
                    <a:lnB w="12700" cap="flat" cmpd="sng" algn="ctr">
                      <a:solidFill>
                        <a:srgbClr val="953735"/>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a:solidFill>
                            <a:srgbClr val="000000"/>
                          </a:solidFill>
                          <a:latin typeface="Calibri"/>
                        </a:rPr>
                        <a:t>2.82%</a:t>
                      </a:r>
                    </a:p>
                  </a:txBody>
                  <a:tcPr marL="9525" marR="9525" marT="9525" marB="0" anchor="ctr">
                    <a:lnL w="6350" cap="flat" cmpd="sng" algn="ctr">
                      <a:solidFill>
                        <a:srgbClr val="C0504D"/>
                      </a:solidFill>
                      <a:prstDash val="solid"/>
                      <a:round/>
                      <a:headEnd type="none" w="med" len="med"/>
                      <a:tailEnd type="none" w="med" len="med"/>
                    </a:lnL>
                    <a:lnR w="6350" cap="flat" cmpd="sng" algn="ctr">
                      <a:solidFill>
                        <a:srgbClr val="C0504D"/>
                      </a:solidFill>
                      <a:prstDash val="solid"/>
                      <a:round/>
                      <a:headEnd type="none" w="med" len="med"/>
                      <a:tailEnd type="none" w="med" len="med"/>
                    </a:lnR>
                    <a:lnT w="6350" cap="flat" cmpd="sng" algn="ctr">
                      <a:solidFill>
                        <a:srgbClr val="C0504D"/>
                      </a:solidFill>
                      <a:prstDash val="solid"/>
                      <a:round/>
                      <a:headEnd type="none" w="med" len="med"/>
                      <a:tailEnd type="none" w="med" len="med"/>
                    </a:lnT>
                    <a:lnB w="12700" cap="flat" cmpd="sng" algn="ctr">
                      <a:solidFill>
                        <a:srgbClr val="953735"/>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a:solidFill>
                            <a:srgbClr val="000000"/>
                          </a:solidFill>
                          <a:latin typeface="Calibri"/>
                        </a:rPr>
                        <a:t>8.94%</a:t>
                      </a:r>
                    </a:p>
                  </a:txBody>
                  <a:tcPr marL="9525" marR="9525" marT="9525" marB="0" anchor="ctr">
                    <a:lnL w="6350" cap="flat" cmpd="sng" algn="ctr">
                      <a:solidFill>
                        <a:srgbClr val="C0504D"/>
                      </a:solidFill>
                      <a:prstDash val="solid"/>
                      <a:round/>
                      <a:headEnd type="none" w="med" len="med"/>
                      <a:tailEnd type="none" w="med" len="med"/>
                    </a:lnL>
                    <a:lnR w="6350" cap="flat" cmpd="sng" algn="ctr">
                      <a:solidFill>
                        <a:srgbClr val="C0504D"/>
                      </a:solidFill>
                      <a:prstDash val="solid"/>
                      <a:round/>
                      <a:headEnd type="none" w="med" len="med"/>
                      <a:tailEnd type="none" w="med" len="med"/>
                    </a:lnR>
                    <a:lnT w="6350" cap="flat" cmpd="sng" algn="ctr">
                      <a:solidFill>
                        <a:srgbClr val="C0504D"/>
                      </a:solidFill>
                      <a:prstDash val="solid"/>
                      <a:round/>
                      <a:headEnd type="none" w="med" len="med"/>
                      <a:tailEnd type="none" w="med" len="med"/>
                    </a:lnT>
                    <a:lnB w="12700" cap="flat" cmpd="sng" algn="ctr">
                      <a:solidFill>
                        <a:srgbClr val="953735"/>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rgbClr val="000000"/>
                          </a:solidFill>
                          <a:latin typeface="Calibri"/>
                        </a:rPr>
                        <a:t>100%</a:t>
                      </a:r>
                    </a:p>
                  </a:txBody>
                  <a:tcPr marL="9525" marR="9525" marT="9525" marB="0" anchor="ctr">
                    <a:lnL w="6350" cap="flat" cmpd="sng" algn="ctr">
                      <a:solidFill>
                        <a:srgbClr val="C0504D"/>
                      </a:solidFill>
                      <a:prstDash val="solid"/>
                      <a:round/>
                      <a:headEnd type="none" w="med" len="med"/>
                      <a:tailEnd type="none" w="med" len="med"/>
                    </a:lnL>
                    <a:lnR w="12700" cap="flat" cmpd="sng" algn="ctr">
                      <a:solidFill>
                        <a:srgbClr val="953735"/>
                      </a:solidFill>
                      <a:prstDash val="solid"/>
                      <a:round/>
                      <a:headEnd type="none" w="med" len="med"/>
                      <a:tailEnd type="none" w="med" len="med"/>
                    </a:lnR>
                    <a:lnT w="6350" cap="flat" cmpd="sng" algn="ctr">
                      <a:solidFill>
                        <a:srgbClr val="C0504D"/>
                      </a:solidFill>
                      <a:prstDash val="solid"/>
                      <a:round/>
                      <a:headEnd type="none" w="med" len="med"/>
                      <a:tailEnd type="none" w="med" len="med"/>
                    </a:lnT>
                    <a:lnB w="12700" cap="flat" cmpd="sng" algn="ctr">
                      <a:solidFill>
                        <a:srgbClr val="953735"/>
                      </a:solidFill>
                      <a:prstDash val="solid"/>
                      <a:round/>
                      <a:headEnd type="none" w="med" len="med"/>
                      <a:tailEnd type="none" w="med" len="med"/>
                    </a:lnB>
                    <a:solidFill>
                      <a:schemeClr val="accent2">
                        <a:lumMod val="40000"/>
                        <a:lumOff val="60000"/>
                      </a:schemeClr>
                    </a:solidFill>
                  </a:tcPr>
                </a:tc>
              </a:tr>
            </a:tbl>
          </a:graphicData>
        </a:graphic>
      </p:graphicFrame>
      <p:sp>
        <p:nvSpPr>
          <p:cNvPr id="4" name="Slide Number Placeholder 3"/>
          <p:cNvSpPr>
            <a:spLocks noGrp="1"/>
          </p:cNvSpPr>
          <p:nvPr>
            <p:ph type="sldNum" sz="quarter" idx="11"/>
          </p:nvPr>
        </p:nvSpPr>
        <p:spPr/>
        <p:txBody>
          <a:bodyPr/>
          <a:lstStyle/>
          <a:p>
            <a:pPr>
              <a:defRPr/>
            </a:pPr>
            <a:fld id="{C6D5AA2C-0AED-4F0B-88D3-ECC8877864C4}" type="slidenum">
              <a:rPr lang="en-US" smtClean="0"/>
              <a:pPr>
                <a:defRPr/>
              </a:pPr>
              <a:t>21</a:t>
            </a:fld>
            <a:endParaRPr lang="en-US" dirty="0"/>
          </a:p>
        </p:txBody>
      </p:sp>
      <p:sp>
        <p:nvSpPr>
          <p:cNvPr id="5"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6" name="TextBox 5"/>
          <p:cNvSpPr txBox="1"/>
          <p:nvPr/>
        </p:nvSpPr>
        <p:spPr>
          <a:xfrm>
            <a:off x="990600" y="5791200"/>
            <a:ext cx="7696200" cy="646331"/>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GB" sz="1200" b="1" dirty="0" smtClean="0">
                <a:solidFill>
                  <a:schemeClr val="bg1"/>
                </a:solidFill>
              </a:rPr>
              <a:t>The figures in the table represent  vertical % and are read as follows: 11% of all those who travelled to MEA and Africa has travelled to GCC in the last twelve months, while 4.33% has travelled to Europe /America and only 2.82% travelled to Asia/Far East and Australia </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Number of flights taken </a:t>
            </a:r>
            <a:endParaRPr lang="en-US" dirty="0"/>
          </a:p>
        </p:txBody>
      </p:sp>
      <p:graphicFrame>
        <p:nvGraphicFramePr>
          <p:cNvPr id="8" name="Content Placeholder 4"/>
          <p:cNvGraphicFramePr>
            <a:graphicFrameLocks noGrp="1"/>
          </p:cNvGraphicFramePr>
          <p:nvPr>
            <p:ph sz="quarter" idx="1"/>
          </p:nvPr>
        </p:nvGraphicFramePr>
        <p:xfrm>
          <a:off x="457200" y="1600200"/>
          <a:ext cx="81534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1"/>
          </p:nvPr>
        </p:nvSpPr>
        <p:spPr/>
        <p:txBody>
          <a:bodyPr/>
          <a:lstStyle/>
          <a:p>
            <a:pPr>
              <a:defRPr/>
            </a:pPr>
            <a:fld id="{1104741B-7D26-4455-A8E1-260B9CB75816}" type="slidenum">
              <a:rPr lang="en-US" smtClean="0"/>
              <a:pPr>
                <a:defRPr/>
              </a:pPr>
              <a:t>22</a:t>
            </a:fld>
            <a:endParaRPr lang="en-US"/>
          </a:p>
        </p:txBody>
      </p:sp>
      <p:sp>
        <p:nvSpPr>
          <p:cNvPr id="6" name="Oval 5"/>
          <p:cNvSpPr/>
          <p:nvPr/>
        </p:nvSpPr>
        <p:spPr>
          <a:xfrm>
            <a:off x="1295400" y="1524000"/>
            <a:ext cx="1676400" cy="4191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extBox 6"/>
          <p:cNvSpPr txBox="1"/>
          <p:nvPr/>
        </p:nvSpPr>
        <p:spPr>
          <a:xfrm>
            <a:off x="990600" y="6124575"/>
            <a:ext cx="3581400" cy="276225"/>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All Travelled by Air  (n=1022)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Airlines used for air travel </a:t>
            </a:r>
            <a:endParaRPr lang="en-US" dirty="0"/>
          </a:p>
        </p:txBody>
      </p:sp>
      <p:graphicFrame>
        <p:nvGraphicFramePr>
          <p:cNvPr id="6" name="Content Placeholder 4"/>
          <p:cNvGraphicFramePr>
            <a:graphicFrameLocks noGrp="1"/>
          </p:cNvGraphicFramePr>
          <p:nvPr>
            <p:ph sz="quarter" idx="1"/>
          </p:nvPr>
        </p:nvGraphicFramePr>
        <p:xfrm>
          <a:off x="457200" y="1600200"/>
          <a:ext cx="81534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1"/>
          </p:nvPr>
        </p:nvSpPr>
        <p:spPr/>
        <p:txBody>
          <a:bodyPr/>
          <a:lstStyle/>
          <a:p>
            <a:pPr>
              <a:defRPr/>
            </a:pPr>
            <a:fld id="{6F8935AD-9FB0-4EFD-A36D-94E8EF3AEDAE}" type="slidenum">
              <a:rPr lang="en-US" smtClean="0"/>
              <a:pPr>
                <a:defRPr/>
              </a:pPr>
              <a:t>23</a:t>
            </a:fld>
            <a:endParaRPr lang="en-US"/>
          </a:p>
        </p:txBody>
      </p:sp>
      <p:sp>
        <p:nvSpPr>
          <p:cNvPr id="7" name="TextBox 6"/>
          <p:cNvSpPr txBox="1"/>
          <p:nvPr/>
        </p:nvSpPr>
        <p:spPr>
          <a:xfrm>
            <a:off x="990600" y="6124575"/>
            <a:ext cx="3581400" cy="276225"/>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All Travelled by Air  (n=1022)</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1143000"/>
          </a:xfrm>
        </p:spPr>
        <p:txBody>
          <a:bodyPr/>
          <a:lstStyle/>
          <a:p>
            <a:pPr eaLnBrk="1" hangingPunct="1">
              <a:defRPr/>
            </a:pPr>
            <a:r>
              <a:rPr lang="en-US" dirty="0" smtClean="0"/>
              <a:t>Decision Process</a:t>
            </a:r>
            <a:br>
              <a:rPr lang="en-US" dirty="0" smtClean="0"/>
            </a:br>
            <a:r>
              <a:rPr lang="en-US" sz="2000" i="1" dirty="0" smtClean="0"/>
              <a:t>Factors taken into consideration: </a:t>
            </a:r>
            <a:r>
              <a:rPr lang="en-US" sz="2000" b="1" i="1" dirty="0" smtClean="0">
                <a:solidFill>
                  <a:schemeClr val="accent2">
                    <a:lumMod val="75000"/>
                  </a:schemeClr>
                </a:solidFill>
              </a:rPr>
              <a:t>Personal</a:t>
            </a:r>
            <a:r>
              <a:rPr lang="en-US" sz="2000" i="1" dirty="0" smtClean="0"/>
              <a:t> </a:t>
            </a:r>
            <a:endParaRPr lang="en-US" sz="2000" i="1" dirty="0"/>
          </a:p>
        </p:txBody>
      </p:sp>
      <p:graphicFrame>
        <p:nvGraphicFramePr>
          <p:cNvPr id="8" name="Content Placeholder 4"/>
          <p:cNvGraphicFramePr>
            <a:graphicFrameLocks noGrp="1"/>
          </p:cNvGraphicFramePr>
          <p:nvPr>
            <p:ph sz="quarter" idx="1"/>
          </p:nvPr>
        </p:nvGraphicFramePr>
        <p:xfrm>
          <a:off x="457200" y="1600200"/>
          <a:ext cx="81534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1"/>
          </p:nvPr>
        </p:nvSpPr>
        <p:spPr/>
        <p:txBody>
          <a:bodyPr/>
          <a:lstStyle/>
          <a:p>
            <a:pPr>
              <a:defRPr/>
            </a:pPr>
            <a:fld id="{42ED19E5-FABB-41DB-97FD-7A2F9FDC4827}" type="slidenum">
              <a:rPr lang="en-US" smtClean="0"/>
              <a:pPr>
                <a:defRPr/>
              </a:pPr>
              <a:t>24</a:t>
            </a:fld>
            <a:endParaRPr lang="en-US"/>
          </a:p>
        </p:txBody>
      </p:sp>
      <p:sp>
        <p:nvSpPr>
          <p:cNvPr id="7" name="TextBox 6"/>
          <p:cNvSpPr txBox="1"/>
          <p:nvPr/>
        </p:nvSpPr>
        <p:spPr>
          <a:xfrm>
            <a:off x="990600" y="6124575"/>
            <a:ext cx="3581400" cy="276225"/>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All Travelled by Air  “Personal”  </a:t>
            </a:r>
          </a:p>
        </p:txBody>
      </p:sp>
      <p:sp>
        <p:nvSpPr>
          <p:cNvPr id="9" name="Rounded Rectangle 8"/>
          <p:cNvSpPr/>
          <p:nvPr/>
        </p:nvSpPr>
        <p:spPr>
          <a:xfrm>
            <a:off x="5105400" y="1981200"/>
            <a:ext cx="3124200" cy="1600200"/>
          </a:xfrm>
          <a:prstGeom prst="roundRect">
            <a:avLst/>
          </a:prstGeom>
        </p:spPr>
        <p:style>
          <a:lnRef idx="1">
            <a:schemeClr val="accent6"/>
          </a:lnRef>
          <a:fillRef idx="3">
            <a:schemeClr val="accent6"/>
          </a:fillRef>
          <a:effectRef idx="2">
            <a:schemeClr val="accent6"/>
          </a:effectRef>
          <a:fontRef idx="minor">
            <a:schemeClr val="lt1"/>
          </a:fontRef>
        </p:style>
        <p:txBody>
          <a:bodyPr anchor="ctr"/>
          <a:lstStyle/>
          <a:p>
            <a:pPr algn="ctr">
              <a:defRPr/>
            </a:pPr>
            <a:r>
              <a:rPr lang="en-US" sz="1600" dirty="0">
                <a:latin typeface="Calibri" pitchFamily="34" charset="0"/>
              </a:rPr>
              <a:t>The most important  factors for using airline services for a personal trip were mentioned as follows: “Price” “35%” followed with “Company image” “16%”</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4"/>
          <p:cNvGraphicFramePr>
            <a:graphicFrameLocks noGrp="1"/>
          </p:cNvGraphicFramePr>
          <p:nvPr>
            <p:ph sz="quarter" idx="1"/>
          </p:nvPr>
        </p:nvGraphicFramePr>
        <p:xfrm>
          <a:off x="228600" y="1600200"/>
          <a:ext cx="85344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1"/>
          </p:nvPr>
        </p:nvSpPr>
        <p:spPr/>
        <p:txBody>
          <a:bodyPr/>
          <a:lstStyle/>
          <a:p>
            <a:pPr>
              <a:defRPr/>
            </a:pPr>
            <a:fld id="{138EF129-E3CF-42B5-BD85-B082547EFD0B}" type="slidenum">
              <a:rPr lang="en-US" smtClean="0"/>
              <a:pPr>
                <a:defRPr/>
              </a:pPr>
              <a:t>25</a:t>
            </a:fld>
            <a:endParaRPr lang="en-US" dirty="0"/>
          </a:p>
        </p:txBody>
      </p:sp>
      <p:sp>
        <p:nvSpPr>
          <p:cNvPr id="7" name="TextBox 6"/>
          <p:cNvSpPr txBox="1"/>
          <p:nvPr/>
        </p:nvSpPr>
        <p:spPr>
          <a:xfrm>
            <a:off x="990600" y="6124575"/>
            <a:ext cx="3581400" cy="276225"/>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All Travelled by Air “Business”  </a:t>
            </a:r>
          </a:p>
        </p:txBody>
      </p:sp>
      <p:sp>
        <p:nvSpPr>
          <p:cNvPr id="6" name="Rounded Rectangle 5"/>
          <p:cNvSpPr/>
          <p:nvPr/>
        </p:nvSpPr>
        <p:spPr>
          <a:xfrm>
            <a:off x="6400800" y="1371600"/>
            <a:ext cx="2133600" cy="2819400"/>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algn="ctr">
              <a:defRPr/>
            </a:pPr>
            <a:r>
              <a:rPr lang="en-US" sz="1600" dirty="0">
                <a:latin typeface="Calibri" pitchFamily="34" charset="0"/>
              </a:rPr>
              <a:t>The picture is totally different when it comes to business air travel and we can clearly see that most important factors are “Company Image” followed by “ In-flight comfort\Service” .</a:t>
            </a:r>
          </a:p>
        </p:txBody>
      </p:sp>
      <p:sp>
        <p:nvSpPr>
          <p:cNvPr id="9" name="Oval 8"/>
          <p:cNvSpPr/>
          <p:nvPr/>
        </p:nvSpPr>
        <p:spPr>
          <a:xfrm>
            <a:off x="3962400" y="4648200"/>
            <a:ext cx="4343400" cy="838200"/>
          </a:xfrm>
          <a:prstGeom prst="ellipse">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itle 1"/>
          <p:cNvSpPr>
            <a:spLocks noGrp="1"/>
          </p:cNvSpPr>
          <p:nvPr>
            <p:ph type="title"/>
          </p:nvPr>
        </p:nvSpPr>
        <p:spPr>
          <a:xfrm>
            <a:off x="457200" y="457200"/>
            <a:ext cx="7467600" cy="1143000"/>
          </a:xfrm>
        </p:spPr>
        <p:txBody>
          <a:bodyPr/>
          <a:lstStyle/>
          <a:p>
            <a:pPr eaLnBrk="1" hangingPunct="1">
              <a:defRPr/>
            </a:pPr>
            <a:r>
              <a:rPr lang="en-US" dirty="0" smtClean="0"/>
              <a:t>Decision Process</a:t>
            </a:r>
            <a:br>
              <a:rPr lang="en-US" dirty="0" smtClean="0"/>
            </a:br>
            <a:r>
              <a:rPr lang="en-US" sz="2000" i="1" dirty="0" smtClean="0"/>
              <a:t>Factors taken into consideration: </a:t>
            </a:r>
            <a:r>
              <a:rPr lang="en-US" sz="2000" b="1" i="1" dirty="0" smtClean="0">
                <a:solidFill>
                  <a:schemeClr val="accent2">
                    <a:lumMod val="75000"/>
                  </a:schemeClr>
                </a:solidFill>
              </a:rPr>
              <a:t>Business</a:t>
            </a:r>
            <a:r>
              <a:rPr lang="en-US" sz="2000" i="1" dirty="0" smtClean="0"/>
              <a:t> </a:t>
            </a:r>
            <a:endParaRPr lang="en-US" sz="2000" i="1" dirty="0"/>
          </a:p>
        </p:txBody>
      </p:sp>
      <p:sp>
        <p:nvSpPr>
          <p:cNvPr id="10"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amond 2"/>
          <p:cNvSpPr/>
          <p:nvPr/>
        </p:nvSpPr>
        <p:spPr>
          <a:xfrm>
            <a:off x="1981200" y="762000"/>
            <a:ext cx="4953000" cy="5181600"/>
          </a:xfrm>
          <a:prstGeom prst="diamond">
            <a:avLst/>
          </a:prstGeom>
        </p:spPr>
        <p:style>
          <a:lnRef idx="0">
            <a:schemeClr val="accent1"/>
          </a:lnRef>
          <a:fillRef idx="3">
            <a:schemeClr val="accent1"/>
          </a:fillRef>
          <a:effectRef idx="3">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GB"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rPr>
              <a:t>Life Stage and Attitudes </a:t>
            </a:r>
            <a:endPar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1143000"/>
          </a:xfrm>
        </p:spPr>
        <p:txBody>
          <a:bodyPr/>
          <a:lstStyle/>
          <a:p>
            <a:pPr>
              <a:defRPr/>
            </a:pPr>
            <a:r>
              <a:rPr lang="en-GB" dirty="0" smtClean="0"/>
              <a:t>Life events happened and expected to happen in the last twelve months </a:t>
            </a:r>
            <a:endParaRPr lang="en-US" dirty="0"/>
          </a:p>
        </p:txBody>
      </p:sp>
      <p:sp>
        <p:nvSpPr>
          <p:cNvPr id="4" name="Slide Number Placeholder 3"/>
          <p:cNvSpPr>
            <a:spLocks noGrp="1"/>
          </p:cNvSpPr>
          <p:nvPr>
            <p:ph type="sldNum" sz="quarter" idx="11"/>
          </p:nvPr>
        </p:nvSpPr>
        <p:spPr/>
        <p:txBody>
          <a:bodyPr/>
          <a:lstStyle/>
          <a:p>
            <a:pPr>
              <a:defRPr/>
            </a:pPr>
            <a:fld id="{212F793C-AECB-434F-B9C9-7A126A0156B6}" type="slidenum">
              <a:rPr lang="en-US" smtClean="0"/>
              <a:pPr>
                <a:defRPr/>
              </a:pPr>
              <a:t>27</a:t>
            </a:fld>
            <a:endParaRPr lang="en-US" dirty="0"/>
          </a:p>
        </p:txBody>
      </p:sp>
      <p:graphicFrame>
        <p:nvGraphicFramePr>
          <p:cNvPr id="7" name="Content Placeholder 6"/>
          <p:cNvGraphicFramePr>
            <a:graphicFrameLocks noGrp="1"/>
          </p:cNvGraphicFramePr>
          <p:nvPr>
            <p:ph sz="quarter" idx="1"/>
          </p:nvPr>
        </p:nvGraphicFramePr>
        <p:xfrm>
          <a:off x="1003300" y="1663212"/>
          <a:ext cx="7454899" cy="3513660"/>
        </p:xfrm>
        <a:graphic>
          <a:graphicData uri="http://schemas.openxmlformats.org/drawingml/2006/table">
            <a:tbl>
              <a:tblPr/>
              <a:tblGrid>
                <a:gridCol w="2527023"/>
                <a:gridCol w="1231969"/>
                <a:gridCol w="1231969"/>
                <a:gridCol w="1231969"/>
                <a:gridCol w="1231969"/>
              </a:tblGrid>
              <a:tr h="779185">
                <a:tc>
                  <a:txBody>
                    <a:bodyPr/>
                    <a:lstStyle/>
                    <a:p>
                      <a:pPr algn="ctr" fontAlgn="ctr"/>
                      <a:r>
                        <a:rPr lang="en-US" sz="1800" b="1" i="0" u="none" strike="noStrike" dirty="0" err="1">
                          <a:solidFill>
                            <a:srgbClr val="FFFFFF"/>
                          </a:solidFill>
                          <a:latin typeface="Calibri"/>
                        </a:rPr>
                        <a:t>Vert</a:t>
                      </a:r>
                      <a:r>
                        <a:rPr lang="en-US" sz="1800" b="1" i="0" u="none" strike="noStrike" dirty="0">
                          <a:solidFill>
                            <a:srgbClr val="FFFFFF"/>
                          </a:solidFill>
                          <a:latin typeface="Calibri"/>
                        </a:rPr>
                        <a:t>%</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8064A2"/>
                    </a:solidFill>
                  </a:tcPr>
                </a:tc>
                <a:tc>
                  <a:txBody>
                    <a:bodyPr/>
                    <a:lstStyle/>
                    <a:p>
                      <a:pPr algn="ctr" fontAlgn="ctr"/>
                      <a:r>
                        <a:rPr lang="en-US" sz="1800" b="1" i="0" u="none" strike="noStrike">
                          <a:solidFill>
                            <a:srgbClr val="FFFFFF"/>
                          </a:solidFill>
                          <a:latin typeface="Calibri"/>
                        </a:rPr>
                        <a:t>GCC</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8064A2"/>
                    </a:solidFill>
                  </a:tcPr>
                </a:tc>
                <a:tc>
                  <a:txBody>
                    <a:bodyPr/>
                    <a:lstStyle/>
                    <a:p>
                      <a:pPr algn="ctr" fontAlgn="ctr"/>
                      <a:r>
                        <a:rPr lang="en-US" sz="1800" b="1" i="0" u="none" strike="noStrike">
                          <a:solidFill>
                            <a:srgbClr val="FFFFFF"/>
                          </a:solidFill>
                          <a:latin typeface="Calibri"/>
                        </a:rPr>
                        <a:t>MEA and Africa</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8064A2"/>
                    </a:solidFill>
                  </a:tcPr>
                </a:tc>
                <a:tc>
                  <a:txBody>
                    <a:bodyPr/>
                    <a:lstStyle/>
                    <a:p>
                      <a:pPr algn="ctr" fontAlgn="ctr"/>
                      <a:r>
                        <a:rPr lang="en-US" sz="1800" b="1" i="0" u="none" strike="noStrike">
                          <a:solidFill>
                            <a:srgbClr val="FFFFFF"/>
                          </a:solidFill>
                          <a:latin typeface="Calibri"/>
                        </a:rPr>
                        <a:t>Europe, America and Elsewhere</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8064A2"/>
                    </a:solidFill>
                  </a:tcPr>
                </a:tc>
                <a:tc>
                  <a:txBody>
                    <a:bodyPr/>
                    <a:lstStyle/>
                    <a:p>
                      <a:pPr algn="ctr" fontAlgn="ctr"/>
                      <a:r>
                        <a:rPr lang="en-US" sz="1800" b="1" i="0" u="none" strike="noStrike">
                          <a:solidFill>
                            <a:srgbClr val="FFFFFF"/>
                          </a:solidFill>
                          <a:latin typeface="Calibri"/>
                        </a:rPr>
                        <a:t>Asia\Far East and Australia</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8064A2"/>
                    </a:solidFill>
                  </a:tcPr>
                </a:tc>
              </a:tr>
              <a:tr h="399555">
                <a:tc>
                  <a:txBody>
                    <a:bodyPr/>
                    <a:lstStyle/>
                    <a:p>
                      <a:pPr algn="l" fontAlgn="ctr"/>
                      <a:r>
                        <a:rPr lang="en-US" sz="1800" b="1" i="0" u="none" strike="noStrike">
                          <a:solidFill>
                            <a:srgbClr val="000000"/>
                          </a:solidFill>
                          <a:latin typeface="Calibri"/>
                        </a:rPr>
                        <a:t> </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8D8D8"/>
                    </a:solidFill>
                  </a:tcPr>
                </a:tc>
                <a:tc>
                  <a:txBody>
                    <a:bodyPr/>
                    <a:lstStyle/>
                    <a:p>
                      <a:pPr algn="ctr" fontAlgn="ctr"/>
                      <a:r>
                        <a:rPr lang="en-US" sz="1800" b="1" i="0" u="none" strike="noStrike" dirty="0">
                          <a:solidFill>
                            <a:srgbClr val="000000"/>
                          </a:solidFill>
                          <a:latin typeface="Calibri"/>
                        </a:rPr>
                        <a:t>n=350</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8D8D8"/>
                    </a:solidFill>
                  </a:tcPr>
                </a:tc>
                <a:tc>
                  <a:txBody>
                    <a:bodyPr/>
                    <a:lstStyle/>
                    <a:p>
                      <a:pPr algn="ctr" fontAlgn="ctr"/>
                      <a:r>
                        <a:rPr lang="en-US" sz="1800" b="1" i="0" u="none" strike="noStrike" dirty="0">
                          <a:solidFill>
                            <a:srgbClr val="000000"/>
                          </a:solidFill>
                          <a:latin typeface="Calibri"/>
                        </a:rPr>
                        <a:t>n=460</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8D8D8"/>
                    </a:solidFill>
                  </a:tcPr>
                </a:tc>
                <a:tc>
                  <a:txBody>
                    <a:bodyPr/>
                    <a:lstStyle/>
                    <a:p>
                      <a:pPr algn="ctr" fontAlgn="ctr"/>
                      <a:r>
                        <a:rPr lang="en-US" sz="1800" b="1" i="0" u="none" strike="noStrike" dirty="0">
                          <a:solidFill>
                            <a:srgbClr val="000000"/>
                          </a:solidFill>
                          <a:latin typeface="Calibri"/>
                        </a:rPr>
                        <a:t>n=121</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8D8D8"/>
                    </a:solidFill>
                  </a:tcPr>
                </a:tc>
                <a:tc>
                  <a:txBody>
                    <a:bodyPr/>
                    <a:lstStyle/>
                    <a:p>
                      <a:pPr algn="ctr" fontAlgn="ctr"/>
                      <a:r>
                        <a:rPr lang="en-US" sz="1800" b="1" i="0" u="none" strike="noStrike" dirty="0">
                          <a:solidFill>
                            <a:srgbClr val="000000"/>
                          </a:solidFill>
                          <a:latin typeface="Calibri"/>
                        </a:rPr>
                        <a:t>n=103</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8D8D8"/>
                    </a:solidFill>
                  </a:tcPr>
                </a:tc>
              </a:tr>
              <a:tr h="399555">
                <a:tc>
                  <a:txBody>
                    <a:bodyPr/>
                    <a:lstStyle/>
                    <a:p>
                      <a:pPr algn="l" fontAlgn="ctr"/>
                      <a:r>
                        <a:rPr lang="en-US" sz="1800" b="1" i="0" u="none" strike="noStrike">
                          <a:solidFill>
                            <a:srgbClr val="000000"/>
                          </a:solidFill>
                          <a:latin typeface="Calibri"/>
                        </a:rPr>
                        <a:t> Finished school</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Calibri"/>
                        </a:rPr>
                        <a:t>7%</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ctr"/>
                      <a:r>
                        <a:rPr lang="en-US" sz="1800" b="1" i="0" u="none" strike="noStrike" dirty="0">
                          <a:solidFill>
                            <a:srgbClr val="FF0000"/>
                          </a:solidFill>
                          <a:latin typeface="Calibri"/>
                        </a:rPr>
                        <a:t>9</a:t>
                      </a:r>
                      <a:r>
                        <a:rPr lang="en-US" sz="1800" b="1" i="0" u="none" strike="noStrike" dirty="0" smtClean="0">
                          <a:solidFill>
                            <a:srgbClr val="FF0000"/>
                          </a:solidFill>
                          <a:latin typeface="Calibri"/>
                        </a:rPr>
                        <a:t>%*</a:t>
                      </a:r>
                      <a:endParaRPr lang="en-US" sz="1800" b="1" i="0" u="none" strike="noStrike" dirty="0">
                        <a:solidFill>
                          <a:srgbClr val="FF0000"/>
                        </a:solidFill>
                        <a:latin typeface="Calibri"/>
                      </a:endParaRP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3%</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Calibri"/>
                        </a:rPr>
                        <a:t>2%</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r>
              <a:tr h="399555">
                <a:tc>
                  <a:txBody>
                    <a:bodyPr/>
                    <a:lstStyle/>
                    <a:p>
                      <a:pPr algn="l" fontAlgn="ctr"/>
                      <a:r>
                        <a:rPr lang="en-US" sz="1800" b="1" i="0" u="none" strike="noStrike">
                          <a:solidFill>
                            <a:srgbClr val="000000"/>
                          </a:solidFill>
                          <a:latin typeface="Calibri"/>
                        </a:rPr>
                        <a:t> Start university</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8D8D8"/>
                    </a:solidFill>
                  </a:tcPr>
                </a:tc>
                <a:tc>
                  <a:txBody>
                    <a:bodyPr/>
                    <a:lstStyle/>
                    <a:p>
                      <a:pPr algn="ctr" fontAlgn="ctr"/>
                      <a:r>
                        <a:rPr lang="en-US" sz="1800" b="1" i="0" u="none" strike="noStrike" dirty="0">
                          <a:solidFill>
                            <a:srgbClr val="FF0000"/>
                          </a:solidFill>
                          <a:latin typeface="Calibri"/>
                        </a:rPr>
                        <a:t>15</a:t>
                      </a:r>
                      <a:r>
                        <a:rPr lang="en-US" sz="1800" b="1" i="0" u="none" strike="noStrike" dirty="0" smtClean="0">
                          <a:solidFill>
                            <a:srgbClr val="FF0000"/>
                          </a:solidFill>
                          <a:latin typeface="Calibri"/>
                        </a:rPr>
                        <a:t>%*</a:t>
                      </a:r>
                      <a:endParaRPr lang="en-US" sz="1800" b="1" i="0" u="none" strike="noStrike" dirty="0">
                        <a:solidFill>
                          <a:srgbClr val="FF0000"/>
                        </a:solidFill>
                        <a:latin typeface="Calibri"/>
                      </a:endParaRP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8D8D8"/>
                    </a:solidFill>
                  </a:tcPr>
                </a:tc>
                <a:tc>
                  <a:txBody>
                    <a:bodyPr/>
                    <a:lstStyle/>
                    <a:p>
                      <a:pPr algn="ctr" fontAlgn="ctr"/>
                      <a:r>
                        <a:rPr lang="en-US" sz="1800" b="1" i="0" u="none" strike="noStrike">
                          <a:solidFill>
                            <a:srgbClr val="000000"/>
                          </a:solidFill>
                          <a:latin typeface="Calibri"/>
                        </a:rPr>
                        <a:t>11%</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8D8D8"/>
                    </a:solidFill>
                  </a:tcPr>
                </a:tc>
                <a:tc>
                  <a:txBody>
                    <a:bodyPr/>
                    <a:lstStyle/>
                    <a:p>
                      <a:pPr algn="ctr" fontAlgn="ctr"/>
                      <a:r>
                        <a:rPr lang="en-US" sz="1800" b="1" i="0" u="none" strike="noStrike">
                          <a:solidFill>
                            <a:srgbClr val="000000"/>
                          </a:solidFill>
                          <a:latin typeface="Calibri"/>
                        </a:rPr>
                        <a:t>8%</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8D8D8"/>
                    </a:solidFill>
                  </a:tcPr>
                </a:tc>
                <a:tc>
                  <a:txBody>
                    <a:bodyPr/>
                    <a:lstStyle/>
                    <a:p>
                      <a:pPr algn="ctr" fontAlgn="ctr"/>
                      <a:r>
                        <a:rPr lang="en-US" sz="1800" b="1" i="0" u="none" strike="noStrike">
                          <a:solidFill>
                            <a:srgbClr val="000000"/>
                          </a:solidFill>
                          <a:latin typeface="Calibri"/>
                        </a:rPr>
                        <a:t>4%</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8D8D8"/>
                    </a:solidFill>
                  </a:tcPr>
                </a:tc>
              </a:tr>
              <a:tr h="399555">
                <a:tc>
                  <a:txBody>
                    <a:bodyPr/>
                    <a:lstStyle/>
                    <a:p>
                      <a:pPr algn="l" fontAlgn="ctr"/>
                      <a:r>
                        <a:rPr lang="en-US" sz="1800" b="1" i="0" u="none" strike="noStrike">
                          <a:solidFill>
                            <a:srgbClr val="000000"/>
                          </a:solidFill>
                          <a:latin typeface="Calibri"/>
                        </a:rPr>
                        <a:t> Start first job</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Calibri"/>
                        </a:rPr>
                        <a:t>6%</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7%</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ctr"/>
                      <a:r>
                        <a:rPr lang="en-US" sz="1800" b="1" i="0" u="none" strike="noStrike" dirty="0">
                          <a:solidFill>
                            <a:srgbClr val="FF0000"/>
                          </a:solidFill>
                          <a:latin typeface="Calibri"/>
                        </a:rPr>
                        <a:t>9</a:t>
                      </a:r>
                      <a:r>
                        <a:rPr lang="en-US" sz="1800" b="1" i="0" u="none" strike="noStrike" dirty="0" smtClean="0">
                          <a:solidFill>
                            <a:srgbClr val="FF0000"/>
                          </a:solidFill>
                          <a:latin typeface="Calibri"/>
                        </a:rPr>
                        <a:t>%*</a:t>
                      </a:r>
                      <a:endParaRPr lang="en-US" sz="1800" b="1" i="0" u="none" strike="noStrike" dirty="0">
                        <a:solidFill>
                          <a:srgbClr val="FF0000"/>
                        </a:solidFill>
                        <a:latin typeface="Calibri"/>
                      </a:endParaRP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2%</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r>
              <a:tr h="399555">
                <a:tc>
                  <a:txBody>
                    <a:bodyPr/>
                    <a:lstStyle/>
                    <a:p>
                      <a:pPr algn="l" fontAlgn="ctr"/>
                      <a:r>
                        <a:rPr lang="en-US" sz="1800" b="1" i="0" u="none" strike="noStrike">
                          <a:solidFill>
                            <a:srgbClr val="000000"/>
                          </a:solidFill>
                          <a:latin typeface="Calibri"/>
                        </a:rPr>
                        <a:t> Change job</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8D8D8"/>
                    </a:solidFill>
                  </a:tcPr>
                </a:tc>
                <a:tc>
                  <a:txBody>
                    <a:bodyPr/>
                    <a:lstStyle/>
                    <a:p>
                      <a:pPr algn="ctr" fontAlgn="ctr"/>
                      <a:r>
                        <a:rPr lang="en-US" sz="1800" b="1" i="0" u="none" strike="noStrike">
                          <a:solidFill>
                            <a:srgbClr val="000000"/>
                          </a:solidFill>
                          <a:latin typeface="Calibri"/>
                        </a:rPr>
                        <a:t>8%</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8D8D8"/>
                    </a:solidFill>
                  </a:tcPr>
                </a:tc>
                <a:tc>
                  <a:txBody>
                    <a:bodyPr/>
                    <a:lstStyle/>
                    <a:p>
                      <a:pPr algn="ctr" fontAlgn="ctr"/>
                      <a:r>
                        <a:rPr lang="en-US" sz="1800" b="1" i="0" u="none" strike="noStrike" dirty="0">
                          <a:solidFill>
                            <a:srgbClr val="000000"/>
                          </a:solidFill>
                          <a:latin typeface="Calibri"/>
                        </a:rPr>
                        <a:t>7%</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8D8D8"/>
                    </a:solidFill>
                  </a:tcPr>
                </a:tc>
                <a:tc>
                  <a:txBody>
                    <a:bodyPr/>
                    <a:lstStyle/>
                    <a:p>
                      <a:pPr algn="ctr" fontAlgn="ctr"/>
                      <a:r>
                        <a:rPr lang="en-US" sz="1800" b="1" i="0" u="none" strike="noStrike">
                          <a:solidFill>
                            <a:srgbClr val="000000"/>
                          </a:solidFill>
                          <a:latin typeface="Calibri"/>
                        </a:rPr>
                        <a:t>10%</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8D8D8"/>
                    </a:solidFill>
                  </a:tcPr>
                </a:tc>
                <a:tc>
                  <a:txBody>
                    <a:bodyPr/>
                    <a:lstStyle/>
                    <a:p>
                      <a:pPr algn="ctr" fontAlgn="ctr"/>
                      <a:r>
                        <a:rPr lang="en-US" sz="1800" b="1" i="0" u="none" strike="noStrike" dirty="0">
                          <a:solidFill>
                            <a:srgbClr val="FF0000"/>
                          </a:solidFill>
                          <a:latin typeface="Calibri"/>
                        </a:rPr>
                        <a:t>12</a:t>
                      </a:r>
                      <a:r>
                        <a:rPr lang="en-US" sz="1800" b="1" i="0" u="none" strike="noStrike" dirty="0" smtClean="0">
                          <a:solidFill>
                            <a:srgbClr val="FF0000"/>
                          </a:solidFill>
                          <a:latin typeface="Calibri"/>
                        </a:rPr>
                        <a:t>%*</a:t>
                      </a:r>
                      <a:endParaRPr lang="en-US" sz="1800" b="1" i="0" u="none" strike="noStrike" dirty="0">
                        <a:solidFill>
                          <a:srgbClr val="FF0000"/>
                        </a:solidFill>
                        <a:latin typeface="Calibri"/>
                      </a:endParaRP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8D8D8"/>
                    </a:solidFill>
                  </a:tcPr>
                </a:tc>
              </a:tr>
              <a:tr h="399555">
                <a:tc>
                  <a:txBody>
                    <a:bodyPr/>
                    <a:lstStyle/>
                    <a:p>
                      <a:pPr algn="l" fontAlgn="ctr"/>
                      <a:r>
                        <a:rPr lang="en-US" sz="1800" b="1" i="0" u="none" strike="noStrike">
                          <a:solidFill>
                            <a:srgbClr val="000000"/>
                          </a:solidFill>
                          <a:latin typeface="Calibri"/>
                        </a:rPr>
                        <a:t> Child goes to university</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Calibri"/>
                        </a:rPr>
                        <a:t>8%</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8%</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ctr"/>
                      <a:r>
                        <a:rPr lang="en-US" sz="1800" b="1" i="0" u="none" strike="noStrike" dirty="0">
                          <a:solidFill>
                            <a:srgbClr val="FF0000"/>
                          </a:solidFill>
                          <a:latin typeface="Calibri"/>
                        </a:rPr>
                        <a:t>10</a:t>
                      </a:r>
                      <a:r>
                        <a:rPr lang="en-US" sz="1800" b="1" i="0" u="none" strike="noStrike" dirty="0" smtClean="0">
                          <a:solidFill>
                            <a:srgbClr val="FF0000"/>
                          </a:solidFill>
                          <a:latin typeface="Calibri"/>
                        </a:rPr>
                        <a:t>%*</a:t>
                      </a:r>
                      <a:endParaRPr lang="en-US" sz="1800" b="1" i="0" u="none" strike="noStrike" dirty="0">
                        <a:solidFill>
                          <a:srgbClr val="FF0000"/>
                        </a:solidFill>
                        <a:latin typeface="Calibri"/>
                      </a:endParaRP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7%</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r>
              <a:tr h="265672">
                <a:tc>
                  <a:txBody>
                    <a:bodyPr/>
                    <a:lstStyle/>
                    <a:p>
                      <a:pPr algn="l" fontAlgn="ctr"/>
                      <a:r>
                        <a:rPr lang="en-US" sz="1800" b="1" i="0" u="none" strike="noStrike">
                          <a:solidFill>
                            <a:srgbClr val="000000"/>
                          </a:solidFill>
                          <a:latin typeface="Calibri"/>
                        </a:rPr>
                        <a:t> Child gets married</a:t>
                      </a:r>
                    </a:p>
                  </a:txBody>
                  <a:tcPr marL="9525" marR="9525" marT="9525" marB="0" anchor="ctr">
                    <a:lnL>
                      <a:noFill/>
                    </a:lnL>
                    <a:lnR>
                      <a:noFill/>
                    </a:lnR>
                    <a:lnT w="6350" cap="flat" cmpd="sng" algn="ctr">
                      <a:solidFill>
                        <a:srgbClr val="4F81BD"/>
                      </a:solidFill>
                      <a:prstDash val="solid"/>
                      <a:round/>
                      <a:headEnd type="none" w="med" len="med"/>
                      <a:tailEnd type="none" w="med" len="med"/>
                    </a:lnT>
                    <a:lnB w="25400" cap="flat" cmpd="dbl" algn="ctr">
                      <a:solidFill>
                        <a:srgbClr val="4F81BD"/>
                      </a:solidFill>
                      <a:prstDash val="solid"/>
                      <a:round/>
                      <a:headEnd type="none" w="med" len="med"/>
                      <a:tailEnd type="none" w="med" len="med"/>
                    </a:lnB>
                    <a:solidFill>
                      <a:srgbClr val="D8D8D8"/>
                    </a:solidFill>
                  </a:tcPr>
                </a:tc>
                <a:tc>
                  <a:txBody>
                    <a:bodyPr/>
                    <a:lstStyle/>
                    <a:p>
                      <a:pPr algn="ctr" fontAlgn="ctr"/>
                      <a:r>
                        <a:rPr lang="en-US" sz="1800" b="1" i="0" u="none" strike="noStrike" dirty="0">
                          <a:solidFill>
                            <a:srgbClr val="000000"/>
                          </a:solidFill>
                          <a:latin typeface="Calibri"/>
                        </a:rPr>
                        <a:t>6%</a:t>
                      </a:r>
                    </a:p>
                  </a:txBody>
                  <a:tcPr marL="9525" marR="9525" marT="9525" marB="0" anchor="ctr">
                    <a:lnL>
                      <a:noFill/>
                    </a:lnL>
                    <a:lnR>
                      <a:noFill/>
                    </a:lnR>
                    <a:lnT w="6350" cap="flat" cmpd="sng" algn="ctr">
                      <a:solidFill>
                        <a:srgbClr val="4F81BD"/>
                      </a:solidFill>
                      <a:prstDash val="solid"/>
                      <a:round/>
                      <a:headEnd type="none" w="med" len="med"/>
                      <a:tailEnd type="none" w="med" len="med"/>
                    </a:lnT>
                    <a:lnB w="25400" cap="flat" cmpd="dbl" algn="ctr">
                      <a:solidFill>
                        <a:srgbClr val="4F81BD"/>
                      </a:solidFill>
                      <a:prstDash val="solid"/>
                      <a:round/>
                      <a:headEnd type="none" w="med" len="med"/>
                      <a:tailEnd type="none" w="med" len="med"/>
                    </a:lnB>
                    <a:solidFill>
                      <a:srgbClr val="D8D8D8"/>
                    </a:solidFill>
                  </a:tcPr>
                </a:tc>
                <a:tc>
                  <a:txBody>
                    <a:bodyPr/>
                    <a:lstStyle/>
                    <a:p>
                      <a:pPr algn="ctr" fontAlgn="ctr"/>
                      <a:r>
                        <a:rPr lang="en-US" sz="1800" b="1" i="0" u="none" strike="noStrike">
                          <a:solidFill>
                            <a:srgbClr val="000000"/>
                          </a:solidFill>
                          <a:latin typeface="Calibri"/>
                        </a:rPr>
                        <a:t>6%</a:t>
                      </a:r>
                    </a:p>
                  </a:txBody>
                  <a:tcPr marL="9525" marR="9525" marT="9525" marB="0" anchor="ctr">
                    <a:lnL>
                      <a:noFill/>
                    </a:lnL>
                    <a:lnR>
                      <a:noFill/>
                    </a:lnR>
                    <a:lnT w="6350" cap="flat" cmpd="sng" algn="ctr">
                      <a:solidFill>
                        <a:srgbClr val="4F81BD"/>
                      </a:solidFill>
                      <a:prstDash val="solid"/>
                      <a:round/>
                      <a:headEnd type="none" w="med" len="med"/>
                      <a:tailEnd type="none" w="med" len="med"/>
                    </a:lnT>
                    <a:lnB w="25400" cap="flat" cmpd="dbl" algn="ctr">
                      <a:solidFill>
                        <a:srgbClr val="4F81BD"/>
                      </a:solidFill>
                      <a:prstDash val="solid"/>
                      <a:round/>
                      <a:headEnd type="none" w="med" len="med"/>
                      <a:tailEnd type="none" w="med" len="med"/>
                    </a:lnB>
                    <a:solidFill>
                      <a:srgbClr val="D8D8D8"/>
                    </a:solidFill>
                  </a:tcPr>
                </a:tc>
                <a:tc>
                  <a:txBody>
                    <a:bodyPr/>
                    <a:lstStyle/>
                    <a:p>
                      <a:pPr algn="ctr" fontAlgn="ctr"/>
                      <a:r>
                        <a:rPr lang="en-US" sz="1800" b="1" i="0" u="none" strike="noStrike">
                          <a:solidFill>
                            <a:srgbClr val="FF0000"/>
                          </a:solidFill>
                          <a:latin typeface="Calibri"/>
                        </a:rPr>
                        <a:t>12</a:t>
                      </a:r>
                      <a:r>
                        <a:rPr lang="en-US" sz="1800" b="1" i="0" u="none" strike="noStrike" smtClean="0">
                          <a:solidFill>
                            <a:srgbClr val="FF0000"/>
                          </a:solidFill>
                          <a:latin typeface="Calibri"/>
                        </a:rPr>
                        <a:t>%*</a:t>
                      </a:r>
                      <a:endParaRPr lang="en-US" sz="1800" b="1" i="0" u="none" strike="noStrike" dirty="0">
                        <a:solidFill>
                          <a:srgbClr val="FF0000"/>
                        </a:solidFill>
                        <a:latin typeface="Calibri"/>
                      </a:endParaRPr>
                    </a:p>
                  </a:txBody>
                  <a:tcPr marL="9525" marR="9525" marT="9525" marB="0" anchor="ctr">
                    <a:lnL>
                      <a:noFill/>
                    </a:lnL>
                    <a:lnR>
                      <a:noFill/>
                    </a:lnR>
                    <a:lnT w="6350" cap="flat" cmpd="sng" algn="ctr">
                      <a:solidFill>
                        <a:srgbClr val="4F81BD"/>
                      </a:solidFill>
                      <a:prstDash val="solid"/>
                      <a:round/>
                      <a:headEnd type="none" w="med" len="med"/>
                      <a:tailEnd type="none" w="med" len="med"/>
                    </a:lnT>
                    <a:lnB w="25400" cap="flat" cmpd="dbl" algn="ctr">
                      <a:solidFill>
                        <a:srgbClr val="4F81BD"/>
                      </a:solidFill>
                      <a:prstDash val="solid"/>
                      <a:round/>
                      <a:headEnd type="none" w="med" len="med"/>
                      <a:tailEnd type="none" w="med" len="med"/>
                    </a:lnB>
                    <a:solidFill>
                      <a:srgbClr val="D8D8D8"/>
                    </a:solidFill>
                  </a:tcPr>
                </a:tc>
                <a:tc>
                  <a:txBody>
                    <a:bodyPr/>
                    <a:lstStyle/>
                    <a:p>
                      <a:pPr algn="ctr" fontAlgn="ctr"/>
                      <a:r>
                        <a:rPr lang="en-US" sz="1800" b="1" i="0" u="none" strike="noStrike" dirty="0">
                          <a:solidFill>
                            <a:srgbClr val="000000"/>
                          </a:solidFill>
                          <a:latin typeface="Calibri"/>
                        </a:rPr>
                        <a:t>4%</a:t>
                      </a:r>
                    </a:p>
                  </a:txBody>
                  <a:tcPr marL="9525" marR="9525" marT="9525" marB="0" anchor="ctr">
                    <a:lnL>
                      <a:noFill/>
                    </a:lnL>
                    <a:lnR>
                      <a:noFill/>
                    </a:lnR>
                    <a:lnT w="6350" cap="flat" cmpd="sng" algn="ctr">
                      <a:solidFill>
                        <a:srgbClr val="4F81BD"/>
                      </a:solidFill>
                      <a:prstDash val="solid"/>
                      <a:round/>
                      <a:headEnd type="none" w="med" len="med"/>
                      <a:tailEnd type="none" w="med" len="med"/>
                    </a:lnT>
                    <a:lnB w="25400" cap="flat" cmpd="dbl" algn="ctr">
                      <a:solidFill>
                        <a:srgbClr val="4F81BD"/>
                      </a:solidFill>
                      <a:prstDash val="solid"/>
                      <a:round/>
                      <a:headEnd type="none" w="med" len="med"/>
                      <a:tailEnd type="none" w="med" len="med"/>
                    </a:lnB>
                    <a:solidFill>
                      <a:srgbClr val="D8D8D8"/>
                    </a:solidFill>
                  </a:tcPr>
                </a:tc>
              </a:tr>
            </a:tbl>
          </a:graphicData>
        </a:graphic>
      </p:graphicFrame>
      <p:sp>
        <p:nvSpPr>
          <p:cNvPr id="8" name="TextBox 7"/>
          <p:cNvSpPr txBox="1"/>
          <p:nvPr/>
        </p:nvSpPr>
        <p:spPr>
          <a:xfrm>
            <a:off x="990600" y="6124575"/>
            <a:ext cx="3581400" cy="276225"/>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All Travelled by Air  (n=1022)</a:t>
            </a:r>
          </a:p>
        </p:txBody>
      </p:sp>
      <p:sp>
        <p:nvSpPr>
          <p:cNvPr id="6"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9" name="TextBox 8"/>
          <p:cNvSpPr txBox="1"/>
          <p:nvPr/>
        </p:nvSpPr>
        <p:spPr>
          <a:xfrm>
            <a:off x="990600" y="5334000"/>
            <a:ext cx="7467600"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sz="1200" b="1" dirty="0" smtClean="0"/>
              <a:t>15% of all those who travelled by air to GCC will start university in the next twelve months, while 12% of Europe travellers are expecting to witness the marriage of their first child, 12% of those who travelled to Asia/Far east and Australia are expecting to change their job.  </a:t>
            </a:r>
            <a:endParaRPr lang="en-US" sz="12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lstStyle/>
          <a:p>
            <a:pPr>
              <a:defRPr/>
            </a:pPr>
            <a:r>
              <a:rPr lang="en-GB" dirty="0" smtClean="0"/>
              <a:t>Lifestyle and attitudinal statements</a:t>
            </a:r>
            <a:br>
              <a:rPr lang="en-GB" dirty="0" smtClean="0"/>
            </a:br>
            <a:r>
              <a:rPr lang="en-GB" sz="1400" dirty="0" smtClean="0"/>
              <a:t>Holiday and Travel statements </a:t>
            </a:r>
            <a:endParaRPr lang="en-US" sz="1400" dirty="0"/>
          </a:p>
        </p:txBody>
      </p:sp>
      <p:graphicFrame>
        <p:nvGraphicFramePr>
          <p:cNvPr id="5" name="Content Placeholder 4"/>
          <p:cNvGraphicFramePr>
            <a:graphicFrameLocks noGrp="1"/>
          </p:cNvGraphicFramePr>
          <p:nvPr>
            <p:ph sz="quarter" idx="1"/>
          </p:nvPr>
        </p:nvGraphicFramePr>
        <p:xfrm>
          <a:off x="914400" y="1752600"/>
          <a:ext cx="7619999" cy="3711720"/>
        </p:xfrm>
        <a:graphic>
          <a:graphicData uri="http://schemas.openxmlformats.org/drawingml/2006/table">
            <a:tbl>
              <a:tblPr/>
              <a:tblGrid>
                <a:gridCol w="3354754"/>
                <a:gridCol w="853049"/>
                <a:gridCol w="853049"/>
                <a:gridCol w="853049"/>
                <a:gridCol w="853049"/>
                <a:gridCol w="853049"/>
              </a:tblGrid>
              <a:tr h="455163">
                <a:tc>
                  <a:txBody>
                    <a:bodyPr/>
                    <a:lstStyle/>
                    <a:p>
                      <a:pPr algn="ctr" fontAlgn="ctr"/>
                      <a:r>
                        <a:rPr lang="en-US" sz="1400" b="1" i="0" u="none" strike="noStrike" dirty="0">
                          <a:solidFill>
                            <a:srgbClr val="FFFFFF"/>
                          </a:solidFill>
                          <a:latin typeface="Calibri"/>
                        </a:rPr>
                        <a:t>Strongly Agree</a:t>
                      </a: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C0504D"/>
                    </a:solidFill>
                  </a:tcPr>
                </a:tc>
                <a:tc>
                  <a:txBody>
                    <a:bodyPr/>
                    <a:lstStyle/>
                    <a:p>
                      <a:pPr algn="ctr" fontAlgn="ctr"/>
                      <a:r>
                        <a:rPr lang="en-US" sz="1400" b="1" i="0" u="none" strike="noStrike">
                          <a:solidFill>
                            <a:srgbClr val="FFFFFF"/>
                          </a:solidFill>
                          <a:latin typeface="Calibri"/>
                        </a:rPr>
                        <a:t>All Travelled by Air</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C0504D"/>
                    </a:solidFill>
                  </a:tcPr>
                </a:tc>
                <a:tc>
                  <a:txBody>
                    <a:bodyPr/>
                    <a:lstStyle/>
                    <a:p>
                      <a:pPr algn="ctr" fontAlgn="ctr"/>
                      <a:r>
                        <a:rPr lang="en-US" sz="1400" b="1" i="0" u="none" strike="noStrike">
                          <a:solidFill>
                            <a:srgbClr val="FFFFFF"/>
                          </a:solidFill>
                          <a:latin typeface="Calibri"/>
                        </a:rPr>
                        <a:t>GCC</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C0504D"/>
                    </a:solidFill>
                  </a:tcPr>
                </a:tc>
                <a:tc>
                  <a:txBody>
                    <a:bodyPr/>
                    <a:lstStyle/>
                    <a:p>
                      <a:pPr algn="ctr" fontAlgn="ctr"/>
                      <a:r>
                        <a:rPr lang="en-US" sz="1400" b="1" i="0" u="none" strike="noStrike">
                          <a:solidFill>
                            <a:srgbClr val="FFFFFF"/>
                          </a:solidFill>
                          <a:latin typeface="Calibri"/>
                        </a:rPr>
                        <a:t>MEA and Africa</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C0504D"/>
                    </a:solidFill>
                  </a:tcPr>
                </a:tc>
                <a:tc>
                  <a:txBody>
                    <a:bodyPr/>
                    <a:lstStyle/>
                    <a:p>
                      <a:pPr algn="ctr" fontAlgn="ctr"/>
                      <a:r>
                        <a:rPr lang="en-US" sz="1400" b="1" i="0" u="none" strike="noStrike">
                          <a:solidFill>
                            <a:srgbClr val="FFFFFF"/>
                          </a:solidFill>
                          <a:latin typeface="Calibri"/>
                        </a:rPr>
                        <a:t>Europe, America and Elsewhere</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C0504D"/>
                    </a:solidFill>
                  </a:tcPr>
                </a:tc>
                <a:tc>
                  <a:txBody>
                    <a:bodyPr/>
                    <a:lstStyle/>
                    <a:p>
                      <a:pPr algn="ctr" fontAlgn="ctr"/>
                      <a:r>
                        <a:rPr lang="en-US" sz="1400" b="1" i="0" u="none" strike="noStrike">
                          <a:solidFill>
                            <a:srgbClr val="FFFFFF"/>
                          </a:solidFill>
                          <a:latin typeface="Calibri"/>
                        </a:rPr>
                        <a:t>Asia\Far East and Australia</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C0504D"/>
                    </a:solidFill>
                  </a:tcPr>
                </a:tc>
              </a:tr>
              <a:tr h="177666">
                <a:tc>
                  <a:txBody>
                    <a:bodyPr/>
                    <a:lstStyle/>
                    <a:p>
                      <a:pPr algn="l" fontAlgn="ctr"/>
                      <a:endParaRPr lang="en-US" sz="1400" b="0" i="0" u="none" strike="noStrike">
                        <a:solidFill>
                          <a:srgbClr val="000000"/>
                        </a:solidFill>
                        <a:latin typeface="Calibri"/>
                      </a:endParaRP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n=1022</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1" i="0" u="none" strike="noStrike">
                          <a:solidFill>
                            <a:srgbClr val="000000"/>
                          </a:solidFill>
                          <a:latin typeface="Calibri"/>
                        </a:rPr>
                        <a:t>n=350</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F2DDDC"/>
                    </a:solidFill>
                  </a:tcPr>
                </a:tc>
                <a:tc>
                  <a:txBody>
                    <a:bodyPr/>
                    <a:lstStyle/>
                    <a:p>
                      <a:pPr algn="ctr" fontAlgn="ctr"/>
                      <a:r>
                        <a:rPr lang="en-US" sz="1400" b="1" i="0" u="none" strike="noStrike">
                          <a:solidFill>
                            <a:srgbClr val="000000"/>
                          </a:solidFill>
                          <a:latin typeface="Calibri"/>
                        </a:rPr>
                        <a:t>n=460</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F2DDDC"/>
                    </a:solidFill>
                  </a:tcPr>
                </a:tc>
                <a:tc>
                  <a:txBody>
                    <a:bodyPr/>
                    <a:lstStyle/>
                    <a:p>
                      <a:pPr algn="ctr" fontAlgn="ctr"/>
                      <a:r>
                        <a:rPr lang="en-US" sz="1400" b="1" i="0" u="none" strike="noStrike">
                          <a:solidFill>
                            <a:srgbClr val="000000"/>
                          </a:solidFill>
                          <a:latin typeface="Calibri"/>
                        </a:rPr>
                        <a:t>n=121</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F2DDDC"/>
                    </a:solidFill>
                  </a:tcPr>
                </a:tc>
                <a:tc>
                  <a:txBody>
                    <a:bodyPr/>
                    <a:lstStyle/>
                    <a:p>
                      <a:pPr algn="ctr" fontAlgn="ctr"/>
                      <a:r>
                        <a:rPr lang="en-US" sz="1400" b="1" i="0" u="none" strike="noStrike">
                          <a:solidFill>
                            <a:srgbClr val="000000"/>
                          </a:solidFill>
                          <a:latin typeface="Calibri"/>
                        </a:rPr>
                        <a:t>n=103</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F2DDDC"/>
                    </a:solidFill>
                  </a:tcPr>
                </a:tc>
              </a:tr>
              <a:tr h="169205">
                <a:tc>
                  <a:txBody>
                    <a:bodyPr/>
                    <a:lstStyle/>
                    <a:p>
                      <a:pPr algn="l" fontAlgn="ctr"/>
                      <a:endParaRPr lang="en-US" sz="1400" b="0" i="0" u="none" strike="noStrike">
                        <a:solidFill>
                          <a:srgbClr val="000000"/>
                        </a:solidFill>
                        <a:latin typeface="Calibri"/>
                      </a:endParaRP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Vert%</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Index</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Index</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Index</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Index</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r>
              <a:tr h="169205">
                <a:tc>
                  <a:txBody>
                    <a:bodyPr/>
                    <a:lstStyle/>
                    <a:p>
                      <a:pPr algn="l" fontAlgn="ctr"/>
                      <a:r>
                        <a:rPr lang="en-US" sz="1400" b="0" i="0" u="none" strike="noStrike">
                          <a:solidFill>
                            <a:srgbClr val="000000"/>
                          </a:solidFill>
                          <a:latin typeface="Calibri"/>
                        </a:rPr>
                        <a:t>I like to go back to familiar places for holidays</a:t>
                      </a: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30%</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88</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FF0000"/>
                          </a:solidFill>
                          <a:latin typeface="Calibri"/>
                        </a:rPr>
                        <a:t>115</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82</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95</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169205">
                <a:tc>
                  <a:txBody>
                    <a:bodyPr/>
                    <a:lstStyle/>
                    <a:p>
                      <a:pPr algn="l" fontAlgn="ctr"/>
                      <a:r>
                        <a:rPr lang="en-US" sz="1400" b="0" i="0" u="none" strike="noStrike">
                          <a:solidFill>
                            <a:srgbClr val="000000"/>
                          </a:solidFill>
                          <a:latin typeface="Calibri"/>
                        </a:rPr>
                        <a:t>I like to take holidays in SAUDI rather than abroad</a:t>
                      </a: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18%</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FF0000"/>
                          </a:solidFill>
                          <a:latin typeface="Calibri"/>
                        </a:rPr>
                        <a:t>103</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93</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FF0000"/>
                          </a:solidFill>
                          <a:latin typeface="Calibri"/>
                        </a:rPr>
                        <a:t>165</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85</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r>
              <a:tr h="169205">
                <a:tc>
                  <a:txBody>
                    <a:bodyPr/>
                    <a:lstStyle/>
                    <a:p>
                      <a:pPr algn="l" fontAlgn="ctr"/>
                      <a:r>
                        <a:rPr lang="en-US" sz="1400" b="0" i="0" u="none" strike="noStrike">
                          <a:solidFill>
                            <a:srgbClr val="000000"/>
                          </a:solidFill>
                          <a:latin typeface="Calibri"/>
                        </a:rPr>
                        <a:t>I would never think of taking a package holiday</a:t>
                      </a: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23%</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91</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FF0000"/>
                          </a:solidFill>
                          <a:latin typeface="Calibri"/>
                        </a:rPr>
                        <a:t>114</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105</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84</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169205">
                <a:tc>
                  <a:txBody>
                    <a:bodyPr/>
                    <a:lstStyle/>
                    <a:p>
                      <a:pPr algn="l" fontAlgn="ctr"/>
                      <a:r>
                        <a:rPr lang="en-US" sz="1400" b="0" i="0" u="none" strike="noStrike">
                          <a:solidFill>
                            <a:srgbClr val="000000"/>
                          </a:solidFill>
                          <a:latin typeface="Calibri"/>
                        </a:rPr>
                        <a:t>I love travelling abroad</a:t>
                      </a: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34%</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99</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FF0000"/>
                          </a:solidFill>
                          <a:latin typeface="Calibri"/>
                        </a:rPr>
                        <a:t>111</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77</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101</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r>
              <a:tr h="169205">
                <a:tc>
                  <a:txBody>
                    <a:bodyPr/>
                    <a:lstStyle/>
                    <a:p>
                      <a:pPr algn="l" fontAlgn="ctr"/>
                      <a:r>
                        <a:rPr lang="en-US" sz="1400" b="0" i="0" u="none" strike="noStrike">
                          <a:solidFill>
                            <a:srgbClr val="000000"/>
                          </a:solidFill>
                          <a:latin typeface="Calibri"/>
                        </a:rPr>
                        <a:t>I always use money off coupons and vouchers</a:t>
                      </a: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19%</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103</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108</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79</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74</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169205">
                <a:tc>
                  <a:txBody>
                    <a:bodyPr/>
                    <a:lstStyle/>
                    <a:p>
                      <a:pPr algn="l" fontAlgn="ctr"/>
                      <a:r>
                        <a:rPr lang="en-US" sz="1400" b="0" i="0" u="none" strike="noStrike">
                          <a:solidFill>
                            <a:srgbClr val="000000"/>
                          </a:solidFill>
                          <a:latin typeface="Calibri"/>
                        </a:rPr>
                        <a:t>I like to go on holidays where activities are organised for me</a:t>
                      </a: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22%</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FF0000"/>
                          </a:solidFill>
                          <a:latin typeface="Calibri"/>
                        </a:rPr>
                        <a:t>106</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94</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84</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FF0000"/>
                          </a:solidFill>
                          <a:latin typeface="Calibri"/>
                        </a:rPr>
                        <a:t>138</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r>
              <a:tr h="169205">
                <a:tc>
                  <a:txBody>
                    <a:bodyPr/>
                    <a:lstStyle/>
                    <a:p>
                      <a:pPr algn="l" fontAlgn="ctr"/>
                      <a:r>
                        <a:rPr lang="en-US" sz="1400" b="0" i="0" u="none" strike="noStrike">
                          <a:solidFill>
                            <a:srgbClr val="000000"/>
                          </a:solidFill>
                          <a:latin typeface="Calibri"/>
                        </a:rPr>
                        <a:t>To do my shopping by Internet makes my life easier</a:t>
                      </a: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2%</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FF0000"/>
                          </a:solidFill>
                          <a:latin typeface="Calibri"/>
                        </a:rPr>
                        <a:t>116</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122</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FF0000"/>
                          </a:solidFill>
                          <a:latin typeface="Calibri"/>
                        </a:rPr>
                        <a:t>290</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31</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bl>
          </a:graphicData>
        </a:graphic>
      </p:graphicFrame>
      <p:sp>
        <p:nvSpPr>
          <p:cNvPr id="4" name="Slide Number Placeholder 3"/>
          <p:cNvSpPr>
            <a:spLocks noGrp="1"/>
          </p:cNvSpPr>
          <p:nvPr>
            <p:ph type="sldNum" sz="quarter" idx="11"/>
          </p:nvPr>
        </p:nvSpPr>
        <p:spPr/>
        <p:txBody>
          <a:bodyPr/>
          <a:lstStyle/>
          <a:p>
            <a:pPr>
              <a:defRPr/>
            </a:pPr>
            <a:fld id="{BB593A8B-F6E2-453E-B26A-3D7CE1ABEE94}" type="slidenum">
              <a:rPr lang="en-US" smtClean="0"/>
              <a:pPr>
                <a:defRPr/>
              </a:pPr>
              <a:t>28</a:t>
            </a:fld>
            <a:endParaRPr lang="en-US" dirty="0"/>
          </a:p>
        </p:txBody>
      </p:sp>
      <p:sp>
        <p:nvSpPr>
          <p:cNvPr id="32848" name="TextBox 5"/>
          <p:cNvSpPr txBox="1">
            <a:spLocks noChangeArrowheads="1"/>
          </p:cNvSpPr>
          <p:nvPr/>
        </p:nvSpPr>
        <p:spPr bwMode="auto">
          <a:xfrm>
            <a:off x="914400" y="5562600"/>
            <a:ext cx="7772400" cy="646113"/>
          </a:xfrm>
          <a:prstGeom prst="rect">
            <a:avLst/>
          </a:prstGeom>
          <a:noFill/>
          <a:ln w="9525">
            <a:noFill/>
            <a:miter lim="800000"/>
            <a:headEnd/>
            <a:tailEnd/>
          </a:ln>
        </p:spPr>
        <p:txBody>
          <a:bodyPr wrap="square">
            <a:spAutoFit/>
          </a:bodyPr>
          <a:lstStyle/>
          <a:p>
            <a:r>
              <a:rPr lang="en-GB" sz="1200" dirty="0"/>
              <a:t>Interestingly those who travelled to (Europe/America &amp; elsewhere) are more likely to take their holidays in Saudi but  they think that doing shopping by Internet makes life easier,(MEA  and Africa ) are more like to agree on having a package holiday </a:t>
            </a:r>
            <a:endParaRPr lang="en-US" sz="1200" dirty="0"/>
          </a:p>
        </p:txBody>
      </p:sp>
      <p:sp>
        <p:nvSpPr>
          <p:cNvPr id="6"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lstStyle/>
          <a:p>
            <a:pPr>
              <a:defRPr/>
            </a:pPr>
            <a:r>
              <a:rPr lang="en-GB" dirty="0" smtClean="0"/>
              <a:t>Lifestyle and attitudinal statements</a:t>
            </a:r>
            <a:br>
              <a:rPr lang="en-GB" dirty="0" smtClean="0"/>
            </a:br>
            <a:r>
              <a:rPr lang="en-GB" sz="1400" dirty="0" smtClean="0"/>
              <a:t>Luxury statements </a:t>
            </a:r>
            <a:endParaRPr lang="en-US" sz="1400" dirty="0"/>
          </a:p>
        </p:txBody>
      </p:sp>
      <p:graphicFrame>
        <p:nvGraphicFramePr>
          <p:cNvPr id="5" name="Content Placeholder 4"/>
          <p:cNvGraphicFramePr>
            <a:graphicFrameLocks noGrp="1"/>
          </p:cNvGraphicFramePr>
          <p:nvPr>
            <p:ph sz="quarter" idx="1"/>
          </p:nvPr>
        </p:nvGraphicFramePr>
        <p:xfrm>
          <a:off x="990598" y="1676400"/>
          <a:ext cx="7848602" cy="3809997"/>
        </p:xfrm>
        <a:graphic>
          <a:graphicData uri="http://schemas.openxmlformats.org/drawingml/2006/table">
            <a:tbl>
              <a:tblPr/>
              <a:tblGrid>
                <a:gridCol w="3455397"/>
                <a:gridCol w="878641"/>
                <a:gridCol w="878641"/>
                <a:gridCol w="878641"/>
                <a:gridCol w="878641"/>
                <a:gridCol w="878641"/>
              </a:tblGrid>
              <a:tr h="934145">
                <a:tc>
                  <a:txBody>
                    <a:bodyPr/>
                    <a:lstStyle/>
                    <a:p>
                      <a:pPr algn="ctr" fontAlgn="ctr"/>
                      <a:r>
                        <a:rPr lang="en-US" sz="1400" b="1" i="0" u="none" strike="noStrike" dirty="0">
                          <a:solidFill>
                            <a:srgbClr val="FFFFFF"/>
                          </a:solidFill>
                          <a:latin typeface="Calibri"/>
                        </a:rPr>
                        <a:t>Strongly Agree</a:t>
                      </a: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C0504D"/>
                    </a:solidFill>
                  </a:tcPr>
                </a:tc>
                <a:tc>
                  <a:txBody>
                    <a:bodyPr/>
                    <a:lstStyle/>
                    <a:p>
                      <a:pPr algn="ctr" fontAlgn="ctr"/>
                      <a:r>
                        <a:rPr lang="en-US" sz="1400" b="1" i="0" u="none" strike="noStrike">
                          <a:solidFill>
                            <a:srgbClr val="FFFFFF"/>
                          </a:solidFill>
                          <a:latin typeface="Calibri"/>
                        </a:rPr>
                        <a:t>All Travelled by Air</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C0504D"/>
                    </a:solidFill>
                  </a:tcPr>
                </a:tc>
                <a:tc>
                  <a:txBody>
                    <a:bodyPr/>
                    <a:lstStyle/>
                    <a:p>
                      <a:pPr algn="ctr" fontAlgn="ctr"/>
                      <a:r>
                        <a:rPr lang="en-US" sz="1400" b="1" i="0" u="none" strike="noStrike">
                          <a:solidFill>
                            <a:srgbClr val="FFFFFF"/>
                          </a:solidFill>
                          <a:latin typeface="Calibri"/>
                        </a:rPr>
                        <a:t>GCC</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C0504D"/>
                    </a:solidFill>
                  </a:tcPr>
                </a:tc>
                <a:tc>
                  <a:txBody>
                    <a:bodyPr/>
                    <a:lstStyle/>
                    <a:p>
                      <a:pPr algn="ctr" fontAlgn="ctr"/>
                      <a:r>
                        <a:rPr lang="en-US" sz="1400" b="1" i="0" u="none" strike="noStrike">
                          <a:solidFill>
                            <a:srgbClr val="FFFFFF"/>
                          </a:solidFill>
                          <a:latin typeface="Calibri"/>
                        </a:rPr>
                        <a:t>MEA and Africa</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C0504D"/>
                    </a:solidFill>
                  </a:tcPr>
                </a:tc>
                <a:tc>
                  <a:txBody>
                    <a:bodyPr/>
                    <a:lstStyle/>
                    <a:p>
                      <a:pPr algn="ctr" fontAlgn="ctr"/>
                      <a:r>
                        <a:rPr lang="en-US" sz="1400" b="1" i="0" u="none" strike="noStrike">
                          <a:solidFill>
                            <a:srgbClr val="FFFFFF"/>
                          </a:solidFill>
                          <a:latin typeface="Calibri"/>
                        </a:rPr>
                        <a:t>Europe, America and Elsewhere</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C0504D"/>
                    </a:solidFill>
                  </a:tcPr>
                </a:tc>
                <a:tc>
                  <a:txBody>
                    <a:bodyPr/>
                    <a:lstStyle/>
                    <a:p>
                      <a:pPr algn="ctr" fontAlgn="ctr"/>
                      <a:r>
                        <a:rPr lang="en-US" sz="1400" b="1" i="0" u="none" strike="noStrike">
                          <a:solidFill>
                            <a:srgbClr val="FFFFFF"/>
                          </a:solidFill>
                          <a:latin typeface="Calibri"/>
                        </a:rPr>
                        <a:t>Asia\Far East and Australia</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C0504D"/>
                    </a:solidFill>
                  </a:tcPr>
                </a:tc>
              </a:tr>
              <a:tr h="240413">
                <a:tc>
                  <a:txBody>
                    <a:bodyPr/>
                    <a:lstStyle/>
                    <a:p>
                      <a:pPr algn="l" fontAlgn="ctr"/>
                      <a:endParaRPr lang="en-US" sz="1400" b="0" i="0" u="none" strike="noStrike">
                        <a:solidFill>
                          <a:srgbClr val="000000"/>
                        </a:solidFill>
                        <a:latin typeface="Calibri"/>
                      </a:endParaRP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n=1022</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1" i="0" u="none" strike="noStrike">
                          <a:solidFill>
                            <a:srgbClr val="000000"/>
                          </a:solidFill>
                          <a:latin typeface="Calibri"/>
                        </a:rPr>
                        <a:t>n=350</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F2DDDC"/>
                    </a:solidFill>
                  </a:tcPr>
                </a:tc>
                <a:tc>
                  <a:txBody>
                    <a:bodyPr/>
                    <a:lstStyle/>
                    <a:p>
                      <a:pPr algn="ctr" fontAlgn="ctr"/>
                      <a:r>
                        <a:rPr lang="en-US" sz="1400" b="1" i="0" u="none" strike="noStrike">
                          <a:solidFill>
                            <a:srgbClr val="000000"/>
                          </a:solidFill>
                          <a:latin typeface="Calibri"/>
                        </a:rPr>
                        <a:t>n=460</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F2DDDC"/>
                    </a:solidFill>
                  </a:tcPr>
                </a:tc>
                <a:tc>
                  <a:txBody>
                    <a:bodyPr/>
                    <a:lstStyle/>
                    <a:p>
                      <a:pPr algn="ctr" fontAlgn="ctr"/>
                      <a:r>
                        <a:rPr lang="en-US" sz="1400" b="1" i="0" u="none" strike="noStrike">
                          <a:solidFill>
                            <a:srgbClr val="000000"/>
                          </a:solidFill>
                          <a:latin typeface="Calibri"/>
                        </a:rPr>
                        <a:t>n=121</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F2DDDC"/>
                    </a:solidFill>
                  </a:tcPr>
                </a:tc>
                <a:tc>
                  <a:txBody>
                    <a:bodyPr/>
                    <a:lstStyle/>
                    <a:p>
                      <a:pPr algn="ctr" fontAlgn="ctr"/>
                      <a:r>
                        <a:rPr lang="en-US" sz="1400" b="1" i="0" u="none" strike="noStrike">
                          <a:solidFill>
                            <a:srgbClr val="000000"/>
                          </a:solidFill>
                          <a:latin typeface="Calibri"/>
                        </a:rPr>
                        <a:t>n=103</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F2DDDC"/>
                    </a:solidFill>
                  </a:tcPr>
                </a:tc>
              </a:tr>
              <a:tr h="240413">
                <a:tc>
                  <a:txBody>
                    <a:bodyPr/>
                    <a:lstStyle/>
                    <a:p>
                      <a:pPr algn="l" fontAlgn="ctr"/>
                      <a:endParaRPr lang="en-US" sz="1400" b="0" i="0" u="none" strike="noStrike" dirty="0">
                        <a:solidFill>
                          <a:srgbClr val="000000"/>
                        </a:solidFill>
                        <a:latin typeface="Calibri"/>
                      </a:endParaRP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Vert%</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Index</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Index</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Index</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Index</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r>
              <a:tr h="241567">
                <a:tc>
                  <a:txBody>
                    <a:bodyPr/>
                    <a:lstStyle/>
                    <a:p>
                      <a:pPr algn="l" fontAlgn="ctr"/>
                      <a:r>
                        <a:rPr lang="en-US" sz="1400" b="0" i="0" u="none" strike="noStrike">
                          <a:solidFill>
                            <a:srgbClr val="000000"/>
                          </a:solidFill>
                          <a:latin typeface="Calibri"/>
                        </a:rPr>
                        <a:t>Money is the best measure of success</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18%</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67</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100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74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56</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472812">
                <a:tc>
                  <a:txBody>
                    <a:bodyPr/>
                    <a:lstStyle/>
                    <a:p>
                      <a:pPr algn="l" fontAlgn="ctr"/>
                      <a:r>
                        <a:rPr lang="en-US" sz="1400" b="0" i="0" u="none" strike="noStrike">
                          <a:solidFill>
                            <a:srgbClr val="000000"/>
                          </a:solidFill>
                          <a:latin typeface="Calibri"/>
                        </a:rPr>
                        <a:t>Sometimes I treat myself to something I dont need</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12%</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60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FF0000"/>
                          </a:solidFill>
                          <a:latin typeface="Calibri"/>
                        </a:rPr>
                        <a:t>112</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84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62</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r>
              <a:tr h="241567">
                <a:tc>
                  <a:txBody>
                    <a:bodyPr/>
                    <a:lstStyle/>
                    <a:p>
                      <a:pPr algn="l" fontAlgn="ctr"/>
                      <a:r>
                        <a:rPr lang="en-US" sz="1400" b="0" i="0" u="none" strike="noStrike" dirty="0">
                          <a:solidFill>
                            <a:srgbClr val="000000"/>
                          </a:solidFill>
                          <a:latin typeface="Calibri"/>
                        </a:rPr>
                        <a:t>I cant resist expensive perfume</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27%</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FF0000"/>
                          </a:solidFill>
                          <a:latin typeface="Calibri"/>
                        </a:rPr>
                        <a:t>181</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145</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116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125</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241567">
                <a:tc>
                  <a:txBody>
                    <a:bodyPr/>
                    <a:lstStyle/>
                    <a:p>
                      <a:pPr algn="l" fontAlgn="ctr"/>
                      <a:r>
                        <a:rPr lang="en-US" sz="1400" b="0" i="0" u="none" strike="noStrike">
                          <a:solidFill>
                            <a:srgbClr val="000000"/>
                          </a:solidFill>
                          <a:latin typeface="Calibri"/>
                        </a:rPr>
                        <a:t>Its worth paying extra for quality products</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40%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FF0000"/>
                          </a:solidFill>
                          <a:latin typeface="Calibri"/>
                        </a:rPr>
                        <a:t>141</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FF0000"/>
                          </a:solidFill>
                          <a:latin typeface="Calibri"/>
                        </a:rPr>
                        <a:t>132</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FF0000"/>
                          </a:solidFill>
                          <a:latin typeface="Calibri"/>
                        </a:rPr>
                        <a:t>129</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53</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r>
              <a:tr h="241567">
                <a:tc>
                  <a:txBody>
                    <a:bodyPr/>
                    <a:lstStyle/>
                    <a:p>
                      <a:pPr algn="l" fontAlgn="ctr"/>
                      <a:r>
                        <a:rPr lang="en-US" sz="1400" b="0" i="0" u="none" strike="noStrike">
                          <a:solidFill>
                            <a:srgbClr val="000000"/>
                          </a:solidFill>
                          <a:latin typeface="Calibri"/>
                        </a:rPr>
                        <a:t>I wear designer clothes</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30%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136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116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104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96</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241567">
                <a:tc>
                  <a:txBody>
                    <a:bodyPr/>
                    <a:lstStyle/>
                    <a:p>
                      <a:pPr algn="l" fontAlgn="ctr"/>
                      <a:r>
                        <a:rPr lang="en-US" sz="1400" b="0" i="0" u="none" strike="noStrike">
                          <a:solidFill>
                            <a:srgbClr val="000000"/>
                          </a:solidFill>
                          <a:latin typeface="Calibri"/>
                        </a:rPr>
                        <a:t>I enjoy owning good quality things</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34%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110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92</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105</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FF0000"/>
                          </a:solidFill>
                          <a:latin typeface="Calibri"/>
                        </a:rPr>
                        <a:t>138</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r>
              <a:tr h="472812">
                <a:tc>
                  <a:txBody>
                    <a:bodyPr/>
                    <a:lstStyle/>
                    <a:p>
                      <a:pPr algn="l" fontAlgn="ctr"/>
                      <a:r>
                        <a:rPr lang="en-US" sz="1400" b="0" i="0" u="none" strike="noStrike">
                          <a:solidFill>
                            <a:srgbClr val="000000"/>
                          </a:solidFill>
                          <a:latin typeface="Calibri"/>
                        </a:rPr>
                        <a:t>I buy goods produced by my own country whenever I can</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32%</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FF0000"/>
                          </a:solidFill>
                          <a:latin typeface="Calibri"/>
                        </a:rPr>
                        <a:t>148</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104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85</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96</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241567">
                <a:tc>
                  <a:txBody>
                    <a:bodyPr/>
                    <a:lstStyle/>
                    <a:p>
                      <a:pPr algn="l" fontAlgn="ctr"/>
                      <a:r>
                        <a:rPr lang="en-US" sz="1400" b="0" i="0" u="none" strike="noStrike">
                          <a:solidFill>
                            <a:srgbClr val="000000"/>
                          </a:solidFill>
                          <a:latin typeface="Calibri"/>
                        </a:rPr>
                        <a:t>Political issues affect my brand choice</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25%</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123</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106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85</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61</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bl>
          </a:graphicData>
        </a:graphic>
      </p:graphicFrame>
      <p:sp>
        <p:nvSpPr>
          <p:cNvPr id="4" name="Slide Number Placeholder 3"/>
          <p:cNvSpPr>
            <a:spLocks noGrp="1"/>
          </p:cNvSpPr>
          <p:nvPr>
            <p:ph type="sldNum" sz="quarter" idx="11"/>
          </p:nvPr>
        </p:nvSpPr>
        <p:spPr/>
        <p:txBody>
          <a:bodyPr/>
          <a:lstStyle/>
          <a:p>
            <a:pPr>
              <a:defRPr/>
            </a:pPr>
            <a:fld id="{ECE729E2-06F0-4DC0-BD6B-C252BD963545}" type="slidenum">
              <a:rPr lang="en-US" smtClean="0"/>
              <a:pPr>
                <a:defRPr/>
              </a:pPr>
              <a:t>29</a:t>
            </a:fld>
            <a:endParaRPr lang="en-US" dirty="0"/>
          </a:p>
        </p:txBody>
      </p:sp>
      <p:sp>
        <p:nvSpPr>
          <p:cNvPr id="33879" name="TextBox 5"/>
          <p:cNvSpPr txBox="1">
            <a:spLocks noChangeArrowheads="1"/>
          </p:cNvSpPr>
          <p:nvPr/>
        </p:nvSpPr>
        <p:spPr bwMode="auto">
          <a:xfrm>
            <a:off x="914400" y="5562600"/>
            <a:ext cx="7010400" cy="461665"/>
          </a:xfrm>
          <a:prstGeom prst="rect">
            <a:avLst/>
          </a:prstGeom>
          <a:noFill/>
          <a:ln w="9525">
            <a:noFill/>
            <a:miter lim="800000"/>
            <a:headEnd/>
            <a:tailEnd/>
          </a:ln>
        </p:spPr>
        <p:txBody>
          <a:bodyPr>
            <a:spAutoFit/>
          </a:bodyPr>
          <a:lstStyle/>
          <a:p>
            <a:r>
              <a:rPr lang="en-GB" sz="1200" dirty="0" smtClean="0"/>
              <a:t>GCC group shows high affinity towards paying for quality and expensive products , which is true since  most  of this group is formed of Saudi Nationals.</a:t>
            </a:r>
            <a:endParaRPr lang="en-US" sz="1200" dirty="0"/>
          </a:p>
        </p:txBody>
      </p:sp>
      <p:sp>
        <p:nvSpPr>
          <p:cNvPr id="6"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1426" name="Rectangle 2"/>
          <p:cNvSpPr>
            <a:spLocks noGrp="1" noChangeArrowheads="1"/>
          </p:cNvSpPr>
          <p:nvPr>
            <p:ph type="title"/>
          </p:nvPr>
        </p:nvSpPr>
        <p:spPr>
          <a:xfrm>
            <a:off x="381000" y="533400"/>
            <a:ext cx="8353425" cy="533400"/>
          </a:xfrm>
          <a:noFill/>
          <a:ln/>
        </p:spPr>
        <p:txBody>
          <a:bodyPr>
            <a:normAutofit fontScale="90000"/>
          </a:bodyPr>
          <a:lstStyle/>
          <a:p>
            <a:pPr algn="ctr"/>
            <a:r>
              <a:rPr lang="en-US" dirty="0" smtClean="0"/>
              <a:t>About </a:t>
            </a:r>
            <a:r>
              <a:rPr lang="en-US" dirty="0"/>
              <a:t>TGI</a:t>
            </a:r>
          </a:p>
        </p:txBody>
      </p:sp>
      <p:sp>
        <p:nvSpPr>
          <p:cNvPr id="871427" name="Text Box 3"/>
          <p:cNvSpPr txBox="1">
            <a:spLocks noChangeArrowheads="1"/>
          </p:cNvSpPr>
          <p:nvPr/>
        </p:nvSpPr>
        <p:spPr bwMode="auto">
          <a:xfrm>
            <a:off x="304800" y="1219200"/>
            <a:ext cx="8648700" cy="4499693"/>
          </a:xfrm>
          <a:prstGeom prst="rect">
            <a:avLst/>
          </a:prstGeom>
          <a:noFill/>
          <a:ln w="12700" cap="sq">
            <a:noFill/>
            <a:miter lim="800000"/>
            <a:headEnd type="none" w="sm" len="sm"/>
            <a:tailEnd type="none" w="sm" len="sm"/>
          </a:ln>
          <a:effectLst/>
        </p:spPr>
        <p:txBody>
          <a:bodyPr wrap="square" anchor="ctr">
            <a:spAutoFit/>
          </a:bodyPr>
          <a:lstStyle/>
          <a:p>
            <a:pPr algn="just">
              <a:lnSpc>
                <a:spcPct val="120000"/>
              </a:lnSpc>
            </a:pPr>
            <a:r>
              <a:rPr lang="en-US" sz="1600" dirty="0"/>
              <a:t>Target Group Index (TGI) is a single source annual survey conducted with respondents 15 years and above in 13 provinces across the Kingdom. The data includes product and brand consumption, communication and internet, media consumption, attitudes and life styles and the standard demographics, all from a single source </a:t>
            </a:r>
            <a:r>
              <a:rPr lang="en-US" sz="1600" dirty="0" err="1"/>
              <a:t>i.e</a:t>
            </a:r>
            <a:r>
              <a:rPr lang="en-US" sz="1600" dirty="0"/>
              <a:t> one single respondent. </a:t>
            </a:r>
          </a:p>
          <a:p>
            <a:pPr algn="just">
              <a:lnSpc>
                <a:spcPct val="120000"/>
              </a:lnSpc>
            </a:pPr>
            <a:r>
              <a:rPr lang="en-US" sz="1600" dirty="0"/>
              <a:t>TGI, a patent of British Market Research Bureau (BMRB) is being conducted in more than 40 countries since 1969. It has been introduced in the Middle East for the first time in association with PARC. </a:t>
            </a:r>
            <a:endParaRPr lang="en-US" sz="1600" dirty="0" smtClean="0"/>
          </a:p>
          <a:p>
            <a:pPr algn="just">
              <a:lnSpc>
                <a:spcPct val="120000"/>
              </a:lnSpc>
            </a:pPr>
            <a:endParaRPr lang="en-US" sz="1600" dirty="0"/>
          </a:p>
          <a:p>
            <a:pPr algn="just">
              <a:lnSpc>
                <a:spcPct val="110000"/>
              </a:lnSpc>
            </a:pPr>
            <a:r>
              <a:rPr lang="en-US" sz="1600" dirty="0">
                <a:solidFill>
                  <a:srgbClr val="FF0000"/>
                </a:solidFill>
              </a:rPr>
              <a:t>Further details are as follows:</a:t>
            </a:r>
          </a:p>
          <a:p>
            <a:pPr lvl="1" algn="just">
              <a:lnSpc>
                <a:spcPct val="90000"/>
              </a:lnSpc>
            </a:pPr>
            <a:r>
              <a:rPr lang="en-US" sz="1600" dirty="0" smtClean="0"/>
              <a:t>Sample size: 		6951 interviews in KSA</a:t>
            </a:r>
          </a:p>
          <a:p>
            <a:pPr lvl="1" algn="just">
              <a:lnSpc>
                <a:spcPct val="90000"/>
              </a:lnSpc>
            </a:pPr>
            <a:r>
              <a:rPr lang="en-US" sz="1600" dirty="0" smtClean="0"/>
              <a:t>Sample profile: 		Saudi and Expatriate adults 15 years and above</a:t>
            </a:r>
          </a:p>
          <a:p>
            <a:pPr lvl="1" algn="just">
              <a:lnSpc>
                <a:spcPct val="90000"/>
              </a:lnSpc>
            </a:pPr>
            <a:r>
              <a:rPr lang="en-US" sz="1600" dirty="0" smtClean="0"/>
              <a:t>Gender: 			Males and females</a:t>
            </a:r>
          </a:p>
          <a:p>
            <a:pPr lvl="1" algn="just">
              <a:lnSpc>
                <a:spcPct val="90000"/>
              </a:lnSpc>
            </a:pPr>
            <a:r>
              <a:rPr lang="en-US" sz="1600" dirty="0" smtClean="0"/>
              <a:t>Coverage: 			13 cities and town in KSA</a:t>
            </a:r>
          </a:p>
          <a:p>
            <a:pPr lvl="1" algn="just">
              <a:lnSpc>
                <a:spcPct val="90000"/>
              </a:lnSpc>
            </a:pPr>
            <a:r>
              <a:rPr lang="en-US" sz="1600" dirty="0" smtClean="0"/>
              <a:t>Products:			&gt;400 product categories</a:t>
            </a:r>
          </a:p>
          <a:p>
            <a:pPr lvl="1" algn="just">
              <a:lnSpc>
                <a:spcPct val="90000"/>
              </a:lnSpc>
            </a:pPr>
            <a:r>
              <a:rPr lang="en-US" sz="1600" dirty="0" smtClean="0"/>
              <a:t>Brands: 			Over 5000 brands covered</a:t>
            </a:r>
          </a:p>
          <a:p>
            <a:pPr lvl="1" algn="just">
              <a:lnSpc>
                <a:spcPct val="90000"/>
              </a:lnSpc>
            </a:pPr>
            <a:r>
              <a:rPr lang="en-US" sz="1600" dirty="0" smtClean="0"/>
              <a:t>Media: 			Print, TV, Radio, Outdoor and Internet</a:t>
            </a:r>
          </a:p>
          <a:p>
            <a:pPr lvl="1" algn="just">
              <a:lnSpc>
                <a:spcPct val="90000"/>
              </a:lnSpc>
            </a:pPr>
            <a:r>
              <a:rPr lang="en-US" sz="1600" dirty="0" smtClean="0"/>
              <a:t>Psychographics:		Attitudes and lifestyles.</a:t>
            </a:r>
            <a:endParaRPr lang="en-US" sz="1600"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lstStyle/>
          <a:p>
            <a:pPr>
              <a:defRPr/>
            </a:pPr>
            <a:r>
              <a:rPr lang="en-GB" dirty="0" smtClean="0"/>
              <a:t>Lifestyle and attitudinal statements</a:t>
            </a:r>
            <a:br>
              <a:rPr lang="en-GB" dirty="0" smtClean="0"/>
            </a:br>
            <a:r>
              <a:rPr lang="en-GB" sz="1400" dirty="0" smtClean="0"/>
              <a:t>Motivation statements </a:t>
            </a:r>
            <a:endParaRPr lang="en-US" sz="1400" dirty="0"/>
          </a:p>
        </p:txBody>
      </p:sp>
      <p:graphicFrame>
        <p:nvGraphicFramePr>
          <p:cNvPr id="5" name="Content Placeholder 4"/>
          <p:cNvGraphicFramePr>
            <a:graphicFrameLocks noGrp="1"/>
          </p:cNvGraphicFramePr>
          <p:nvPr>
            <p:ph sz="quarter" idx="1"/>
          </p:nvPr>
        </p:nvGraphicFramePr>
        <p:xfrm>
          <a:off x="990599" y="1524000"/>
          <a:ext cx="8101141" cy="4557376"/>
        </p:xfrm>
        <a:graphic>
          <a:graphicData uri="http://schemas.openxmlformats.org/drawingml/2006/table">
            <a:tbl>
              <a:tblPr/>
              <a:tblGrid>
                <a:gridCol w="3581401"/>
                <a:gridCol w="1371600"/>
                <a:gridCol w="512220"/>
                <a:gridCol w="878640"/>
                <a:gridCol w="878640"/>
                <a:gridCol w="878640"/>
              </a:tblGrid>
              <a:tr h="878761">
                <a:tc>
                  <a:txBody>
                    <a:bodyPr/>
                    <a:lstStyle/>
                    <a:p>
                      <a:pPr algn="ctr" fontAlgn="ctr"/>
                      <a:r>
                        <a:rPr lang="en-US" sz="1400" b="1" i="0" u="none" strike="noStrike" dirty="0">
                          <a:solidFill>
                            <a:srgbClr val="FFFFFF"/>
                          </a:solidFill>
                          <a:latin typeface="Calibri"/>
                        </a:rPr>
                        <a:t>Strongly Agree</a:t>
                      </a: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C0504D"/>
                    </a:solidFill>
                  </a:tcPr>
                </a:tc>
                <a:tc>
                  <a:txBody>
                    <a:bodyPr/>
                    <a:lstStyle/>
                    <a:p>
                      <a:pPr algn="ctr" fontAlgn="ctr"/>
                      <a:r>
                        <a:rPr lang="en-US" sz="1400" b="1" i="0" u="none" strike="noStrike">
                          <a:solidFill>
                            <a:srgbClr val="FFFFFF"/>
                          </a:solidFill>
                          <a:latin typeface="Calibri"/>
                        </a:rPr>
                        <a:t>All Travelled by Air</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C0504D"/>
                    </a:solidFill>
                  </a:tcPr>
                </a:tc>
                <a:tc>
                  <a:txBody>
                    <a:bodyPr/>
                    <a:lstStyle/>
                    <a:p>
                      <a:pPr algn="ctr" fontAlgn="ctr"/>
                      <a:r>
                        <a:rPr lang="en-US" sz="1400" b="1" i="0" u="none" strike="noStrike">
                          <a:solidFill>
                            <a:srgbClr val="FFFFFF"/>
                          </a:solidFill>
                          <a:latin typeface="Calibri"/>
                        </a:rPr>
                        <a:t>GCC</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C0504D"/>
                    </a:solidFill>
                  </a:tcPr>
                </a:tc>
                <a:tc>
                  <a:txBody>
                    <a:bodyPr/>
                    <a:lstStyle/>
                    <a:p>
                      <a:pPr algn="ctr" fontAlgn="ctr"/>
                      <a:r>
                        <a:rPr lang="en-US" sz="1400" b="1" i="0" u="none" strike="noStrike">
                          <a:solidFill>
                            <a:srgbClr val="FFFFFF"/>
                          </a:solidFill>
                          <a:latin typeface="Calibri"/>
                        </a:rPr>
                        <a:t>MEA and Africa</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C0504D"/>
                    </a:solidFill>
                  </a:tcPr>
                </a:tc>
                <a:tc>
                  <a:txBody>
                    <a:bodyPr/>
                    <a:lstStyle/>
                    <a:p>
                      <a:pPr algn="ctr" fontAlgn="ctr"/>
                      <a:r>
                        <a:rPr lang="en-US" sz="1400" b="1" i="0" u="none" strike="noStrike">
                          <a:solidFill>
                            <a:srgbClr val="FFFFFF"/>
                          </a:solidFill>
                          <a:latin typeface="Calibri"/>
                        </a:rPr>
                        <a:t>Europe, America and Elsewhere</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C0504D"/>
                    </a:solidFill>
                  </a:tcPr>
                </a:tc>
                <a:tc>
                  <a:txBody>
                    <a:bodyPr/>
                    <a:lstStyle/>
                    <a:p>
                      <a:pPr algn="ctr" fontAlgn="ctr"/>
                      <a:r>
                        <a:rPr lang="en-US" sz="1400" b="1" i="0" u="none" strike="noStrike">
                          <a:solidFill>
                            <a:srgbClr val="FFFFFF"/>
                          </a:solidFill>
                          <a:latin typeface="Calibri"/>
                        </a:rPr>
                        <a:t>Asia\Far East and Australia</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C0504D"/>
                    </a:solidFill>
                  </a:tcPr>
                </a:tc>
              </a:tr>
              <a:tr h="263320">
                <a:tc>
                  <a:txBody>
                    <a:bodyPr/>
                    <a:lstStyle/>
                    <a:p>
                      <a:pPr algn="l" fontAlgn="ctr"/>
                      <a:endParaRPr lang="en-US" sz="1400" b="0" i="0" u="none" strike="noStrike" dirty="0">
                        <a:solidFill>
                          <a:srgbClr val="000000"/>
                        </a:solidFill>
                        <a:latin typeface="Calibri"/>
                      </a:endParaRP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n=1022</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1" i="0" u="none" strike="noStrike" dirty="0">
                          <a:solidFill>
                            <a:srgbClr val="000000"/>
                          </a:solidFill>
                          <a:latin typeface="Calibri"/>
                        </a:rPr>
                        <a:t>n=350</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F2DDDC"/>
                    </a:solidFill>
                  </a:tcPr>
                </a:tc>
                <a:tc>
                  <a:txBody>
                    <a:bodyPr/>
                    <a:lstStyle/>
                    <a:p>
                      <a:pPr algn="ctr" fontAlgn="ctr"/>
                      <a:r>
                        <a:rPr lang="en-US" sz="1400" b="1" i="0" u="none" strike="noStrike" dirty="0">
                          <a:solidFill>
                            <a:srgbClr val="000000"/>
                          </a:solidFill>
                          <a:latin typeface="Calibri"/>
                        </a:rPr>
                        <a:t>n=460</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F2DDDC"/>
                    </a:solidFill>
                  </a:tcPr>
                </a:tc>
                <a:tc>
                  <a:txBody>
                    <a:bodyPr/>
                    <a:lstStyle/>
                    <a:p>
                      <a:pPr algn="ctr" fontAlgn="ctr"/>
                      <a:r>
                        <a:rPr lang="en-US" sz="1400" b="1" i="0" u="none" strike="noStrike" dirty="0">
                          <a:solidFill>
                            <a:srgbClr val="000000"/>
                          </a:solidFill>
                          <a:latin typeface="Calibri"/>
                        </a:rPr>
                        <a:t>n=121</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F2DDDC"/>
                    </a:solidFill>
                  </a:tcPr>
                </a:tc>
                <a:tc>
                  <a:txBody>
                    <a:bodyPr/>
                    <a:lstStyle/>
                    <a:p>
                      <a:pPr algn="ctr" fontAlgn="ctr"/>
                      <a:r>
                        <a:rPr lang="en-US" sz="1400" b="1" i="0" u="none" strike="noStrike" dirty="0">
                          <a:solidFill>
                            <a:srgbClr val="000000"/>
                          </a:solidFill>
                          <a:latin typeface="Calibri"/>
                        </a:rPr>
                        <a:t>n=103</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F2DDDC"/>
                    </a:solidFill>
                  </a:tcPr>
                </a:tc>
              </a:tr>
              <a:tr h="263320">
                <a:tc>
                  <a:txBody>
                    <a:bodyPr/>
                    <a:lstStyle/>
                    <a:p>
                      <a:pPr algn="l" fontAlgn="ctr"/>
                      <a:endParaRPr lang="en-US" sz="1400" b="0" i="0" u="none" strike="noStrike" dirty="0">
                        <a:solidFill>
                          <a:srgbClr val="000000"/>
                        </a:solidFill>
                        <a:latin typeface="Calibri"/>
                      </a:endParaRP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Vert%</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Index</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Index</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Index</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Index</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r>
              <a:tr h="263320">
                <a:tc>
                  <a:txBody>
                    <a:bodyPr/>
                    <a:lstStyle/>
                    <a:p>
                      <a:pPr algn="l" fontAlgn="ctr"/>
                      <a:r>
                        <a:rPr lang="en-US" sz="1400" b="0" i="0" u="none" strike="noStrike" dirty="0">
                          <a:solidFill>
                            <a:srgbClr val="000000"/>
                          </a:solidFill>
                          <a:latin typeface="Calibri"/>
                        </a:rPr>
                        <a:t>If at first you do not succeed you must keep trying</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56%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106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FF0000"/>
                          </a:solidFill>
                          <a:latin typeface="Calibri"/>
                        </a:rPr>
                        <a:t>108</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89</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42</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263320">
                <a:tc>
                  <a:txBody>
                    <a:bodyPr/>
                    <a:lstStyle/>
                    <a:p>
                      <a:pPr algn="l" fontAlgn="ctr"/>
                      <a:r>
                        <a:rPr lang="en-US" sz="1400" b="0" i="0" u="none" strike="noStrike">
                          <a:solidFill>
                            <a:srgbClr val="000000"/>
                          </a:solidFill>
                          <a:latin typeface="Calibri"/>
                        </a:rPr>
                        <a:t>You should seize opportunities in life when they arise</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44%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102</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FF0000"/>
                          </a:solidFill>
                          <a:latin typeface="Calibri"/>
                        </a:rPr>
                        <a:t>109</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103</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46</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r>
              <a:tr h="263320">
                <a:tc>
                  <a:txBody>
                    <a:bodyPr/>
                    <a:lstStyle/>
                    <a:p>
                      <a:pPr algn="l" fontAlgn="ctr"/>
                      <a:r>
                        <a:rPr lang="en-US" sz="1400" b="0" i="0" u="none" strike="noStrike">
                          <a:solidFill>
                            <a:srgbClr val="000000"/>
                          </a:solidFill>
                          <a:latin typeface="Calibri"/>
                        </a:rPr>
                        <a:t>It is important to be well informed about things</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40%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96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112</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89</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60</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263320">
                <a:tc>
                  <a:txBody>
                    <a:bodyPr/>
                    <a:lstStyle/>
                    <a:p>
                      <a:pPr algn="l" fontAlgn="ctr"/>
                      <a:r>
                        <a:rPr lang="en-US" sz="1400" b="0" i="0" u="none" strike="noStrike" dirty="0">
                          <a:solidFill>
                            <a:srgbClr val="000000"/>
                          </a:solidFill>
                          <a:latin typeface="Calibri"/>
                        </a:rPr>
                        <a:t>I am very happy with my life as it is</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37%</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130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92</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75</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51</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r>
              <a:tr h="263320">
                <a:tc>
                  <a:txBody>
                    <a:bodyPr/>
                    <a:lstStyle/>
                    <a:p>
                      <a:pPr algn="l" fontAlgn="ctr"/>
                      <a:r>
                        <a:rPr lang="en-US" sz="1400" b="0" i="0" u="none" strike="noStrike">
                          <a:solidFill>
                            <a:srgbClr val="000000"/>
                          </a:solidFill>
                          <a:latin typeface="Calibri"/>
                        </a:rPr>
                        <a:t>I find that the more I have, the more I want</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28%</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106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FF0000"/>
                          </a:solidFill>
                          <a:latin typeface="Calibri"/>
                        </a:rPr>
                        <a:t>112</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FF0000"/>
                          </a:solidFill>
                          <a:latin typeface="Calibri"/>
                        </a:rPr>
                        <a:t>104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95</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263320">
                <a:tc>
                  <a:txBody>
                    <a:bodyPr/>
                    <a:lstStyle/>
                    <a:p>
                      <a:pPr algn="l" fontAlgn="ctr"/>
                      <a:r>
                        <a:rPr lang="en-US" sz="1400" b="0" i="0" u="none" strike="noStrike">
                          <a:solidFill>
                            <a:srgbClr val="000000"/>
                          </a:solidFill>
                          <a:latin typeface="Calibri"/>
                        </a:rPr>
                        <a:t>I want to get to the very top in my career</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37%</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103</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FF0000"/>
                          </a:solidFill>
                          <a:latin typeface="Calibri"/>
                        </a:rPr>
                        <a:t>110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94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55</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r>
              <a:tr h="263320">
                <a:tc>
                  <a:txBody>
                    <a:bodyPr/>
                    <a:lstStyle/>
                    <a:p>
                      <a:pPr algn="l" fontAlgn="ctr"/>
                      <a:r>
                        <a:rPr lang="en-US" sz="1400" b="0" i="0" u="none" strike="noStrike">
                          <a:solidFill>
                            <a:srgbClr val="000000"/>
                          </a:solidFill>
                          <a:latin typeface="Calibri"/>
                        </a:rPr>
                        <a:t>I have little to expect from the future</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21%</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FF0000"/>
                          </a:solidFill>
                          <a:latin typeface="Calibri"/>
                        </a:rPr>
                        <a:t>117</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90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FF0000"/>
                          </a:solidFill>
                          <a:latin typeface="Calibri"/>
                        </a:rPr>
                        <a:t>127</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96</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263320">
                <a:tc>
                  <a:txBody>
                    <a:bodyPr/>
                    <a:lstStyle/>
                    <a:p>
                      <a:pPr algn="l" fontAlgn="ctr"/>
                      <a:r>
                        <a:rPr lang="en-US" sz="1400" b="0" i="0" u="none" strike="noStrike">
                          <a:solidFill>
                            <a:srgbClr val="000000"/>
                          </a:solidFill>
                          <a:latin typeface="Calibri"/>
                        </a:rPr>
                        <a:t>I like taking risks</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a:solidFill>
                            <a:srgbClr val="000000"/>
                          </a:solidFill>
                          <a:latin typeface="Calibri"/>
                        </a:rPr>
                        <a:t>26%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FF0000"/>
                          </a:solidFill>
                          <a:latin typeface="Calibri"/>
                        </a:rPr>
                        <a:t>144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a:solidFill>
                            <a:srgbClr val="000000"/>
                          </a:solidFill>
                          <a:latin typeface="Calibri"/>
                        </a:rPr>
                        <a:t>90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000000"/>
                          </a:solidFill>
                          <a:latin typeface="Calibri"/>
                        </a:rPr>
                        <a:t>71</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000000"/>
                          </a:solidFill>
                          <a:latin typeface="Calibri"/>
                        </a:rPr>
                        <a:t>41</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r>
              <a:tr h="263320">
                <a:tc>
                  <a:txBody>
                    <a:bodyPr/>
                    <a:lstStyle/>
                    <a:p>
                      <a:pPr algn="l" fontAlgn="ctr"/>
                      <a:r>
                        <a:rPr lang="en-US" sz="1400" b="0" i="0" u="none" strike="noStrike">
                          <a:solidFill>
                            <a:srgbClr val="000000"/>
                          </a:solidFill>
                          <a:latin typeface="Calibri"/>
                        </a:rPr>
                        <a:t>Theres little I can do to change my life</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12%</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69</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FF0000"/>
                          </a:solidFill>
                          <a:latin typeface="Calibri"/>
                        </a:rPr>
                        <a:t>130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89</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44</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263320">
                <a:tc>
                  <a:txBody>
                    <a:bodyPr/>
                    <a:lstStyle/>
                    <a:p>
                      <a:pPr algn="l" fontAlgn="ctr"/>
                      <a:r>
                        <a:rPr lang="en-US" sz="1400" b="0" i="0" u="none" strike="noStrike">
                          <a:solidFill>
                            <a:srgbClr val="000000"/>
                          </a:solidFill>
                          <a:latin typeface="Calibri"/>
                        </a:rPr>
                        <a:t>My family is more important to me than my career</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a:solidFill>
                            <a:srgbClr val="000000"/>
                          </a:solidFill>
                          <a:latin typeface="Calibri"/>
                        </a:rPr>
                        <a:t>33%</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a:solidFill>
                            <a:srgbClr val="000000"/>
                          </a:solidFill>
                          <a:latin typeface="Calibri"/>
                        </a:rPr>
                        <a:t>103</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a:solidFill>
                            <a:srgbClr val="000000"/>
                          </a:solidFill>
                          <a:latin typeface="Calibri"/>
                        </a:rPr>
                        <a:t>106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000000"/>
                          </a:solidFill>
                          <a:latin typeface="Calibri"/>
                        </a:rPr>
                        <a:t>97</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FF0000"/>
                          </a:solidFill>
                          <a:latin typeface="Calibri"/>
                        </a:rPr>
                        <a:t>111</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r>
            </a:tbl>
          </a:graphicData>
        </a:graphic>
      </p:graphicFrame>
      <p:sp>
        <p:nvSpPr>
          <p:cNvPr id="4" name="Slide Number Placeholder 3"/>
          <p:cNvSpPr>
            <a:spLocks noGrp="1"/>
          </p:cNvSpPr>
          <p:nvPr>
            <p:ph type="sldNum" sz="quarter" idx="11"/>
          </p:nvPr>
        </p:nvSpPr>
        <p:spPr/>
        <p:txBody>
          <a:bodyPr/>
          <a:lstStyle/>
          <a:p>
            <a:pPr>
              <a:defRPr/>
            </a:pPr>
            <a:fld id="{6151EBE6-B43A-44A5-9DE0-9ED9DACB37A4}" type="slidenum">
              <a:rPr lang="en-US" smtClean="0"/>
              <a:pPr>
                <a:defRPr/>
              </a:pPr>
              <a:t>30</a:t>
            </a:fld>
            <a:endParaRPr lang="en-US" dirty="0"/>
          </a:p>
        </p:txBody>
      </p:sp>
      <p:sp>
        <p:nvSpPr>
          <p:cNvPr id="6"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lstStyle/>
          <a:p>
            <a:pPr>
              <a:defRPr/>
            </a:pPr>
            <a:r>
              <a:rPr lang="en-GB" dirty="0" smtClean="0"/>
              <a:t>Lifestyle and attitudinal statements</a:t>
            </a:r>
            <a:br>
              <a:rPr lang="en-GB" dirty="0" smtClean="0"/>
            </a:br>
            <a:r>
              <a:rPr lang="en-GB" sz="1400" dirty="0" smtClean="0"/>
              <a:t>Interests statements </a:t>
            </a:r>
            <a:endParaRPr lang="en-US" sz="1400" dirty="0"/>
          </a:p>
        </p:txBody>
      </p:sp>
      <p:graphicFrame>
        <p:nvGraphicFramePr>
          <p:cNvPr id="5" name="Content Placeholder 4"/>
          <p:cNvGraphicFramePr>
            <a:graphicFrameLocks noGrp="1"/>
          </p:cNvGraphicFramePr>
          <p:nvPr>
            <p:ph sz="quarter" idx="1"/>
          </p:nvPr>
        </p:nvGraphicFramePr>
        <p:xfrm>
          <a:off x="990599" y="1524001"/>
          <a:ext cx="7848601" cy="4656942"/>
        </p:xfrm>
        <a:graphic>
          <a:graphicData uri="http://schemas.openxmlformats.org/drawingml/2006/table">
            <a:tbl>
              <a:tblPr/>
              <a:tblGrid>
                <a:gridCol w="3365741"/>
                <a:gridCol w="878912"/>
                <a:gridCol w="914232"/>
                <a:gridCol w="896572"/>
                <a:gridCol w="896572"/>
                <a:gridCol w="896572"/>
              </a:tblGrid>
              <a:tr h="864656">
                <a:tc>
                  <a:txBody>
                    <a:bodyPr/>
                    <a:lstStyle/>
                    <a:p>
                      <a:pPr algn="ctr" fontAlgn="ctr"/>
                      <a:r>
                        <a:rPr lang="en-US" sz="1400" b="1" i="0" u="none" strike="noStrike" dirty="0">
                          <a:solidFill>
                            <a:srgbClr val="FFFFFF"/>
                          </a:solidFill>
                          <a:latin typeface="Calibri"/>
                        </a:rPr>
                        <a:t>Strongly Agree</a:t>
                      </a: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C0504D"/>
                    </a:solidFill>
                  </a:tcPr>
                </a:tc>
                <a:tc>
                  <a:txBody>
                    <a:bodyPr/>
                    <a:lstStyle/>
                    <a:p>
                      <a:pPr algn="ctr" fontAlgn="ctr"/>
                      <a:r>
                        <a:rPr lang="en-US" sz="1400" b="1" i="0" u="none" strike="noStrike" dirty="0">
                          <a:solidFill>
                            <a:srgbClr val="FFFFFF"/>
                          </a:solidFill>
                          <a:latin typeface="Calibri"/>
                        </a:rPr>
                        <a:t>All Travelled by Air</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C0504D"/>
                    </a:solidFill>
                  </a:tcPr>
                </a:tc>
                <a:tc>
                  <a:txBody>
                    <a:bodyPr/>
                    <a:lstStyle/>
                    <a:p>
                      <a:pPr algn="ctr" fontAlgn="ctr"/>
                      <a:r>
                        <a:rPr lang="en-US" sz="1400" b="1" i="0" u="none" strike="noStrike" dirty="0">
                          <a:solidFill>
                            <a:srgbClr val="FFFFFF"/>
                          </a:solidFill>
                          <a:latin typeface="Calibri"/>
                        </a:rPr>
                        <a:t>GCC</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C0504D"/>
                    </a:solidFill>
                  </a:tcPr>
                </a:tc>
                <a:tc>
                  <a:txBody>
                    <a:bodyPr/>
                    <a:lstStyle/>
                    <a:p>
                      <a:pPr algn="ctr" fontAlgn="ctr"/>
                      <a:r>
                        <a:rPr lang="en-US" sz="1400" b="1" i="0" u="none" strike="noStrike" dirty="0">
                          <a:solidFill>
                            <a:srgbClr val="FFFFFF"/>
                          </a:solidFill>
                          <a:latin typeface="Calibri"/>
                        </a:rPr>
                        <a:t>MEA and Africa</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C0504D"/>
                    </a:solidFill>
                  </a:tcPr>
                </a:tc>
                <a:tc>
                  <a:txBody>
                    <a:bodyPr/>
                    <a:lstStyle/>
                    <a:p>
                      <a:pPr algn="ctr" fontAlgn="ctr"/>
                      <a:r>
                        <a:rPr lang="en-US" sz="1400" b="1" i="0" u="none" strike="noStrike" dirty="0">
                          <a:solidFill>
                            <a:srgbClr val="FFFFFF"/>
                          </a:solidFill>
                          <a:latin typeface="Calibri"/>
                        </a:rPr>
                        <a:t>Europe, America and Elsewhere</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C0504D"/>
                    </a:solidFill>
                  </a:tcPr>
                </a:tc>
                <a:tc>
                  <a:txBody>
                    <a:bodyPr/>
                    <a:lstStyle/>
                    <a:p>
                      <a:pPr algn="ctr" fontAlgn="ctr"/>
                      <a:r>
                        <a:rPr lang="en-US" sz="1400" b="1" i="0" u="none" strike="noStrike" dirty="0">
                          <a:solidFill>
                            <a:srgbClr val="FFFFFF"/>
                          </a:solidFill>
                          <a:latin typeface="Calibri"/>
                        </a:rPr>
                        <a:t>Asia\Far East and Australia</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C0504D"/>
                    </a:solidFill>
                  </a:tcPr>
                </a:tc>
              </a:tr>
              <a:tr h="222530">
                <a:tc>
                  <a:txBody>
                    <a:bodyPr/>
                    <a:lstStyle/>
                    <a:p>
                      <a:pPr algn="l" fontAlgn="ctr"/>
                      <a:endParaRPr lang="en-US" sz="1400" b="0" i="0" u="none" strike="noStrike">
                        <a:solidFill>
                          <a:srgbClr val="000000"/>
                        </a:solidFill>
                        <a:latin typeface="Calibri"/>
                      </a:endParaRP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n=1022</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1" i="0" u="none" strike="noStrike">
                          <a:solidFill>
                            <a:srgbClr val="000000"/>
                          </a:solidFill>
                          <a:latin typeface="Calibri"/>
                        </a:rPr>
                        <a:t>n=350</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F2DDDC"/>
                    </a:solidFill>
                  </a:tcPr>
                </a:tc>
                <a:tc>
                  <a:txBody>
                    <a:bodyPr/>
                    <a:lstStyle/>
                    <a:p>
                      <a:pPr algn="ctr" fontAlgn="ctr"/>
                      <a:r>
                        <a:rPr lang="en-US" sz="1400" b="1" i="0" u="none" strike="noStrike">
                          <a:solidFill>
                            <a:srgbClr val="000000"/>
                          </a:solidFill>
                          <a:latin typeface="Calibri"/>
                        </a:rPr>
                        <a:t>n=460</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F2DDDC"/>
                    </a:solidFill>
                  </a:tcPr>
                </a:tc>
                <a:tc>
                  <a:txBody>
                    <a:bodyPr/>
                    <a:lstStyle/>
                    <a:p>
                      <a:pPr algn="ctr" fontAlgn="ctr"/>
                      <a:r>
                        <a:rPr lang="en-US" sz="1400" b="1" i="0" u="none" strike="noStrike">
                          <a:solidFill>
                            <a:srgbClr val="000000"/>
                          </a:solidFill>
                          <a:latin typeface="Calibri"/>
                        </a:rPr>
                        <a:t>n=121</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F2DDDC"/>
                    </a:solidFill>
                  </a:tcPr>
                </a:tc>
                <a:tc>
                  <a:txBody>
                    <a:bodyPr/>
                    <a:lstStyle/>
                    <a:p>
                      <a:pPr algn="ctr" fontAlgn="ctr"/>
                      <a:r>
                        <a:rPr lang="en-US" sz="1400" b="1" i="0" u="none" strike="noStrike">
                          <a:solidFill>
                            <a:srgbClr val="000000"/>
                          </a:solidFill>
                          <a:latin typeface="Calibri"/>
                        </a:rPr>
                        <a:t>n=103</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F2DDDC"/>
                    </a:solidFill>
                  </a:tcPr>
                </a:tc>
              </a:tr>
              <a:tr h="222530">
                <a:tc>
                  <a:txBody>
                    <a:bodyPr/>
                    <a:lstStyle/>
                    <a:p>
                      <a:pPr algn="l" fontAlgn="ctr"/>
                      <a:endParaRPr lang="en-US" sz="1400" b="0" i="0" u="none" strike="noStrike">
                        <a:solidFill>
                          <a:srgbClr val="000000"/>
                        </a:solidFill>
                        <a:latin typeface="Calibri"/>
                      </a:endParaRPr>
                    </a:p>
                  </a:txBody>
                  <a:tcPr marL="8460" marR="8460" marT="8460"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Vert%</a:t>
                      </a:r>
                    </a:p>
                  </a:txBody>
                  <a:tcPr marL="8460" marR="8460" marT="8460"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Index</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Index</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Index</a:t>
                      </a:r>
                    </a:p>
                  </a:txBody>
                  <a:tcPr marL="8460" marR="8460" marT="8460" marB="0" anchor="ctr">
                    <a:lnL>
                      <a:noFill/>
                    </a:lnL>
                    <a:lnR>
                      <a:noFill/>
                    </a:lnR>
                    <a:lnT w="6350" cap="flat" cmpd="sng" algn="ctr">
                      <a:solidFill>
                        <a:srgbClr val="4F81BD"/>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Index</a:t>
                      </a:r>
                    </a:p>
                  </a:txBody>
                  <a:tcPr marL="8460" marR="8460" marT="8460" marB="0" anchor="ctr">
                    <a:lnL>
                      <a:noFill/>
                    </a:lnL>
                    <a:lnR w="6350" cap="flat" cmpd="sng" algn="ctr">
                      <a:solidFill>
                        <a:srgbClr val="D99795"/>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r>
              <a:tr h="224976">
                <a:tc>
                  <a:txBody>
                    <a:bodyPr/>
                    <a:lstStyle/>
                    <a:p>
                      <a:pPr algn="l" fontAlgn="ctr"/>
                      <a:r>
                        <a:rPr lang="en-US" sz="1400" b="0" i="0" u="none" strike="noStrike" dirty="0">
                          <a:solidFill>
                            <a:srgbClr val="000000"/>
                          </a:solidFill>
                          <a:latin typeface="Calibri"/>
                        </a:rPr>
                        <a:t>I consider myself interested in the arts</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14%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109</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109</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66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66</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224976">
                <a:tc>
                  <a:txBody>
                    <a:bodyPr/>
                    <a:lstStyle/>
                    <a:p>
                      <a:pPr algn="l" fontAlgn="ctr"/>
                      <a:r>
                        <a:rPr lang="en-US" sz="1400" b="0" i="0" u="none" strike="noStrike" dirty="0">
                          <a:solidFill>
                            <a:srgbClr val="000000"/>
                          </a:solidFill>
                          <a:latin typeface="Calibri"/>
                        </a:rPr>
                        <a:t>I am interested in international events</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108</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116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38</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37</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r>
              <a:tr h="224976">
                <a:tc>
                  <a:txBody>
                    <a:bodyPr/>
                    <a:lstStyle/>
                    <a:p>
                      <a:pPr algn="l" fontAlgn="ctr"/>
                      <a:r>
                        <a:rPr lang="en-US" sz="1400" b="0" i="0" u="none" strike="noStrike" dirty="0">
                          <a:solidFill>
                            <a:srgbClr val="000000"/>
                          </a:solidFill>
                          <a:latin typeface="Calibri"/>
                        </a:rPr>
                        <a:t>I am interested in other cultures</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24%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FF0000"/>
                          </a:solidFill>
                          <a:latin typeface="Calibri"/>
                        </a:rPr>
                        <a:t>128</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100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73</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38</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224976">
                <a:tc>
                  <a:txBody>
                    <a:bodyPr/>
                    <a:lstStyle/>
                    <a:p>
                      <a:pPr algn="l" fontAlgn="ctr"/>
                      <a:r>
                        <a:rPr lang="en-US" sz="1400" b="0" i="0" u="none" strike="noStrike">
                          <a:solidFill>
                            <a:srgbClr val="000000"/>
                          </a:solidFill>
                          <a:latin typeface="Calibri"/>
                        </a:rPr>
                        <a:t>Music is an important part of my life</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15%</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118</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94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71</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92</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r>
              <a:tr h="224976">
                <a:tc>
                  <a:txBody>
                    <a:bodyPr/>
                    <a:lstStyle/>
                    <a:p>
                      <a:pPr algn="l" fontAlgn="ctr"/>
                      <a:r>
                        <a:rPr lang="en-US" sz="1400" b="0" i="0" u="none" strike="noStrike">
                          <a:solidFill>
                            <a:srgbClr val="000000"/>
                          </a:solidFill>
                          <a:latin typeface="Calibri"/>
                        </a:rPr>
                        <a:t>I like spending a lot of my free time at home</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25%</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FF0000"/>
                          </a:solidFill>
                          <a:latin typeface="Calibri"/>
                        </a:rPr>
                        <a:t>120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94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86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97</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224976">
                <a:tc>
                  <a:txBody>
                    <a:bodyPr/>
                    <a:lstStyle/>
                    <a:p>
                      <a:pPr algn="l" fontAlgn="ctr"/>
                      <a:r>
                        <a:rPr lang="en-US" sz="1400" b="0" i="0" u="none" strike="noStrike">
                          <a:solidFill>
                            <a:srgbClr val="000000"/>
                          </a:solidFill>
                          <a:latin typeface="Calibri"/>
                        </a:rPr>
                        <a:t>I really enjoy cooking</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19%</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98</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94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FF0000"/>
                          </a:solidFill>
                          <a:latin typeface="Calibri"/>
                        </a:rPr>
                        <a:t>106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c>
                  <a:txBody>
                    <a:bodyPr/>
                    <a:lstStyle/>
                    <a:p>
                      <a:pPr algn="ctr" fontAlgn="ctr"/>
                      <a:r>
                        <a:rPr lang="en-US" sz="1400" b="0" i="0" u="none" strike="noStrike" dirty="0">
                          <a:solidFill>
                            <a:srgbClr val="FF0000"/>
                          </a:solidFill>
                          <a:latin typeface="Calibri"/>
                        </a:rPr>
                        <a:t>106</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tcPr>
                </a:tc>
              </a:tr>
              <a:tr h="224976">
                <a:tc>
                  <a:txBody>
                    <a:bodyPr/>
                    <a:lstStyle/>
                    <a:p>
                      <a:pPr algn="l" fontAlgn="ctr"/>
                      <a:r>
                        <a:rPr lang="en-US" sz="1400" b="0" i="0" u="none" strike="noStrike" dirty="0">
                          <a:solidFill>
                            <a:srgbClr val="000000"/>
                          </a:solidFill>
                          <a:latin typeface="Calibri"/>
                        </a:rPr>
                        <a:t>I enjoy entertaining people at home</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37%</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99</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100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99</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99</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224976">
                <a:tc>
                  <a:txBody>
                    <a:bodyPr/>
                    <a:lstStyle/>
                    <a:p>
                      <a:pPr algn="l" fontAlgn="ctr"/>
                      <a:r>
                        <a:rPr lang="en-US" sz="1400" b="0" i="0" u="none" strike="noStrike" dirty="0">
                          <a:solidFill>
                            <a:srgbClr val="000000"/>
                          </a:solidFill>
                          <a:latin typeface="Calibri"/>
                        </a:rPr>
                        <a:t>I enjoy spending time with my family</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000000"/>
                          </a:solidFill>
                          <a:latin typeface="Calibri"/>
                        </a:rPr>
                        <a:t>41%</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000000"/>
                          </a:solidFill>
                          <a:latin typeface="Calibri"/>
                        </a:rPr>
                        <a:t>97</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000000"/>
                          </a:solidFill>
                          <a:latin typeface="Calibri"/>
                        </a:rPr>
                        <a:t>106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000000"/>
                          </a:solidFill>
                          <a:latin typeface="Calibri"/>
                        </a:rPr>
                        <a:t>93</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000000"/>
                          </a:solidFill>
                          <a:latin typeface="Calibri"/>
                        </a:rPr>
                        <a:t>97</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r>
              <a:tr h="224976">
                <a:tc>
                  <a:txBody>
                    <a:bodyPr/>
                    <a:lstStyle/>
                    <a:p>
                      <a:pPr algn="l" fontAlgn="ctr"/>
                      <a:r>
                        <a:rPr lang="en-US" sz="1400" b="0" i="0" u="none" strike="noStrike">
                          <a:solidFill>
                            <a:srgbClr val="000000"/>
                          </a:solidFill>
                          <a:latin typeface="Calibri"/>
                        </a:rPr>
                        <a:t>I like to understand about nature</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37%</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103</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104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93</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73</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431872">
                <a:tc>
                  <a:txBody>
                    <a:bodyPr/>
                    <a:lstStyle/>
                    <a:p>
                      <a:pPr algn="l" fontAlgn="ctr"/>
                      <a:r>
                        <a:rPr lang="en-US" sz="1400" b="0" i="0" u="none" strike="noStrike">
                          <a:solidFill>
                            <a:srgbClr val="000000"/>
                          </a:solidFill>
                          <a:latin typeface="Calibri"/>
                        </a:rPr>
                        <a:t>I enjoy reading articles about scientific subjects</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a:solidFill>
                            <a:srgbClr val="000000"/>
                          </a:solidFill>
                          <a:latin typeface="Calibri"/>
                        </a:rPr>
                        <a:t>17%</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a:solidFill>
                            <a:srgbClr val="000000"/>
                          </a:solidFill>
                          <a:latin typeface="Calibri"/>
                        </a:rPr>
                        <a:t>96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a:solidFill>
                            <a:srgbClr val="000000"/>
                          </a:solidFill>
                          <a:latin typeface="Calibri"/>
                        </a:rPr>
                        <a:t>90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a:solidFill>
                            <a:srgbClr val="000000"/>
                          </a:solidFill>
                          <a:latin typeface="Calibri"/>
                        </a:rPr>
                        <a:t>110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FF0000"/>
                          </a:solidFill>
                          <a:latin typeface="Calibri"/>
                        </a:rPr>
                        <a:t>174</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r>
              <a:tr h="431872">
                <a:tc>
                  <a:txBody>
                    <a:bodyPr/>
                    <a:lstStyle/>
                    <a:p>
                      <a:pPr algn="l" fontAlgn="ctr"/>
                      <a:r>
                        <a:rPr lang="en-US" sz="1400" b="0" i="0" u="none" strike="noStrike">
                          <a:solidFill>
                            <a:srgbClr val="000000"/>
                          </a:solidFill>
                          <a:latin typeface="Calibri"/>
                        </a:rPr>
                        <a:t>I enjoy solving problems that require a lot of thinking</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21%</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101</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113</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96</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109</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r h="224976">
                <a:tc>
                  <a:txBody>
                    <a:bodyPr/>
                    <a:lstStyle/>
                    <a:p>
                      <a:pPr algn="l" fontAlgn="ctr"/>
                      <a:r>
                        <a:rPr lang="en-US" sz="1400" b="0" i="0" u="none" strike="noStrike">
                          <a:solidFill>
                            <a:srgbClr val="000000"/>
                          </a:solidFill>
                          <a:latin typeface="Calibri"/>
                        </a:rPr>
                        <a:t>I enjoy reading romance novels</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a:solidFill>
                            <a:srgbClr val="000000"/>
                          </a:solidFill>
                          <a:latin typeface="Calibri"/>
                        </a:rPr>
                        <a:t>14%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a:solidFill>
                            <a:srgbClr val="000000"/>
                          </a:solidFill>
                          <a:latin typeface="Calibri"/>
                        </a:rPr>
                        <a:t>134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a:solidFill>
                            <a:srgbClr val="000000"/>
                          </a:solidFill>
                          <a:latin typeface="Calibri"/>
                        </a:rPr>
                        <a:t>83</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FF0000"/>
                          </a:solidFill>
                          <a:latin typeface="Calibri"/>
                        </a:rPr>
                        <a:t>132</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000000"/>
                          </a:solidFill>
                          <a:latin typeface="Calibri"/>
                        </a:rPr>
                        <a:t>99</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chemeClr val="bg1"/>
                    </a:solidFill>
                  </a:tcPr>
                </a:tc>
              </a:tr>
              <a:tr h="224976">
                <a:tc>
                  <a:txBody>
                    <a:bodyPr/>
                    <a:lstStyle/>
                    <a:p>
                      <a:pPr algn="l" fontAlgn="ctr"/>
                      <a:r>
                        <a:rPr lang="en-US" sz="1400" b="0" i="0" u="none" strike="noStrike" dirty="0">
                          <a:solidFill>
                            <a:srgbClr val="000000"/>
                          </a:solidFill>
                          <a:latin typeface="Calibri"/>
                        </a:rPr>
                        <a:t>I have a strong interest in science and math</a:t>
                      </a:r>
                    </a:p>
                  </a:txBody>
                  <a:tcPr marL="9525" marR="9525" marT="9525" marB="0" anchor="ctr">
                    <a:lnL w="6350" cap="flat" cmpd="sng" algn="ctr">
                      <a:solidFill>
                        <a:srgbClr val="D99795"/>
                      </a:solidFill>
                      <a:prstDash val="solid"/>
                      <a:round/>
                      <a:headEnd type="none" w="med" len="med"/>
                      <a:tailEnd type="none" w="med" len="med"/>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12%</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110</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84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a:solidFill>
                            <a:srgbClr val="000000"/>
                          </a:solidFill>
                          <a:latin typeface="Calibri"/>
                        </a:rPr>
                        <a:t>74</a:t>
                      </a:r>
                    </a:p>
                  </a:txBody>
                  <a:tcPr marL="9525" marR="9525" marT="9525" marB="0" anchor="ctr">
                    <a:lnL>
                      <a:noFill/>
                    </a:lnL>
                    <a:lnR>
                      <a:noFill/>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Calibri"/>
                        </a:rPr>
                        <a:t>114</a:t>
                      </a:r>
                    </a:p>
                  </a:txBody>
                  <a:tcPr marL="9525" marR="9525" marT="9525" marB="0" anchor="ctr">
                    <a:lnL>
                      <a:noFill/>
                    </a:lnL>
                    <a:lnR w="6350" cap="flat" cmpd="sng" algn="ctr">
                      <a:solidFill>
                        <a:srgbClr val="D99795"/>
                      </a:solidFill>
                      <a:prstDash val="solid"/>
                      <a:round/>
                      <a:headEnd type="none" w="med" len="med"/>
                      <a:tailEnd type="none" w="med" len="med"/>
                    </a:lnR>
                    <a:lnT w="6350" cap="flat" cmpd="sng" algn="ctr">
                      <a:solidFill>
                        <a:srgbClr val="D99795"/>
                      </a:solidFill>
                      <a:prstDash val="solid"/>
                      <a:round/>
                      <a:headEnd type="none" w="med" len="med"/>
                      <a:tailEnd type="none" w="med" len="med"/>
                    </a:lnT>
                    <a:lnB w="6350" cap="flat" cmpd="sng" algn="ctr">
                      <a:solidFill>
                        <a:srgbClr val="D99795"/>
                      </a:solidFill>
                      <a:prstDash val="solid"/>
                      <a:round/>
                      <a:headEnd type="none" w="med" len="med"/>
                      <a:tailEnd type="none" w="med" len="med"/>
                    </a:lnB>
                    <a:solidFill>
                      <a:srgbClr val="F2DDDC"/>
                    </a:solidFill>
                  </a:tcPr>
                </a:tc>
              </a:tr>
            </a:tbl>
          </a:graphicData>
        </a:graphic>
      </p:graphicFrame>
      <p:sp>
        <p:nvSpPr>
          <p:cNvPr id="4" name="Slide Number Placeholder 3"/>
          <p:cNvSpPr>
            <a:spLocks noGrp="1"/>
          </p:cNvSpPr>
          <p:nvPr>
            <p:ph type="sldNum" sz="quarter" idx="11"/>
          </p:nvPr>
        </p:nvSpPr>
        <p:spPr/>
        <p:txBody>
          <a:bodyPr/>
          <a:lstStyle/>
          <a:p>
            <a:pPr>
              <a:defRPr/>
            </a:pPr>
            <a:fld id="{7557E330-5E44-4E94-9DA4-1BE4EFA0D2A8}" type="slidenum">
              <a:rPr lang="en-US" smtClean="0"/>
              <a:pPr>
                <a:defRPr/>
              </a:pPr>
              <a:t>31</a:t>
            </a:fld>
            <a:endParaRPr lang="en-US" dirty="0"/>
          </a:p>
        </p:txBody>
      </p:sp>
      <p:sp>
        <p:nvSpPr>
          <p:cNvPr id="6"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amond 2"/>
          <p:cNvSpPr/>
          <p:nvPr/>
        </p:nvSpPr>
        <p:spPr>
          <a:xfrm>
            <a:off x="1981200" y="762000"/>
            <a:ext cx="4953000" cy="5181600"/>
          </a:xfrm>
          <a:prstGeom prst="diamond">
            <a:avLst/>
          </a:prstGeom>
        </p:spPr>
        <p:style>
          <a:lnRef idx="0">
            <a:schemeClr val="accent1"/>
          </a:lnRef>
          <a:fillRef idx="3">
            <a:schemeClr val="accent1"/>
          </a:fillRef>
          <a:effectRef idx="3">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GB"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rPr>
              <a:t>Finance and Banking Habits </a:t>
            </a:r>
            <a:endPar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1143000" y="228600"/>
            <a:ext cx="7467600" cy="609600"/>
          </a:xfrm>
        </p:spPr>
        <p:txBody>
          <a:bodyPr/>
          <a:lstStyle/>
          <a:p>
            <a:pPr eaLnBrk="1" hangingPunct="1">
              <a:defRPr/>
            </a:pPr>
            <a:r>
              <a:rPr lang="en-US" smtClean="0">
                <a:solidFill>
                  <a:schemeClr val="bg2">
                    <a:lumMod val="50000"/>
                  </a:schemeClr>
                </a:solidFill>
                <a:latin typeface="Calibri" pitchFamily="34" charset="0"/>
              </a:rPr>
              <a:t>Finance &amp; Banking Habits</a:t>
            </a:r>
          </a:p>
        </p:txBody>
      </p:sp>
      <p:graphicFrame>
        <p:nvGraphicFramePr>
          <p:cNvPr id="5" name="Content Placeholder 4"/>
          <p:cNvGraphicFramePr>
            <a:graphicFrameLocks noGrp="1"/>
          </p:cNvGraphicFramePr>
          <p:nvPr>
            <p:ph idx="1"/>
          </p:nvPr>
        </p:nvGraphicFramePr>
        <p:xfrm>
          <a:off x="685799" y="914400"/>
          <a:ext cx="8001001" cy="5438095"/>
        </p:xfrm>
        <a:graphic>
          <a:graphicData uri="http://schemas.openxmlformats.org/drawingml/2006/table">
            <a:tbl>
              <a:tblPr firstRow="1" bandRow="1">
                <a:tableStyleId>{775DCB02-9BB8-47FD-8907-85C794F793BA}</a:tableStyleId>
              </a:tblPr>
              <a:tblGrid>
                <a:gridCol w="2534970"/>
                <a:gridCol w="1029832"/>
                <a:gridCol w="1029832"/>
                <a:gridCol w="1346703"/>
                <a:gridCol w="1029832"/>
                <a:gridCol w="1029832"/>
              </a:tblGrid>
              <a:tr h="936941">
                <a:tc>
                  <a:txBody>
                    <a:bodyPr/>
                    <a:lstStyle/>
                    <a:p>
                      <a:r>
                        <a:rPr lang="en-US" sz="1400" dirty="0" smtClean="0">
                          <a:latin typeface="Calibri" pitchFamily="34" charset="0"/>
                        </a:rPr>
                        <a:t>In Last 12 Months</a:t>
                      </a:r>
                      <a:endParaRPr lang="en-US" sz="1400" dirty="0">
                        <a:latin typeface="Calibri" pitchFamily="34" charset="0"/>
                      </a:endParaRPr>
                    </a:p>
                  </a:txBody>
                  <a:tcPr anchor="ctr"/>
                </a:tc>
                <a:tc>
                  <a:txBody>
                    <a:bodyPr/>
                    <a:lstStyle/>
                    <a:p>
                      <a:pPr algn="ctr" fontAlgn="ctr"/>
                      <a:r>
                        <a:rPr lang="en-US" sz="1400" b="1" i="0" u="none" strike="noStrike" dirty="0">
                          <a:solidFill>
                            <a:srgbClr val="FFFFFF"/>
                          </a:solidFill>
                          <a:latin typeface="Calibri" pitchFamily="34" charset="0"/>
                        </a:rPr>
                        <a:t>All Travelled by Air</a:t>
                      </a:r>
                    </a:p>
                  </a:txBody>
                  <a:tcPr marL="8460" marR="8460" marT="8460" marB="0" anchor="ctr"/>
                </a:tc>
                <a:tc>
                  <a:txBody>
                    <a:bodyPr/>
                    <a:lstStyle/>
                    <a:p>
                      <a:pPr algn="ctr" fontAlgn="ctr"/>
                      <a:r>
                        <a:rPr lang="en-US" sz="1400" b="1" i="0" u="none" strike="noStrike" dirty="0">
                          <a:solidFill>
                            <a:srgbClr val="FFFFFF"/>
                          </a:solidFill>
                          <a:latin typeface="Calibri" pitchFamily="34" charset="0"/>
                        </a:rPr>
                        <a:t>GCC</a:t>
                      </a:r>
                    </a:p>
                  </a:txBody>
                  <a:tcPr marL="8460" marR="8460" marT="8460" marB="0" anchor="ctr"/>
                </a:tc>
                <a:tc>
                  <a:txBody>
                    <a:bodyPr/>
                    <a:lstStyle/>
                    <a:p>
                      <a:pPr algn="ctr" fontAlgn="ctr"/>
                      <a:r>
                        <a:rPr lang="en-US" sz="1400" b="1" i="0" u="none" strike="noStrike" dirty="0">
                          <a:solidFill>
                            <a:srgbClr val="FFFFFF"/>
                          </a:solidFill>
                          <a:latin typeface="Calibri" pitchFamily="34" charset="0"/>
                        </a:rPr>
                        <a:t>MEA and Africa</a:t>
                      </a:r>
                    </a:p>
                  </a:txBody>
                  <a:tcPr marL="8460" marR="8460" marT="8460" marB="0" anchor="ctr"/>
                </a:tc>
                <a:tc>
                  <a:txBody>
                    <a:bodyPr/>
                    <a:lstStyle/>
                    <a:p>
                      <a:pPr algn="ctr" fontAlgn="ctr"/>
                      <a:r>
                        <a:rPr lang="en-US" sz="1400" b="1" i="0" u="none" strike="noStrike" dirty="0">
                          <a:solidFill>
                            <a:srgbClr val="FFFFFF"/>
                          </a:solidFill>
                          <a:latin typeface="Calibri" pitchFamily="34" charset="0"/>
                        </a:rPr>
                        <a:t>Europe, America and Elsewhere</a:t>
                      </a:r>
                    </a:p>
                  </a:txBody>
                  <a:tcPr marL="8460" marR="8460" marT="8460" marB="0" anchor="ctr"/>
                </a:tc>
                <a:tc>
                  <a:txBody>
                    <a:bodyPr/>
                    <a:lstStyle/>
                    <a:p>
                      <a:pPr algn="ctr" fontAlgn="ctr"/>
                      <a:r>
                        <a:rPr lang="en-US" sz="1400" b="1" i="0" u="none" strike="noStrike" dirty="0">
                          <a:solidFill>
                            <a:srgbClr val="FFFFFF"/>
                          </a:solidFill>
                          <a:latin typeface="Calibri" pitchFamily="34" charset="0"/>
                        </a:rPr>
                        <a:t>Asia\Far East and Australia</a:t>
                      </a:r>
                    </a:p>
                  </a:txBody>
                  <a:tcPr marL="8460" marR="8460" marT="8460" marB="0" anchor="ctr"/>
                </a:tc>
              </a:tr>
              <a:tr h="440342">
                <a:tc>
                  <a:txBody>
                    <a:bodyPr/>
                    <a:lstStyle/>
                    <a:p>
                      <a:endParaRPr lang="en-US" sz="1400" dirty="0">
                        <a:latin typeface="Calibri" pitchFamily="34" charset="0"/>
                      </a:endParaRPr>
                    </a:p>
                  </a:txBody>
                  <a:tcPr anchor="ctr"/>
                </a:tc>
                <a:tc>
                  <a:txBody>
                    <a:bodyPr/>
                    <a:lstStyle/>
                    <a:p>
                      <a:pPr algn="ctr" fontAlgn="ctr"/>
                      <a:r>
                        <a:rPr lang="en-US" sz="1400" b="0" i="0" u="none" strike="noStrike" dirty="0">
                          <a:solidFill>
                            <a:srgbClr val="000000"/>
                          </a:solidFill>
                          <a:latin typeface="Calibri" pitchFamily="34" charset="0"/>
                        </a:rPr>
                        <a:t>n=1022</a:t>
                      </a:r>
                    </a:p>
                  </a:txBody>
                  <a:tcPr marL="8460" marR="8460" marT="8460" marB="0" anchor="ctr"/>
                </a:tc>
                <a:tc>
                  <a:txBody>
                    <a:bodyPr/>
                    <a:lstStyle/>
                    <a:p>
                      <a:pPr algn="ctr" fontAlgn="ctr"/>
                      <a:r>
                        <a:rPr lang="en-US" sz="1400" b="1" i="0" u="none" strike="noStrike" dirty="0">
                          <a:solidFill>
                            <a:srgbClr val="000000"/>
                          </a:solidFill>
                          <a:latin typeface="Calibri" pitchFamily="34" charset="0"/>
                        </a:rPr>
                        <a:t>n=350</a:t>
                      </a:r>
                    </a:p>
                  </a:txBody>
                  <a:tcPr marL="8460" marR="8460" marT="8460" marB="0" anchor="ctr"/>
                </a:tc>
                <a:tc>
                  <a:txBody>
                    <a:bodyPr/>
                    <a:lstStyle/>
                    <a:p>
                      <a:pPr algn="ctr" fontAlgn="ctr"/>
                      <a:r>
                        <a:rPr lang="en-US" sz="1400" b="1" i="0" u="none" strike="noStrike" dirty="0">
                          <a:solidFill>
                            <a:srgbClr val="000000"/>
                          </a:solidFill>
                          <a:latin typeface="Calibri" pitchFamily="34" charset="0"/>
                        </a:rPr>
                        <a:t>n=460</a:t>
                      </a:r>
                    </a:p>
                  </a:txBody>
                  <a:tcPr marL="8460" marR="8460" marT="8460" marB="0" anchor="ctr"/>
                </a:tc>
                <a:tc>
                  <a:txBody>
                    <a:bodyPr/>
                    <a:lstStyle/>
                    <a:p>
                      <a:pPr algn="ctr" fontAlgn="ctr"/>
                      <a:r>
                        <a:rPr lang="en-US" sz="1400" b="1" i="0" u="none" strike="noStrike" dirty="0">
                          <a:solidFill>
                            <a:srgbClr val="000000"/>
                          </a:solidFill>
                          <a:latin typeface="Calibri" pitchFamily="34" charset="0"/>
                        </a:rPr>
                        <a:t>n=121</a:t>
                      </a:r>
                    </a:p>
                  </a:txBody>
                  <a:tcPr marL="8460" marR="8460" marT="8460" marB="0" anchor="ctr"/>
                </a:tc>
                <a:tc>
                  <a:txBody>
                    <a:bodyPr/>
                    <a:lstStyle/>
                    <a:p>
                      <a:pPr algn="ctr" fontAlgn="ctr"/>
                      <a:r>
                        <a:rPr lang="en-US" sz="1400" b="1" i="0" u="none" strike="noStrike" dirty="0">
                          <a:solidFill>
                            <a:srgbClr val="000000"/>
                          </a:solidFill>
                          <a:latin typeface="Calibri" pitchFamily="34" charset="0"/>
                        </a:rPr>
                        <a:t>n=103</a:t>
                      </a:r>
                    </a:p>
                  </a:txBody>
                  <a:tcPr marL="8460" marR="8460" marT="8460" marB="0" anchor="ctr"/>
                </a:tc>
              </a:tr>
              <a:tr h="440342">
                <a:tc>
                  <a:txBody>
                    <a:bodyPr/>
                    <a:lstStyle/>
                    <a:p>
                      <a:endParaRPr lang="en-US" sz="1400" dirty="0">
                        <a:latin typeface="Calibri" pitchFamily="34" charset="0"/>
                      </a:endParaRPr>
                    </a:p>
                  </a:txBody>
                  <a:tcPr anchor="ctr"/>
                </a:tc>
                <a:tc>
                  <a:txBody>
                    <a:bodyPr/>
                    <a:lstStyle/>
                    <a:p>
                      <a:pPr algn="ctr"/>
                      <a:r>
                        <a:rPr lang="en-US" sz="1400" i="1" dirty="0" smtClean="0">
                          <a:latin typeface="Calibri" pitchFamily="34" charset="0"/>
                        </a:rPr>
                        <a:t>%</a:t>
                      </a:r>
                      <a:endParaRPr lang="en-US" sz="1400" i="1" dirty="0">
                        <a:latin typeface="Calibri" pitchFamily="34" charset="0"/>
                      </a:endParaRPr>
                    </a:p>
                  </a:txBody>
                  <a:tcPr anchor="ctr"/>
                </a:tc>
                <a:tc>
                  <a:txBody>
                    <a:bodyPr/>
                    <a:lstStyle/>
                    <a:p>
                      <a:pPr algn="ctr"/>
                      <a:r>
                        <a:rPr lang="en-US" sz="1400" i="1" dirty="0" smtClean="0">
                          <a:latin typeface="Calibri" pitchFamily="34" charset="0"/>
                        </a:rPr>
                        <a:t>Index</a:t>
                      </a:r>
                      <a:endParaRPr lang="en-US" sz="1400" i="1" dirty="0">
                        <a:latin typeface="Calibri" pitchFamily="34" charset="0"/>
                      </a:endParaRPr>
                    </a:p>
                  </a:txBody>
                  <a:tcPr anchor="ctr"/>
                </a:tc>
                <a:tc>
                  <a:txBody>
                    <a:bodyPr/>
                    <a:lstStyle/>
                    <a:p>
                      <a:pPr algn="ctr"/>
                      <a:r>
                        <a:rPr lang="en-US" sz="1400" i="1" dirty="0" smtClean="0">
                          <a:latin typeface="Calibri" pitchFamily="34" charset="0"/>
                        </a:rPr>
                        <a:t>Index</a:t>
                      </a:r>
                      <a:endParaRPr lang="en-US" sz="1400" i="1" dirty="0">
                        <a:latin typeface="Calibri" pitchFamily="34" charset="0"/>
                      </a:endParaRPr>
                    </a:p>
                  </a:txBody>
                  <a:tcPr anchor="ctr"/>
                </a:tc>
                <a:tc>
                  <a:txBody>
                    <a:bodyPr/>
                    <a:lstStyle/>
                    <a:p>
                      <a:pPr algn="ctr"/>
                      <a:r>
                        <a:rPr lang="en-US" sz="1400" i="1" dirty="0" smtClean="0">
                          <a:latin typeface="Calibri" pitchFamily="34" charset="0"/>
                        </a:rPr>
                        <a:t>Index</a:t>
                      </a:r>
                      <a:endParaRPr lang="en-US" sz="1400" i="1" dirty="0">
                        <a:latin typeface="Calibri" pitchFamily="34" charset="0"/>
                      </a:endParaRPr>
                    </a:p>
                  </a:txBody>
                  <a:tcPr anchor="ctr"/>
                </a:tc>
                <a:tc>
                  <a:txBody>
                    <a:bodyPr/>
                    <a:lstStyle/>
                    <a:p>
                      <a:pPr algn="ctr"/>
                      <a:r>
                        <a:rPr lang="en-US" sz="1400" i="1" dirty="0" smtClean="0">
                          <a:latin typeface="Calibri" pitchFamily="34" charset="0"/>
                        </a:rPr>
                        <a:t>Index</a:t>
                      </a:r>
                      <a:endParaRPr lang="en-US" sz="1400" i="1" dirty="0">
                        <a:latin typeface="Calibri" pitchFamily="34" charset="0"/>
                      </a:endParaRPr>
                    </a:p>
                  </a:txBody>
                  <a:tcPr anchor="ctr"/>
                </a:tc>
              </a:tr>
              <a:tr h="440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i="1" dirty="0" smtClean="0">
                          <a:latin typeface="Calibri" pitchFamily="34" charset="0"/>
                        </a:rPr>
                        <a:t>Have Banking Account</a:t>
                      </a:r>
                      <a:endParaRPr lang="en-US" sz="1400" i="1" dirty="0" smtClean="0">
                        <a:latin typeface="Calibri" pitchFamily="34" charset="0"/>
                      </a:endParaRPr>
                    </a:p>
                  </a:txBody>
                  <a:tcPr anchor="ctr"/>
                </a:tc>
                <a:tc>
                  <a:txBody>
                    <a:bodyPr/>
                    <a:lstStyle/>
                    <a:p>
                      <a:pPr algn="ctr" fontAlgn="ctr"/>
                      <a:r>
                        <a:rPr lang="en-US" sz="1400" b="0" i="0" u="none" strike="noStrike">
                          <a:solidFill>
                            <a:srgbClr val="000000"/>
                          </a:solidFill>
                          <a:latin typeface="Calibri" pitchFamily="34" charset="0"/>
                        </a:rPr>
                        <a:t>55%</a:t>
                      </a:r>
                    </a:p>
                  </a:txBody>
                  <a:tcPr marL="9525" marR="9525" marT="9525" marB="0" anchor="ctr"/>
                </a:tc>
                <a:tc>
                  <a:txBody>
                    <a:bodyPr/>
                    <a:lstStyle/>
                    <a:p>
                      <a:pPr algn="ctr" fontAlgn="ctr"/>
                      <a:r>
                        <a:rPr lang="en-US" sz="1400" b="0" i="0" u="none" strike="noStrike">
                          <a:solidFill>
                            <a:srgbClr val="000000"/>
                          </a:solidFill>
                          <a:latin typeface="Calibri" pitchFamily="34" charset="0"/>
                        </a:rPr>
                        <a:t>119</a:t>
                      </a:r>
                    </a:p>
                  </a:txBody>
                  <a:tcPr marL="9525" marR="9525" marT="9525" marB="0" anchor="ctr"/>
                </a:tc>
                <a:tc>
                  <a:txBody>
                    <a:bodyPr/>
                    <a:lstStyle/>
                    <a:p>
                      <a:pPr algn="ctr" fontAlgn="ctr"/>
                      <a:r>
                        <a:rPr lang="en-US" sz="1400" b="0" i="0" u="none" strike="noStrike">
                          <a:solidFill>
                            <a:srgbClr val="000000"/>
                          </a:solidFill>
                          <a:latin typeface="Calibri" pitchFamily="34" charset="0"/>
                        </a:rPr>
                        <a:t>91</a:t>
                      </a:r>
                    </a:p>
                  </a:txBody>
                  <a:tcPr marL="9525" marR="9525" marT="9525" marB="0" anchor="ctr"/>
                </a:tc>
                <a:tc>
                  <a:txBody>
                    <a:bodyPr/>
                    <a:lstStyle/>
                    <a:p>
                      <a:pPr algn="ctr" fontAlgn="ctr"/>
                      <a:r>
                        <a:rPr lang="en-US" sz="1400" b="0" i="0" u="none" strike="noStrike">
                          <a:solidFill>
                            <a:srgbClr val="000000"/>
                          </a:solidFill>
                          <a:latin typeface="Calibri" pitchFamily="34" charset="0"/>
                        </a:rPr>
                        <a:t>105</a:t>
                      </a:r>
                    </a:p>
                  </a:txBody>
                  <a:tcPr marL="9525" marR="9525" marT="9525" marB="0" anchor="ctr"/>
                </a:tc>
                <a:tc>
                  <a:txBody>
                    <a:bodyPr/>
                    <a:lstStyle/>
                    <a:p>
                      <a:pPr algn="ctr" fontAlgn="ctr"/>
                      <a:r>
                        <a:rPr lang="en-US" sz="1400" b="0" i="0" u="none" strike="noStrike" dirty="0">
                          <a:solidFill>
                            <a:srgbClr val="000000"/>
                          </a:solidFill>
                          <a:latin typeface="Calibri" pitchFamily="34" charset="0"/>
                        </a:rPr>
                        <a:t>108</a:t>
                      </a:r>
                    </a:p>
                  </a:txBody>
                  <a:tcPr marL="9525" marR="9525" marT="9525" marB="0" anchor="ctr"/>
                </a:tc>
              </a:tr>
              <a:tr h="440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latin typeface="Calibri" pitchFamily="34" charset="0"/>
                        </a:rPr>
                        <a:t>Banks dealt with:</a:t>
                      </a:r>
                    </a:p>
                  </a:txBody>
                  <a:tcPr anchor="ctr"/>
                </a:tc>
                <a:tc>
                  <a:txBody>
                    <a:bodyPr/>
                    <a:lstStyle/>
                    <a:p>
                      <a:pPr algn="ctr"/>
                      <a:endParaRPr lang="en-US" sz="1400" dirty="0">
                        <a:latin typeface="Calibri" pitchFamily="34" charset="0"/>
                      </a:endParaRPr>
                    </a:p>
                  </a:txBody>
                  <a:tcPr anchor="ctr"/>
                </a:tc>
                <a:tc>
                  <a:txBody>
                    <a:bodyPr/>
                    <a:lstStyle/>
                    <a:p>
                      <a:pPr algn="ctr"/>
                      <a:endParaRPr lang="en-US" sz="1400" dirty="0">
                        <a:latin typeface="Calibri" pitchFamily="34" charset="0"/>
                      </a:endParaRPr>
                    </a:p>
                  </a:txBody>
                  <a:tcPr anchor="ctr"/>
                </a:tc>
                <a:tc>
                  <a:txBody>
                    <a:bodyPr/>
                    <a:lstStyle/>
                    <a:p>
                      <a:pPr algn="ctr"/>
                      <a:endParaRPr lang="en-US" sz="1400" dirty="0">
                        <a:latin typeface="Calibri" pitchFamily="34" charset="0"/>
                      </a:endParaRPr>
                    </a:p>
                  </a:txBody>
                  <a:tcPr anchor="ctr"/>
                </a:tc>
                <a:tc>
                  <a:txBody>
                    <a:bodyPr/>
                    <a:lstStyle/>
                    <a:p>
                      <a:pPr algn="ctr"/>
                      <a:endParaRPr lang="en-US" sz="1400" dirty="0">
                        <a:latin typeface="Calibri" pitchFamily="34" charset="0"/>
                      </a:endParaRPr>
                    </a:p>
                  </a:txBody>
                  <a:tcPr anchor="ctr"/>
                </a:tc>
                <a:tc>
                  <a:txBody>
                    <a:bodyPr/>
                    <a:lstStyle/>
                    <a:p>
                      <a:pPr algn="ctr"/>
                      <a:endParaRPr lang="en-US" sz="1400" dirty="0">
                        <a:latin typeface="Calibri" pitchFamily="34" charset="0"/>
                      </a:endParaRPr>
                    </a:p>
                  </a:txBody>
                  <a:tcPr anchor="ctr"/>
                </a:tc>
              </a:tr>
              <a:tr h="255949">
                <a:tc>
                  <a:txBody>
                    <a:bodyPr/>
                    <a:lstStyle/>
                    <a:p>
                      <a:pPr lvl="1" algn="l" fontAlgn="b"/>
                      <a:r>
                        <a:rPr lang="en-US" sz="1400" b="0" i="0" u="none" strike="noStrike" dirty="0">
                          <a:solidFill>
                            <a:srgbClr val="000000"/>
                          </a:solidFill>
                          <a:latin typeface="Calibri" pitchFamily="34" charset="0"/>
                        </a:rPr>
                        <a:t>Al </a:t>
                      </a:r>
                      <a:r>
                        <a:rPr lang="en-US" sz="1400" b="0" i="0" u="none" strike="noStrike" dirty="0" err="1">
                          <a:solidFill>
                            <a:srgbClr val="000000"/>
                          </a:solidFill>
                          <a:latin typeface="Calibri" pitchFamily="34" charset="0"/>
                        </a:rPr>
                        <a:t>Rajhi</a:t>
                      </a:r>
                      <a:r>
                        <a:rPr lang="en-US" sz="1400" b="0" i="0" u="none" strike="noStrike" dirty="0">
                          <a:solidFill>
                            <a:srgbClr val="000000"/>
                          </a:solidFill>
                          <a:latin typeface="Calibri" pitchFamily="34" charset="0"/>
                        </a:rPr>
                        <a:t> </a:t>
                      </a:r>
                    </a:p>
                  </a:txBody>
                  <a:tcPr marL="9525" marR="9525" marT="9525" marB="0" anchor="b"/>
                </a:tc>
                <a:tc>
                  <a:txBody>
                    <a:bodyPr/>
                    <a:lstStyle/>
                    <a:p>
                      <a:pPr algn="ctr" fontAlgn="ctr"/>
                      <a:r>
                        <a:rPr lang="en-US" sz="1400" b="0" i="0" u="none" strike="noStrike">
                          <a:solidFill>
                            <a:srgbClr val="000000"/>
                          </a:solidFill>
                          <a:latin typeface="Calibri" pitchFamily="34" charset="0"/>
                        </a:rPr>
                        <a:t>20%</a:t>
                      </a:r>
                    </a:p>
                  </a:txBody>
                  <a:tcPr marL="9525" marR="9525" marT="9525" marB="0" anchor="ctr"/>
                </a:tc>
                <a:tc>
                  <a:txBody>
                    <a:bodyPr/>
                    <a:lstStyle/>
                    <a:p>
                      <a:pPr algn="ctr" fontAlgn="ctr"/>
                      <a:r>
                        <a:rPr lang="en-US" sz="1400" b="0" i="0" u="none" strike="noStrike" dirty="0">
                          <a:solidFill>
                            <a:srgbClr val="FF0000"/>
                          </a:solidFill>
                          <a:latin typeface="Calibri" pitchFamily="34" charset="0"/>
                        </a:rPr>
                        <a:t>124</a:t>
                      </a:r>
                    </a:p>
                  </a:txBody>
                  <a:tcPr marL="9525" marR="9525" marT="9525" marB="0" anchor="ctr"/>
                </a:tc>
                <a:tc>
                  <a:txBody>
                    <a:bodyPr/>
                    <a:lstStyle/>
                    <a:p>
                      <a:pPr algn="ctr" fontAlgn="ctr"/>
                      <a:r>
                        <a:rPr lang="en-US" sz="1400" b="0" i="0" u="none" strike="noStrike">
                          <a:solidFill>
                            <a:srgbClr val="000000"/>
                          </a:solidFill>
                          <a:latin typeface="Calibri" pitchFamily="34" charset="0"/>
                        </a:rPr>
                        <a:t>108</a:t>
                      </a:r>
                    </a:p>
                  </a:txBody>
                  <a:tcPr marL="9525" marR="9525" marT="9525" marB="0" anchor="ctr"/>
                </a:tc>
                <a:tc>
                  <a:txBody>
                    <a:bodyPr/>
                    <a:lstStyle/>
                    <a:p>
                      <a:pPr algn="ctr" fontAlgn="ctr"/>
                      <a:r>
                        <a:rPr lang="en-US" sz="1400" b="0" i="0" u="none" strike="noStrike">
                          <a:solidFill>
                            <a:srgbClr val="000000"/>
                          </a:solidFill>
                          <a:latin typeface="Calibri" pitchFamily="34" charset="0"/>
                        </a:rPr>
                        <a:t>74</a:t>
                      </a:r>
                    </a:p>
                  </a:txBody>
                  <a:tcPr marL="9525" marR="9525" marT="9525" marB="0" anchor="ctr"/>
                </a:tc>
                <a:tc>
                  <a:txBody>
                    <a:bodyPr/>
                    <a:lstStyle/>
                    <a:p>
                      <a:pPr algn="ctr" fontAlgn="ctr"/>
                      <a:r>
                        <a:rPr lang="en-US" sz="1400" b="0" i="0" u="none" strike="noStrike">
                          <a:solidFill>
                            <a:srgbClr val="000000"/>
                          </a:solidFill>
                          <a:latin typeface="Calibri" pitchFamily="34" charset="0"/>
                        </a:rPr>
                        <a:t>63</a:t>
                      </a:r>
                    </a:p>
                  </a:txBody>
                  <a:tcPr marL="9525" marR="9525" marT="9525" marB="0" anchor="ctr"/>
                </a:tc>
              </a:tr>
              <a:tr h="255949">
                <a:tc>
                  <a:txBody>
                    <a:bodyPr/>
                    <a:lstStyle/>
                    <a:p>
                      <a:pPr lvl="1" algn="l" fontAlgn="b"/>
                      <a:r>
                        <a:rPr lang="en-US" sz="1400" b="0" i="0" u="none" strike="noStrike" dirty="0">
                          <a:solidFill>
                            <a:srgbClr val="000000"/>
                          </a:solidFill>
                          <a:latin typeface="Calibri" pitchFamily="34" charset="0"/>
                        </a:rPr>
                        <a:t>The National Commercial Bank</a:t>
                      </a:r>
                    </a:p>
                  </a:txBody>
                  <a:tcPr marL="9525" marR="9525" marT="9525" marB="0" anchor="b"/>
                </a:tc>
                <a:tc>
                  <a:txBody>
                    <a:bodyPr/>
                    <a:lstStyle/>
                    <a:p>
                      <a:pPr algn="ctr" fontAlgn="ctr"/>
                      <a:r>
                        <a:rPr lang="en-US" sz="1400" b="0" i="0" u="none" strike="noStrike">
                          <a:solidFill>
                            <a:srgbClr val="000000"/>
                          </a:solidFill>
                          <a:latin typeface="Calibri" pitchFamily="34" charset="0"/>
                        </a:rPr>
                        <a:t>15%</a:t>
                      </a:r>
                    </a:p>
                  </a:txBody>
                  <a:tcPr marL="9525" marR="9525" marT="9525" marB="0" anchor="ctr"/>
                </a:tc>
                <a:tc>
                  <a:txBody>
                    <a:bodyPr/>
                    <a:lstStyle/>
                    <a:p>
                      <a:pPr algn="ctr" fontAlgn="ctr"/>
                      <a:r>
                        <a:rPr lang="en-US" sz="1400" b="0" i="0" u="none" strike="noStrike" dirty="0">
                          <a:solidFill>
                            <a:srgbClr val="000000"/>
                          </a:solidFill>
                          <a:latin typeface="Calibri" pitchFamily="34" charset="0"/>
                        </a:rPr>
                        <a:t>94</a:t>
                      </a:r>
                    </a:p>
                  </a:txBody>
                  <a:tcPr marL="9525" marR="9525" marT="9525" marB="0" anchor="ctr"/>
                </a:tc>
                <a:tc>
                  <a:txBody>
                    <a:bodyPr/>
                    <a:lstStyle/>
                    <a:p>
                      <a:pPr algn="ctr" fontAlgn="ctr"/>
                      <a:r>
                        <a:rPr lang="en-US" sz="1400" b="0" i="0" u="none" strike="noStrike">
                          <a:solidFill>
                            <a:srgbClr val="000000"/>
                          </a:solidFill>
                          <a:latin typeface="Calibri" pitchFamily="34" charset="0"/>
                        </a:rPr>
                        <a:t>91</a:t>
                      </a:r>
                    </a:p>
                  </a:txBody>
                  <a:tcPr marL="9525" marR="9525" marT="9525" marB="0" anchor="ctr"/>
                </a:tc>
                <a:tc>
                  <a:txBody>
                    <a:bodyPr/>
                    <a:lstStyle/>
                    <a:p>
                      <a:pPr algn="ctr" fontAlgn="ctr"/>
                      <a:r>
                        <a:rPr lang="en-US" sz="1400" b="0" i="0" u="none" strike="noStrike" dirty="0">
                          <a:solidFill>
                            <a:srgbClr val="FF0000"/>
                          </a:solidFill>
                          <a:latin typeface="Calibri" pitchFamily="34" charset="0"/>
                        </a:rPr>
                        <a:t>166</a:t>
                      </a:r>
                    </a:p>
                  </a:txBody>
                  <a:tcPr marL="9525" marR="9525" marT="9525" marB="0" anchor="ctr"/>
                </a:tc>
                <a:tc>
                  <a:txBody>
                    <a:bodyPr/>
                    <a:lstStyle/>
                    <a:p>
                      <a:pPr algn="ctr" fontAlgn="ctr"/>
                      <a:r>
                        <a:rPr lang="en-US" sz="1400" b="0" i="0" u="none" strike="noStrike" dirty="0">
                          <a:solidFill>
                            <a:srgbClr val="FF0000"/>
                          </a:solidFill>
                          <a:latin typeface="Calibri" pitchFamily="34" charset="0"/>
                        </a:rPr>
                        <a:t>120</a:t>
                      </a:r>
                    </a:p>
                  </a:txBody>
                  <a:tcPr marL="9525" marR="9525" marT="9525" marB="0" anchor="ctr"/>
                </a:tc>
              </a:tr>
              <a:tr h="255949">
                <a:tc>
                  <a:txBody>
                    <a:bodyPr/>
                    <a:lstStyle/>
                    <a:p>
                      <a:pPr lvl="1" algn="l" fontAlgn="b"/>
                      <a:r>
                        <a:rPr lang="en-US" sz="1400" b="0" i="0" u="none" strike="noStrike" dirty="0">
                          <a:solidFill>
                            <a:srgbClr val="000000"/>
                          </a:solidFill>
                          <a:latin typeface="Calibri" pitchFamily="34" charset="0"/>
                        </a:rPr>
                        <a:t>Saudi British Bank</a:t>
                      </a:r>
                    </a:p>
                  </a:txBody>
                  <a:tcPr marL="9525" marR="9525" marT="9525" marB="0" anchor="b"/>
                </a:tc>
                <a:tc>
                  <a:txBody>
                    <a:bodyPr/>
                    <a:lstStyle/>
                    <a:p>
                      <a:pPr algn="ctr" fontAlgn="ctr"/>
                      <a:r>
                        <a:rPr lang="en-US" sz="1400" b="0" i="0" u="none" strike="noStrike">
                          <a:solidFill>
                            <a:srgbClr val="000000"/>
                          </a:solidFill>
                          <a:latin typeface="Calibri" pitchFamily="34" charset="0"/>
                        </a:rPr>
                        <a:t>8%</a:t>
                      </a:r>
                    </a:p>
                  </a:txBody>
                  <a:tcPr marL="9525" marR="9525" marT="9525" marB="0" anchor="ctr"/>
                </a:tc>
                <a:tc>
                  <a:txBody>
                    <a:bodyPr/>
                    <a:lstStyle/>
                    <a:p>
                      <a:pPr algn="ctr" fontAlgn="ctr"/>
                      <a:r>
                        <a:rPr lang="en-US" sz="1400" b="0" i="0" u="none" strike="noStrike">
                          <a:solidFill>
                            <a:srgbClr val="000000"/>
                          </a:solidFill>
                          <a:latin typeface="Calibri" pitchFamily="34" charset="0"/>
                        </a:rPr>
                        <a:t>100</a:t>
                      </a:r>
                    </a:p>
                  </a:txBody>
                  <a:tcPr marL="9525" marR="9525" marT="9525" marB="0" anchor="ctr"/>
                </a:tc>
                <a:tc>
                  <a:txBody>
                    <a:bodyPr/>
                    <a:lstStyle/>
                    <a:p>
                      <a:pPr algn="ctr" fontAlgn="ctr"/>
                      <a:r>
                        <a:rPr lang="en-US" sz="1400" b="0" i="0" u="none" strike="noStrike">
                          <a:solidFill>
                            <a:srgbClr val="000000"/>
                          </a:solidFill>
                          <a:latin typeface="Calibri" pitchFamily="34" charset="0"/>
                        </a:rPr>
                        <a:t>102</a:t>
                      </a:r>
                    </a:p>
                  </a:txBody>
                  <a:tcPr marL="9525" marR="9525" marT="9525" marB="0" anchor="ctr"/>
                </a:tc>
                <a:tc>
                  <a:txBody>
                    <a:bodyPr/>
                    <a:lstStyle/>
                    <a:p>
                      <a:pPr algn="ctr" fontAlgn="ctr"/>
                      <a:r>
                        <a:rPr lang="en-US" sz="1400" b="0" i="0" u="none" strike="noStrike" dirty="0">
                          <a:solidFill>
                            <a:srgbClr val="FF0000"/>
                          </a:solidFill>
                          <a:latin typeface="Calibri" pitchFamily="34" charset="0"/>
                        </a:rPr>
                        <a:t>160</a:t>
                      </a:r>
                    </a:p>
                  </a:txBody>
                  <a:tcPr marL="9525" marR="9525" marT="9525" marB="0" anchor="ctr"/>
                </a:tc>
                <a:tc>
                  <a:txBody>
                    <a:bodyPr/>
                    <a:lstStyle/>
                    <a:p>
                      <a:pPr algn="ctr" fontAlgn="ctr"/>
                      <a:r>
                        <a:rPr lang="en-US" sz="1400" b="0" i="0" u="none" strike="noStrike" dirty="0">
                          <a:solidFill>
                            <a:srgbClr val="FF0000"/>
                          </a:solidFill>
                          <a:latin typeface="Calibri" pitchFamily="34" charset="0"/>
                        </a:rPr>
                        <a:t>221</a:t>
                      </a:r>
                    </a:p>
                  </a:txBody>
                  <a:tcPr marL="9525" marR="9525" marT="9525" marB="0" anchor="ctr"/>
                </a:tc>
              </a:tr>
              <a:tr h="255949">
                <a:tc>
                  <a:txBody>
                    <a:bodyPr/>
                    <a:lstStyle/>
                    <a:p>
                      <a:pPr lvl="1" algn="l" fontAlgn="b"/>
                      <a:r>
                        <a:rPr lang="en-US" sz="1400" b="0" i="0" u="none" strike="noStrike" dirty="0">
                          <a:solidFill>
                            <a:srgbClr val="000000"/>
                          </a:solidFill>
                          <a:latin typeface="Calibri" pitchFamily="34" charset="0"/>
                        </a:rPr>
                        <a:t>Al Riyadh Bank</a:t>
                      </a:r>
                    </a:p>
                  </a:txBody>
                  <a:tcPr marL="9525" marR="9525" marT="9525" marB="0" anchor="b"/>
                </a:tc>
                <a:tc>
                  <a:txBody>
                    <a:bodyPr/>
                    <a:lstStyle/>
                    <a:p>
                      <a:pPr algn="ctr" fontAlgn="ctr"/>
                      <a:r>
                        <a:rPr lang="en-US" sz="1400" b="0" i="0" u="none" strike="noStrike">
                          <a:solidFill>
                            <a:srgbClr val="000000"/>
                          </a:solidFill>
                          <a:latin typeface="Calibri" pitchFamily="34" charset="0"/>
                        </a:rPr>
                        <a:t>7%</a:t>
                      </a:r>
                    </a:p>
                  </a:txBody>
                  <a:tcPr marL="9525" marR="9525" marT="9525" marB="0" anchor="ctr"/>
                </a:tc>
                <a:tc>
                  <a:txBody>
                    <a:bodyPr/>
                    <a:lstStyle/>
                    <a:p>
                      <a:pPr algn="ctr" fontAlgn="ctr"/>
                      <a:r>
                        <a:rPr lang="en-US" sz="1400" b="0" i="0" u="none" strike="noStrike" dirty="0">
                          <a:solidFill>
                            <a:srgbClr val="FF0000"/>
                          </a:solidFill>
                          <a:latin typeface="Calibri" pitchFamily="34" charset="0"/>
                        </a:rPr>
                        <a:t>147</a:t>
                      </a:r>
                    </a:p>
                  </a:txBody>
                  <a:tcPr marL="9525" marR="9525" marT="9525" marB="0" anchor="ctr"/>
                </a:tc>
                <a:tc>
                  <a:txBody>
                    <a:bodyPr/>
                    <a:lstStyle/>
                    <a:p>
                      <a:pPr algn="ctr" fontAlgn="ctr"/>
                      <a:r>
                        <a:rPr lang="en-US" sz="1400" b="0" i="0" u="none" strike="noStrike">
                          <a:solidFill>
                            <a:srgbClr val="000000"/>
                          </a:solidFill>
                          <a:latin typeface="Calibri" pitchFamily="34" charset="0"/>
                        </a:rPr>
                        <a:t>61</a:t>
                      </a:r>
                    </a:p>
                  </a:txBody>
                  <a:tcPr marL="9525" marR="9525" marT="9525" marB="0" anchor="ctr"/>
                </a:tc>
                <a:tc>
                  <a:txBody>
                    <a:bodyPr/>
                    <a:lstStyle/>
                    <a:p>
                      <a:pPr algn="ctr" fontAlgn="ctr"/>
                      <a:r>
                        <a:rPr lang="en-US" sz="1400" b="0" i="0" u="none" strike="noStrike">
                          <a:solidFill>
                            <a:srgbClr val="000000"/>
                          </a:solidFill>
                          <a:latin typeface="Calibri" pitchFamily="34" charset="0"/>
                        </a:rPr>
                        <a:t>107</a:t>
                      </a:r>
                    </a:p>
                  </a:txBody>
                  <a:tcPr marL="9525" marR="9525" marT="9525" marB="0" anchor="ctr"/>
                </a:tc>
                <a:tc>
                  <a:txBody>
                    <a:bodyPr/>
                    <a:lstStyle/>
                    <a:p>
                      <a:pPr algn="ctr" fontAlgn="ctr"/>
                      <a:r>
                        <a:rPr lang="en-US" sz="1400" b="0" i="0" u="none" strike="noStrike">
                          <a:solidFill>
                            <a:srgbClr val="000000"/>
                          </a:solidFill>
                          <a:latin typeface="Calibri" pitchFamily="34" charset="0"/>
                        </a:rPr>
                        <a:t>91</a:t>
                      </a:r>
                    </a:p>
                  </a:txBody>
                  <a:tcPr marL="9525" marR="9525" marT="9525" marB="0" anchor="ctr"/>
                </a:tc>
              </a:tr>
              <a:tr h="255949">
                <a:tc>
                  <a:txBody>
                    <a:bodyPr/>
                    <a:lstStyle/>
                    <a:p>
                      <a:pPr lvl="1" algn="l" fontAlgn="b"/>
                      <a:r>
                        <a:rPr lang="en-US" sz="1400" b="0" i="0" u="none" strike="noStrike" dirty="0">
                          <a:solidFill>
                            <a:srgbClr val="000000"/>
                          </a:solidFill>
                          <a:latin typeface="Calibri" pitchFamily="34" charset="0"/>
                        </a:rPr>
                        <a:t>Arab National Bank</a:t>
                      </a:r>
                    </a:p>
                  </a:txBody>
                  <a:tcPr marL="9525" marR="9525" marT="9525" marB="0" anchor="b"/>
                </a:tc>
                <a:tc>
                  <a:txBody>
                    <a:bodyPr/>
                    <a:lstStyle/>
                    <a:p>
                      <a:pPr algn="ctr" fontAlgn="ctr"/>
                      <a:r>
                        <a:rPr lang="en-US" sz="1400" b="0" i="0" u="none" strike="noStrike">
                          <a:solidFill>
                            <a:srgbClr val="000000"/>
                          </a:solidFill>
                          <a:latin typeface="Calibri" pitchFamily="34" charset="0"/>
                        </a:rPr>
                        <a:t>5%</a:t>
                      </a:r>
                    </a:p>
                  </a:txBody>
                  <a:tcPr marL="9525" marR="9525" marT="9525" marB="0" anchor="ctr"/>
                </a:tc>
                <a:tc>
                  <a:txBody>
                    <a:bodyPr/>
                    <a:lstStyle/>
                    <a:p>
                      <a:pPr algn="ctr" fontAlgn="ctr"/>
                      <a:r>
                        <a:rPr lang="en-US" sz="1400" b="0" i="0" u="none" strike="noStrike" dirty="0">
                          <a:solidFill>
                            <a:srgbClr val="000000"/>
                          </a:solidFill>
                          <a:latin typeface="Calibri" pitchFamily="34" charset="0"/>
                        </a:rPr>
                        <a:t>138</a:t>
                      </a:r>
                    </a:p>
                  </a:txBody>
                  <a:tcPr marL="9525" marR="9525" marT="9525" marB="0" anchor="ctr"/>
                </a:tc>
                <a:tc>
                  <a:txBody>
                    <a:bodyPr/>
                    <a:lstStyle/>
                    <a:p>
                      <a:pPr algn="ctr" fontAlgn="ctr"/>
                      <a:r>
                        <a:rPr lang="en-US" sz="1400" b="0" i="0" u="none" strike="noStrike">
                          <a:solidFill>
                            <a:srgbClr val="000000"/>
                          </a:solidFill>
                          <a:latin typeface="Calibri" pitchFamily="34" charset="0"/>
                        </a:rPr>
                        <a:t>87</a:t>
                      </a:r>
                    </a:p>
                  </a:txBody>
                  <a:tcPr marL="9525" marR="9525" marT="9525" marB="0" anchor="ctr"/>
                </a:tc>
                <a:tc>
                  <a:txBody>
                    <a:bodyPr/>
                    <a:lstStyle/>
                    <a:p>
                      <a:pPr algn="ctr" fontAlgn="ctr"/>
                      <a:r>
                        <a:rPr lang="en-US" sz="1400" b="0" i="0" u="none" strike="noStrike">
                          <a:solidFill>
                            <a:srgbClr val="000000"/>
                          </a:solidFill>
                          <a:latin typeface="Calibri" pitchFamily="34" charset="0"/>
                        </a:rPr>
                        <a:t>124</a:t>
                      </a:r>
                    </a:p>
                  </a:txBody>
                  <a:tcPr marL="9525" marR="9525" marT="9525" marB="0" anchor="ctr"/>
                </a:tc>
                <a:tc>
                  <a:txBody>
                    <a:bodyPr/>
                    <a:lstStyle/>
                    <a:p>
                      <a:pPr algn="ctr" fontAlgn="ctr"/>
                      <a:r>
                        <a:rPr lang="en-US" sz="1400" b="0" i="0" u="none" strike="noStrike" dirty="0">
                          <a:solidFill>
                            <a:srgbClr val="FF0000"/>
                          </a:solidFill>
                          <a:latin typeface="Calibri" pitchFamily="34" charset="0"/>
                        </a:rPr>
                        <a:t>186</a:t>
                      </a:r>
                    </a:p>
                  </a:txBody>
                  <a:tcPr marL="9525" marR="9525" marT="9525" marB="0" anchor="ctr"/>
                </a:tc>
              </a:tr>
              <a:tr h="255949">
                <a:tc>
                  <a:txBody>
                    <a:bodyPr/>
                    <a:lstStyle/>
                    <a:p>
                      <a:pPr lvl="1" algn="l" fontAlgn="b"/>
                      <a:r>
                        <a:rPr lang="en-US" sz="1400" b="0" i="0" u="none" strike="noStrike" dirty="0">
                          <a:solidFill>
                            <a:srgbClr val="000000"/>
                          </a:solidFill>
                          <a:latin typeface="Calibri" pitchFamily="34" charset="0"/>
                        </a:rPr>
                        <a:t>Saudi American Bank</a:t>
                      </a:r>
                    </a:p>
                  </a:txBody>
                  <a:tcPr marL="9525" marR="9525" marT="9525" marB="0" anchor="b"/>
                </a:tc>
                <a:tc>
                  <a:txBody>
                    <a:bodyPr/>
                    <a:lstStyle/>
                    <a:p>
                      <a:pPr algn="ctr" fontAlgn="ctr"/>
                      <a:r>
                        <a:rPr lang="en-US" sz="1400" b="0" i="0" u="none" strike="noStrike">
                          <a:solidFill>
                            <a:srgbClr val="000000"/>
                          </a:solidFill>
                          <a:latin typeface="Calibri" pitchFamily="34" charset="0"/>
                        </a:rPr>
                        <a:t>8%</a:t>
                      </a:r>
                    </a:p>
                  </a:txBody>
                  <a:tcPr marL="9525" marR="9525" marT="9525" marB="0" anchor="ctr"/>
                </a:tc>
                <a:tc>
                  <a:txBody>
                    <a:bodyPr/>
                    <a:lstStyle/>
                    <a:p>
                      <a:pPr algn="ctr" fontAlgn="ctr"/>
                      <a:r>
                        <a:rPr lang="en-US" sz="1400" b="0" i="0" u="none" strike="noStrike" dirty="0">
                          <a:solidFill>
                            <a:srgbClr val="FF0000"/>
                          </a:solidFill>
                          <a:latin typeface="Calibri" pitchFamily="34" charset="0"/>
                        </a:rPr>
                        <a:t>151</a:t>
                      </a:r>
                    </a:p>
                  </a:txBody>
                  <a:tcPr marL="9525" marR="9525" marT="9525" marB="0" anchor="ctr"/>
                </a:tc>
                <a:tc>
                  <a:txBody>
                    <a:bodyPr/>
                    <a:lstStyle/>
                    <a:p>
                      <a:pPr algn="ctr" fontAlgn="ctr"/>
                      <a:r>
                        <a:rPr lang="en-US" sz="1400" b="0" i="0" u="none" strike="noStrike">
                          <a:solidFill>
                            <a:srgbClr val="000000"/>
                          </a:solidFill>
                          <a:latin typeface="Calibri" pitchFamily="34" charset="0"/>
                        </a:rPr>
                        <a:t>101</a:t>
                      </a:r>
                    </a:p>
                  </a:txBody>
                  <a:tcPr marL="9525" marR="9525" marT="9525" marB="0" anchor="ctr"/>
                </a:tc>
                <a:tc>
                  <a:txBody>
                    <a:bodyPr/>
                    <a:lstStyle/>
                    <a:p>
                      <a:pPr algn="ctr" fontAlgn="ctr"/>
                      <a:r>
                        <a:rPr lang="en-US" sz="1400" b="0" i="0" u="none" strike="noStrike" dirty="0">
                          <a:solidFill>
                            <a:srgbClr val="FF0000"/>
                          </a:solidFill>
                          <a:latin typeface="Calibri" pitchFamily="34" charset="0"/>
                        </a:rPr>
                        <a:t>119</a:t>
                      </a:r>
                    </a:p>
                  </a:txBody>
                  <a:tcPr marL="9525" marR="9525" marT="9525" marB="0" anchor="ctr"/>
                </a:tc>
                <a:tc>
                  <a:txBody>
                    <a:bodyPr/>
                    <a:lstStyle/>
                    <a:p>
                      <a:pPr algn="ctr" fontAlgn="ctr"/>
                      <a:r>
                        <a:rPr lang="en-US" sz="1400" b="0" i="0" u="none" strike="noStrike">
                          <a:solidFill>
                            <a:srgbClr val="000000"/>
                          </a:solidFill>
                          <a:latin typeface="Calibri" pitchFamily="34" charset="0"/>
                        </a:rPr>
                        <a:t>113</a:t>
                      </a:r>
                    </a:p>
                  </a:txBody>
                  <a:tcPr marL="9525" marR="9525" marT="9525" marB="0" anchor="ctr"/>
                </a:tc>
              </a:tr>
              <a:tr h="255949">
                <a:tc>
                  <a:txBody>
                    <a:bodyPr/>
                    <a:lstStyle/>
                    <a:p>
                      <a:pPr lvl="1" algn="l" fontAlgn="b"/>
                      <a:r>
                        <a:rPr lang="en-US" sz="1400" b="0" i="0" u="none" strike="noStrike" dirty="0">
                          <a:solidFill>
                            <a:srgbClr val="000000"/>
                          </a:solidFill>
                          <a:latin typeface="Calibri" pitchFamily="34" charset="0"/>
                        </a:rPr>
                        <a:t>Saudi French Bank</a:t>
                      </a:r>
                    </a:p>
                  </a:txBody>
                  <a:tcPr marL="9525" marR="9525" marT="9525" marB="0" anchor="b"/>
                </a:tc>
                <a:tc>
                  <a:txBody>
                    <a:bodyPr/>
                    <a:lstStyle/>
                    <a:p>
                      <a:pPr algn="ctr" fontAlgn="ctr"/>
                      <a:r>
                        <a:rPr lang="en-US" sz="1400" b="0" i="0" u="none" strike="noStrike" dirty="0">
                          <a:solidFill>
                            <a:srgbClr val="000000"/>
                          </a:solidFill>
                          <a:latin typeface="Calibri" pitchFamily="34" charset="0"/>
                        </a:rPr>
                        <a:t>3%</a:t>
                      </a:r>
                    </a:p>
                  </a:txBody>
                  <a:tcPr marL="9525" marR="9525" marT="9525" marB="0" anchor="ctr"/>
                </a:tc>
                <a:tc>
                  <a:txBody>
                    <a:bodyPr/>
                    <a:lstStyle/>
                    <a:p>
                      <a:pPr algn="ctr" fontAlgn="ctr"/>
                      <a:r>
                        <a:rPr lang="en-US" sz="1400" b="0" i="0" u="none" strike="noStrike">
                          <a:solidFill>
                            <a:srgbClr val="000000"/>
                          </a:solidFill>
                          <a:latin typeface="Calibri" pitchFamily="34" charset="0"/>
                        </a:rPr>
                        <a:t>134</a:t>
                      </a:r>
                    </a:p>
                  </a:txBody>
                  <a:tcPr marL="9525" marR="9525" marT="9525" marB="0" anchor="ctr"/>
                </a:tc>
                <a:tc>
                  <a:txBody>
                    <a:bodyPr/>
                    <a:lstStyle/>
                    <a:p>
                      <a:pPr algn="ctr" fontAlgn="ctr"/>
                      <a:r>
                        <a:rPr lang="en-US" sz="1400" b="0" i="0" u="none" strike="noStrike" dirty="0">
                          <a:solidFill>
                            <a:srgbClr val="FF0000"/>
                          </a:solidFill>
                          <a:latin typeface="Calibri" pitchFamily="34" charset="0"/>
                        </a:rPr>
                        <a:t>119</a:t>
                      </a:r>
                    </a:p>
                  </a:txBody>
                  <a:tcPr marL="9525" marR="9525" marT="9525" marB="0" anchor="ctr"/>
                </a:tc>
                <a:tc>
                  <a:txBody>
                    <a:bodyPr/>
                    <a:lstStyle/>
                    <a:p>
                      <a:pPr algn="ctr" fontAlgn="ctr"/>
                      <a:r>
                        <a:rPr lang="en-US" sz="1400" b="0" i="0" u="none" strike="noStrike">
                          <a:solidFill>
                            <a:srgbClr val="000000"/>
                          </a:solidFill>
                          <a:latin typeface="Calibri" pitchFamily="34" charset="0"/>
                        </a:rPr>
                        <a:t>103</a:t>
                      </a:r>
                    </a:p>
                  </a:txBody>
                  <a:tcPr marL="9525" marR="9525" marT="9525" marB="0" anchor="ctr"/>
                </a:tc>
                <a:tc>
                  <a:txBody>
                    <a:bodyPr/>
                    <a:lstStyle/>
                    <a:p>
                      <a:pPr algn="ctr" fontAlgn="ctr"/>
                      <a:r>
                        <a:rPr lang="en-US" sz="1400" b="0" i="0" u="none" strike="noStrike" dirty="0">
                          <a:solidFill>
                            <a:srgbClr val="FF0000"/>
                          </a:solidFill>
                          <a:latin typeface="Calibri" pitchFamily="34" charset="0"/>
                        </a:rPr>
                        <a:t>154</a:t>
                      </a:r>
                    </a:p>
                  </a:txBody>
                  <a:tcPr marL="9525" marR="9525" marT="9525" marB="0" anchor="ctr"/>
                </a:tc>
              </a:tr>
              <a:tr h="255949">
                <a:tc>
                  <a:txBody>
                    <a:bodyPr/>
                    <a:lstStyle/>
                    <a:p>
                      <a:pPr lvl="1" algn="l" fontAlgn="b"/>
                      <a:r>
                        <a:rPr lang="en-US" sz="1400" b="0" i="0" u="none" strike="noStrike" dirty="0">
                          <a:solidFill>
                            <a:srgbClr val="000000"/>
                          </a:solidFill>
                          <a:latin typeface="Calibri" pitchFamily="34" charset="0"/>
                        </a:rPr>
                        <a:t>Saudi </a:t>
                      </a:r>
                      <a:r>
                        <a:rPr lang="en-US" sz="1400" b="0" i="0" u="none" strike="noStrike" dirty="0" err="1">
                          <a:solidFill>
                            <a:srgbClr val="000000"/>
                          </a:solidFill>
                          <a:latin typeface="Calibri" pitchFamily="34" charset="0"/>
                        </a:rPr>
                        <a:t>Hollandi</a:t>
                      </a:r>
                      <a:r>
                        <a:rPr lang="en-US" sz="1400" b="0" i="0" u="none" strike="noStrike" dirty="0">
                          <a:solidFill>
                            <a:srgbClr val="000000"/>
                          </a:solidFill>
                          <a:latin typeface="Calibri" pitchFamily="34" charset="0"/>
                        </a:rPr>
                        <a:t> Bank</a:t>
                      </a:r>
                    </a:p>
                  </a:txBody>
                  <a:tcPr marL="9525" marR="9525" marT="9525" marB="0" anchor="b"/>
                </a:tc>
                <a:tc>
                  <a:txBody>
                    <a:bodyPr/>
                    <a:lstStyle/>
                    <a:p>
                      <a:pPr algn="ctr" fontAlgn="ctr"/>
                      <a:r>
                        <a:rPr lang="en-US" sz="1400" b="0" i="0" u="none" strike="noStrike">
                          <a:solidFill>
                            <a:srgbClr val="000000"/>
                          </a:solidFill>
                          <a:latin typeface="Calibri" pitchFamily="34" charset="0"/>
                        </a:rPr>
                        <a:t>1%</a:t>
                      </a:r>
                    </a:p>
                  </a:txBody>
                  <a:tcPr marL="9525" marR="9525" marT="9525" marB="0" anchor="ctr"/>
                </a:tc>
                <a:tc>
                  <a:txBody>
                    <a:bodyPr/>
                    <a:lstStyle/>
                    <a:p>
                      <a:pPr algn="ctr" fontAlgn="ctr"/>
                      <a:r>
                        <a:rPr lang="en-US" sz="1400" b="0" i="0" u="none" strike="noStrike" dirty="0">
                          <a:solidFill>
                            <a:srgbClr val="FF0000"/>
                          </a:solidFill>
                          <a:latin typeface="Calibri" pitchFamily="34" charset="0"/>
                        </a:rPr>
                        <a:t>148</a:t>
                      </a:r>
                    </a:p>
                  </a:txBody>
                  <a:tcPr marL="9525" marR="9525" marT="9525" marB="0" anchor="ctr"/>
                </a:tc>
                <a:tc>
                  <a:txBody>
                    <a:bodyPr/>
                    <a:lstStyle/>
                    <a:p>
                      <a:pPr algn="ctr" fontAlgn="ctr"/>
                      <a:r>
                        <a:rPr lang="en-US" sz="1400" b="0" i="0" u="none" strike="noStrike">
                          <a:solidFill>
                            <a:srgbClr val="000000"/>
                          </a:solidFill>
                          <a:latin typeface="Calibri" pitchFamily="34" charset="0"/>
                        </a:rPr>
                        <a:t>40</a:t>
                      </a:r>
                    </a:p>
                  </a:txBody>
                  <a:tcPr marL="9525" marR="9525" marT="9525" marB="0" anchor="ctr"/>
                </a:tc>
                <a:tc>
                  <a:txBody>
                    <a:bodyPr/>
                    <a:lstStyle/>
                    <a:p>
                      <a:pPr algn="ctr" fontAlgn="ctr"/>
                      <a:r>
                        <a:rPr lang="en-US" sz="1400" b="0" i="0" u="none" strike="noStrike" dirty="0">
                          <a:solidFill>
                            <a:srgbClr val="FF0000"/>
                          </a:solidFill>
                          <a:latin typeface="Calibri" pitchFamily="34" charset="0"/>
                        </a:rPr>
                        <a:t>300</a:t>
                      </a:r>
                    </a:p>
                  </a:txBody>
                  <a:tcPr marL="9525" marR="9525" marT="9525" marB="0" anchor="ctr"/>
                </a:tc>
                <a:tc>
                  <a:txBody>
                    <a:bodyPr/>
                    <a:lstStyle/>
                    <a:p>
                      <a:pPr algn="ctr" fontAlgn="ctr"/>
                      <a:r>
                        <a:rPr lang="en-GB" sz="1400" b="0" i="0" u="none" strike="noStrike" dirty="0" smtClean="0">
                          <a:solidFill>
                            <a:srgbClr val="000000"/>
                          </a:solidFill>
                          <a:latin typeface="Calibri" pitchFamily="34" charset="0"/>
                        </a:rPr>
                        <a:t>*</a:t>
                      </a:r>
                      <a:endParaRPr lang="en-US" sz="1400" b="0" i="0" u="none" strike="noStrike" dirty="0">
                        <a:solidFill>
                          <a:srgbClr val="000000"/>
                        </a:solidFill>
                        <a:latin typeface="Calibri" pitchFamily="34" charset="0"/>
                      </a:endParaRPr>
                    </a:p>
                  </a:txBody>
                  <a:tcPr marL="9525" marR="9525" marT="9525" marB="0" anchor="ctr"/>
                </a:tc>
              </a:tr>
              <a:tr h="255949">
                <a:tc>
                  <a:txBody>
                    <a:bodyPr/>
                    <a:lstStyle/>
                    <a:p>
                      <a:pPr lvl="1" algn="l" fontAlgn="b"/>
                      <a:r>
                        <a:rPr lang="en-US" sz="1400" b="0" i="0" u="none" strike="noStrike" dirty="0">
                          <a:solidFill>
                            <a:srgbClr val="000000"/>
                          </a:solidFill>
                          <a:latin typeface="Calibri" pitchFamily="34" charset="0"/>
                        </a:rPr>
                        <a:t>Saudi Investment Bank</a:t>
                      </a:r>
                    </a:p>
                  </a:txBody>
                  <a:tcPr marL="9525" marR="9525" marT="9525" marB="0" anchor="b"/>
                </a:tc>
                <a:tc>
                  <a:txBody>
                    <a:bodyPr/>
                    <a:lstStyle/>
                    <a:p>
                      <a:pPr algn="ctr" fontAlgn="ctr"/>
                      <a:r>
                        <a:rPr lang="en-US" sz="1400" b="0" i="0" u="none" strike="noStrike">
                          <a:solidFill>
                            <a:srgbClr val="000000"/>
                          </a:solidFill>
                          <a:latin typeface="Calibri" pitchFamily="34" charset="0"/>
                        </a:rPr>
                        <a:t>0%</a:t>
                      </a:r>
                    </a:p>
                  </a:txBody>
                  <a:tcPr marL="9525" marR="9525" marT="9525" marB="0" anchor="ctr"/>
                </a:tc>
                <a:tc>
                  <a:txBody>
                    <a:bodyPr/>
                    <a:lstStyle/>
                    <a:p>
                      <a:pPr algn="ctr" fontAlgn="ctr"/>
                      <a:r>
                        <a:rPr lang="en-US" sz="1400" b="0" i="0" u="none" strike="noStrike">
                          <a:solidFill>
                            <a:srgbClr val="000000"/>
                          </a:solidFill>
                          <a:latin typeface="Calibri" pitchFamily="34" charset="0"/>
                        </a:rPr>
                        <a:t>86</a:t>
                      </a:r>
                    </a:p>
                  </a:txBody>
                  <a:tcPr marL="9525" marR="9525" marT="9525" marB="0" anchor="ctr"/>
                </a:tc>
                <a:tc>
                  <a:txBody>
                    <a:bodyPr/>
                    <a:lstStyle/>
                    <a:p>
                      <a:pPr algn="ctr" fontAlgn="ctr"/>
                      <a:r>
                        <a:rPr lang="en-US" sz="1400" b="0" i="0" u="none" strike="noStrike">
                          <a:solidFill>
                            <a:srgbClr val="000000"/>
                          </a:solidFill>
                          <a:latin typeface="Calibri" pitchFamily="34" charset="0"/>
                        </a:rPr>
                        <a:t>74</a:t>
                      </a:r>
                    </a:p>
                  </a:txBody>
                  <a:tcPr marL="9525" marR="9525" marT="9525" marB="0" anchor="ctr"/>
                </a:tc>
                <a:tc>
                  <a:txBody>
                    <a:bodyPr/>
                    <a:lstStyle/>
                    <a:p>
                      <a:pPr algn="ctr" fontAlgn="ctr"/>
                      <a:r>
                        <a:rPr lang="en-US" sz="1400" b="0" i="0" u="none" strike="noStrike" dirty="0">
                          <a:solidFill>
                            <a:srgbClr val="FF0000"/>
                          </a:solidFill>
                          <a:latin typeface="Calibri" pitchFamily="34" charset="0"/>
                        </a:rPr>
                        <a:t>311</a:t>
                      </a:r>
                    </a:p>
                  </a:txBody>
                  <a:tcPr marL="9525" marR="9525" marT="9525" marB="0" anchor="ctr"/>
                </a:tc>
                <a:tc>
                  <a:txBody>
                    <a:bodyPr/>
                    <a:lstStyle/>
                    <a:p>
                      <a:pPr algn="ctr" fontAlgn="ctr"/>
                      <a:r>
                        <a:rPr lang="en-GB" sz="1400" b="0" i="0" u="none" strike="noStrike" dirty="0" smtClean="0">
                          <a:solidFill>
                            <a:srgbClr val="000000"/>
                          </a:solidFill>
                          <a:latin typeface="Calibri" pitchFamily="34" charset="0"/>
                        </a:rPr>
                        <a:t>*</a:t>
                      </a:r>
                      <a:endParaRPr lang="en-US" sz="1400" b="0" i="0" u="none" strike="noStrike" dirty="0">
                        <a:solidFill>
                          <a:srgbClr val="000000"/>
                        </a:solidFill>
                        <a:latin typeface="Calibri" pitchFamily="34" charset="0"/>
                      </a:endParaRPr>
                    </a:p>
                  </a:txBody>
                  <a:tcPr marL="9525" marR="9525" marT="9525" marB="0" anchor="ctr"/>
                </a:tc>
              </a:tr>
              <a:tr h="255949">
                <a:tc>
                  <a:txBody>
                    <a:bodyPr/>
                    <a:lstStyle/>
                    <a:p>
                      <a:pPr lvl="1" algn="l" fontAlgn="b"/>
                      <a:r>
                        <a:rPr lang="en-US" sz="1400" b="0" i="0" u="none" strike="noStrike" dirty="0">
                          <a:solidFill>
                            <a:srgbClr val="000000"/>
                          </a:solidFill>
                          <a:latin typeface="Calibri" pitchFamily="34" charset="0"/>
                        </a:rPr>
                        <a:t>Al </a:t>
                      </a:r>
                      <a:r>
                        <a:rPr lang="en-US" sz="1400" b="0" i="0" u="none" strike="noStrike" dirty="0" err="1">
                          <a:solidFill>
                            <a:srgbClr val="000000"/>
                          </a:solidFill>
                          <a:latin typeface="Calibri" pitchFamily="34" charset="0"/>
                        </a:rPr>
                        <a:t>Bilad</a:t>
                      </a:r>
                      <a:r>
                        <a:rPr lang="en-US" sz="1400" b="0" i="0" u="none" strike="noStrike" dirty="0">
                          <a:solidFill>
                            <a:srgbClr val="000000"/>
                          </a:solidFill>
                          <a:latin typeface="Calibri" pitchFamily="34" charset="0"/>
                        </a:rPr>
                        <a:t> Bank</a:t>
                      </a:r>
                    </a:p>
                  </a:txBody>
                  <a:tcPr marL="9525" marR="9525" marT="9525" marB="0" anchor="b"/>
                </a:tc>
                <a:tc>
                  <a:txBody>
                    <a:bodyPr/>
                    <a:lstStyle/>
                    <a:p>
                      <a:pPr algn="ctr" fontAlgn="ctr"/>
                      <a:r>
                        <a:rPr lang="en-US" sz="1400" b="0" i="0" u="none" strike="noStrike">
                          <a:solidFill>
                            <a:srgbClr val="000000"/>
                          </a:solidFill>
                          <a:latin typeface="Calibri" pitchFamily="34" charset="0"/>
                        </a:rPr>
                        <a:t>1%</a:t>
                      </a:r>
                    </a:p>
                  </a:txBody>
                  <a:tcPr marL="9525" marR="9525" marT="9525" marB="0" anchor="ctr"/>
                </a:tc>
                <a:tc>
                  <a:txBody>
                    <a:bodyPr/>
                    <a:lstStyle/>
                    <a:p>
                      <a:pPr algn="ctr" fontAlgn="ctr"/>
                      <a:r>
                        <a:rPr lang="en-US" sz="1400" b="0" i="0" u="none" strike="noStrike">
                          <a:solidFill>
                            <a:srgbClr val="000000"/>
                          </a:solidFill>
                          <a:latin typeface="Calibri" pitchFamily="34" charset="0"/>
                        </a:rPr>
                        <a:t>96</a:t>
                      </a:r>
                    </a:p>
                  </a:txBody>
                  <a:tcPr marL="9525" marR="9525" marT="9525" marB="0" anchor="ctr"/>
                </a:tc>
                <a:tc>
                  <a:txBody>
                    <a:bodyPr/>
                    <a:lstStyle/>
                    <a:p>
                      <a:pPr algn="ctr" fontAlgn="ctr"/>
                      <a:r>
                        <a:rPr lang="en-US" sz="1400" b="0" i="0" u="none" strike="noStrike">
                          <a:solidFill>
                            <a:srgbClr val="000000"/>
                          </a:solidFill>
                          <a:latin typeface="Calibri" pitchFamily="34" charset="0"/>
                        </a:rPr>
                        <a:t>80</a:t>
                      </a:r>
                    </a:p>
                  </a:txBody>
                  <a:tcPr marL="9525" marR="9525" marT="9525" marB="0" anchor="ctr"/>
                </a:tc>
                <a:tc>
                  <a:txBody>
                    <a:bodyPr/>
                    <a:lstStyle/>
                    <a:p>
                      <a:pPr algn="ctr" fontAlgn="ctr"/>
                      <a:r>
                        <a:rPr lang="en-US" sz="1400" b="0" i="0" u="none" strike="noStrike">
                          <a:solidFill>
                            <a:srgbClr val="000000"/>
                          </a:solidFill>
                          <a:latin typeface="Calibri" pitchFamily="34" charset="0"/>
                        </a:rPr>
                        <a:t>107</a:t>
                      </a:r>
                    </a:p>
                  </a:txBody>
                  <a:tcPr marL="9525" marR="9525" marT="9525" marB="0" anchor="ctr"/>
                </a:tc>
                <a:tc>
                  <a:txBody>
                    <a:bodyPr/>
                    <a:lstStyle/>
                    <a:p>
                      <a:pPr algn="ctr" fontAlgn="ctr"/>
                      <a:r>
                        <a:rPr lang="en-US" sz="1400" b="0" i="0" u="none" strike="noStrike" dirty="0">
                          <a:solidFill>
                            <a:srgbClr val="000000"/>
                          </a:solidFill>
                          <a:latin typeface="Calibri" pitchFamily="34" charset="0"/>
                        </a:rPr>
                        <a:t>67</a:t>
                      </a:r>
                    </a:p>
                  </a:txBody>
                  <a:tcPr marL="9525" marR="9525" marT="9525" marB="0" anchor="ctr"/>
                </a:tc>
              </a:tr>
            </a:tbl>
          </a:graphicData>
        </a:graphic>
      </p:graphicFrame>
      <p:sp>
        <p:nvSpPr>
          <p:cNvPr id="8" name="Rounded Rectangular Callout 7"/>
          <p:cNvSpPr/>
          <p:nvPr/>
        </p:nvSpPr>
        <p:spPr>
          <a:xfrm>
            <a:off x="4724400" y="3124200"/>
            <a:ext cx="3048000" cy="381000"/>
          </a:xfrm>
          <a:prstGeom prst="wedgeRoundRectCallout">
            <a:avLst>
              <a:gd name="adj1" fmla="val -41859"/>
              <a:gd name="adj2" fmla="val 119637"/>
              <a:gd name="adj3" fmla="val 16667"/>
            </a:avLst>
          </a:prstGeom>
          <a:ln/>
        </p:spPr>
        <p:style>
          <a:lnRef idx="1">
            <a:schemeClr val="accent2"/>
          </a:lnRef>
          <a:fillRef idx="3">
            <a:schemeClr val="accent2"/>
          </a:fillRef>
          <a:effectRef idx="2">
            <a:schemeClr val="accent2"/>
          </a:effectRef>
          <a:fontRef idx="minor">
            <a:schemeClr val="lt1"/>
          </a:fontRef>
        </p:style>
        <p:txBody>
          <a:bodyPr anchor="ctr"/>
          <a:lstStyle/>
          <a:p>
            <a:pPr>
              <a:defRPr/>
            </a:pPr>
            <a:r>
              <a:rPr lang="en-US" sz="1200" dirty="0">
                <a:solidFill>
                  <a:schemeClr val="bg1"/>
                </a:solidFill>
                <a:latin typeface="Trebuchet MS" pitchFamily="34" charset="0"/>
              </a:rPr>
              <a:t>Very likely to deal with Al </a:t>
            </a:r>
            <a:r>
              <a:rPr lang="en-US" sz="1200" dirty="0" err="1">
                <a:solidFill>
                  <a:schemeClr val="bg1"/>
                </a:solidFill>
                <a:latin typeface="Trebuchet MS" pitchFamily="34" charset="0"/>
              </a:rPr>
              <a:t>Rajhi</a:t>
            </a:r>
            <a:r>
              <a:rPr lang="en-US" sz="1200" dirty="0">
                <a:solidFill>
                  <a:schemeClr val="bg1"/>
                </a:solidFill>
                <a:latin typeface="Trebuchet MS" pitchFamily="34" charset="0"/>
              </a:rPr>
              <a:t> bank</a:t>
            </a:r>
          </a:p>
        </p:txBody>
      </p:sp>
      <p:sp>
        <p:nvSpPr>
          <p:cNvPr id="6" name="Slide Number Placeholder 5"/>
          <p:cNvSpPr>
            <a:spLocks noGrp="1"/>
          </p:cNvSpPr>
          <p:nvPr>
            <p:ph type="sldNum" sz="quarter" idx="11"/>
          </p:nvPr>
        </p:nvSpPr>
        <p:spPr/>
        <p:txBody>
          <a:bodyPr/>
          <a:lstStyle/>
          <a:p>
            <a:pPr>
              <a:defRPr/>
            </a:pPr>
            <a:fld id="{9D0193EC-FCEF-4C52-9F31-0595BCBE83F8}" type="slidenum">
              <a:rPr lang="en-US" smtClean="0"/>
              <a:pPr>
                <a:defRPr/>
              </a:pPr>
              <a:t>33</a:t>
            </a:fld>
            <a:endParaRPr lang="en-US" dirty="0"/>
          </a:p>
        </p:txBody>
      </p:sp>
      <p:sp>
        <p:nvSpPr>
          <p:cNvPr id="7"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1143000" y="228600"/>
            <a:ext cx="7467600" cy="609600"/>
          </a:xfrm>
        </p:spPr>
        <p:txBody>
          <a:bodyPr/>
          <a:lstStyle/>
          <a:p>
            <a:pPr eaLnBrk="1" hangingPunct="1">
              <a:defRPr/>
            </a:pPr>
            <a:r>
              <a:rPr lang="en-US" smtClean="0">
                <a:solidFill>
                  <a:schemeClr val="bg2">
                    <a:lumMod val="50000"/>
                  </a:schemeClr>
                </a:solidFill>
                <a:latin typeface="Calibri" pitchFamily="34" charset="0"/>
              </a:rPr>
              <a:t>Finance &amp; Banking Habits</a:t>
            </a:r>
          </a:p>
        </p:txBody>
      </p:sp>
      <p:graphicFrame>
        <p:nvGraphicFramePr>
          <p:cNvPr id="5" name="Content Placeholder 4"/>
          <p:cNvGraphicFramePr>
            <a:graphicFrameLocks noGrp="1"/>
          </p:cNvGraphicFramePr>
          <p:nvPr>
            <p:ph idx="1"/>
          </p:nvPr>
        </p:nvGraphicFramePr>
        <p:xfrm>
          <a:off x="990600" y="914400"/>
          <a:ext cx="7696200" cy="5333998"/>
        </p:xfrm>
        <a:graphic>
          <a:graphicData uri="http://schemas.openxmlformats.org/drawingml/2006/table">
            <a:tbl>
              <a:tblPr firstRow="1" bandRow="1">
                <a:tableStyleId>{775DCB02-9BB8-47FD-8907-85C794F793BA}</a:tableStyleId>
              </a:tblPr>
              <a:tblGrid>
                <a:gridCol w="2438400"/>
                <a:gridCol w="990600"/>
                <a:gridCol w="990600"/>
                <a:gridCol w="1295400"/>
                <a:gridCol w="990600"/>
                <a:gridCol w="990600"/>
              </a:tblGrid>
              <a:tr h="779548">
                <a:tc>
                  <a:txBody>
                    <a:bodyPr/>
                    <a:lstStyle/>
                    <a:p>
                      <a:r>
                        <a:rPr lang="en-US" sz="1400" dirty="0" smtClean="0">
                          <a:latin typeface="Calibri" pitchFamily="34" charset="0"/>
                        </a:rPr>
                        <a:t>In Last 12 Months</a:t>
                      </a:r>
                      <a:endParaRPr lang="en-US" sz="1400" dirty="0">
                        <a:latin typeface="Calibri" pitchFamily="34" charset="0"/>
                      </a:endParaRPr>
                    </a:p>
                  </a:txBody>
                  <a:tcPr anchor="ctr"/>
                </a:tc>
                <a:tc>
                  <a:txBody>
                    <a:bodyPr/>
                    <a:lstStyle/>
                    <a:p>
                      <a:pPr algn="ctr" fontAlgn="ctr"/>
                      <a:r>
                        <a:rPr lang="en-US" sz="1400" b="1" i="0" u="none" strike="noStrike" dirty="0">
                          <a:solidFill>
                            <a:srgbClr val="FFFFFF"/>
                          </a:solidFill>
                          <a:latin typeface="Calibri" pitchFamily="34" charset="0"/>
                        </a:rPr>
                        <a:t>All Travelled by Air</a:t>
                      </a:r>
                    </a:p>
                  </a:txBody>
                  <a:tcPr marL="8460" marR="8460" marT="8460" marB="0" anchor="ctr"/>
                </a:tc>
                <a:tc>
                  <a:txBody>
                    <a:bodyPr/>
                    <a:lstStyle/>
                    <a:p>
                      <a:pPr algn="ctr" fontAlgn="ctr"/>
                      <a:r>
                        <a:rPr lang="en-US" sz="1400" b="1" i="0" u="none" strike="noStrike" dirty="0">
                          <a:solidFill>
                            <a:srgbClr val="FFFFFF"/>
                          </a:solidFill>
                          <a:latin typeface="Calibri" pitchFamily="34" charset="0"/>
                        </a:rPr>
                        <a:t>GCC</a:t>
                      </a:r>
                    </a:p>
                  </a:txBody>
                  <a:tcPr marL="8460" marR="8460" marT="8460" marB="0" anchor="ctr"/>
                </a:tc>
                <a:tc>
                  <a:txBody>
                    <a:bodyPr/>
                    <a:lstStyle/>
                    <a:p>
                      <a:pPr algn="ctr" fontAlgn="ctr"/>
                      <a:r>
                        <a:rPr lang="en-US" sz="1400" b="1" i="0" u="none" strike="noStrike" dirty="0">
                          <a:solidFill>
                            <a:srgbClr val="FFFFFF"/>
                          </a:solidFill>
                          <a:latin typeface="Calibri" pitchFamily="34" charset="0"/>
                        </a:rPr>
                        <a:t>MEA and Africa</a:t>
                      </a:r>
                    </a:p>
                  </a:txBody>
                  <a:tcPr marL="8460" marR="8460" marT="8460" marB="0" anchor="ctr"/>
                </a:tc>
                <a:tc>
                  <a:txBody>
                    <a:bodyPr/>
                    <a:lstStyle/>
                    <a:p>
                      <a:pPr algn="ctr" fontAlgn="ctr"/>
                      <a:r>
                        <a:rPr lang="en-US" sz="1400" b="1" i="0" u="none" strike="noStrike" dirty="0">
                          <a:solidFill>
                            <a:srgbClr val="FFFFFF"/>
                          </a:solidFill>
                          <a:latin typeface="Calibri" pitchFamily="34" charset="0"/>
                        </a:rPr>
                        <a:t>Europe, America and Elsewhere</a:t>
                      </a:r>
                    </a:p>
                  </a:txBody>
                  <a:tcPr marL="8460" marR="8460" marT="8460" marB="0" anchor="ctr"/>
                </a:tc>
                <a:tc>
                  <a:txBody>
                    <a:bodyPr/>
                    <a:lstStyle/>
                    <a:p>
                      <a:pPr algn="ctr" fontAlgn="ctr"/>
                      <a:r>
                        <a:rPr lang="en-US" sz="1400" b="1" i="0" u="none" strike="noStrike" dirty="0">
                          <a:solidFill>
                            <a:srgbClr val="FFFFFF"/>
                          </a:solidFill>
                          <a:latin typeface="Calibri" pitchFamily="34" charset="0"/>
                        </a:rPr>
                        <a:t>Asia\Far East and Australia</a:t>
                      </a:r>
                    </a:p>
                  </a:txBody>
                  <a:tcPr marL="8460" marR="8460" marT="8460" marB="0" anchor="ctr"/>
                </a:tc>
              </a:tr>
              <a:tr h="366371">
                <a:tc>
                  <a:txBody>
                    <a:bodyPr/>
                    <a:lstStyle/>
                    <a:p>
                      <a:endParaRPr lang="en-US" sz="1400" dirty="0">
                        <a:latin typeface="Calibri" pitchFamily="34" charset="0"/>
                      </a:endParaRPr>
                    </a:p>
                  </a:txBody>
                  <a:tcPr anchor="ctr"/>
                </a:tc>
                <a:tc>
                  <a:txBody>
                    <a:bodyPr/>
                    <a:lstStyle/>
                    <a:p>
                      <a:pPr algn="ctr" fontAlgn="ctr"/>
                      <a:r>
                        <a:rPr lang="en-US" sz="1400" b="0" i="0" u="none" strike="noStrike" dirty="0">
                          <a:solidFill>
                            <a:srgbClr val="000000"/>
                          </a:solidFill>
                          <a:latin typeface="Calibri" pitchFamily="34" charset="0"/>
                        </a:rPr>
                        <a:t>n=1022</a:t>
                      </a:r>
                    </a:p>
                  </a:txBody>
                  <a:tcPr marL="8460" marR="8460" marT="8460" marB="0" anchor="ctr"/>
                </a:tc>
                <a:tc>
                  <a:txBody>
                    <a:bodyPr/>
                    <a:lstStyle/>
                    <a:p>
                      <a:pPr algn="ctr" fontAlgn="ctr"/>
                      <a:r>
                        <a:rPr lang="en-US" sz="1400" b="1" i="0" u="none" strike="noStrike" dirty="0">
                          <a:solidFill>
                            <a:srgbClr val="000000"/>
                          </a:solidFill>
                          <a:latin typeface="Calibri" pitchFamily="34" charset="0"/>
                        </a:rPr>
                        <a:t>n=350</a:t>
                      </a:r>
                    </a:p>
                  </a:txBody>
                  <a:tcPr marL="8460" marR="8460" marT="8460" marB="0" anchor="ctr"/>
                </a:tc>
                <a:tc>
                  <a:txBody>
                    <a:bodyPr/>
                    <a:lstStyle/>
                    <a:p>
                      <a:pPr algn="ctr" fontAlgn="ctr"/>
                      <a:r>
                        <a:rPr lang="en-US" sz="1400" b="1" i="0" u="none" strike="noStrike" dirty="0">
                          <a:solidFill>
                            <a:srgbClr val="000000"/>
                          </a:solidFill>
                          <a:latin typeface="Calibri" pitchFamily="34" charset="0"/>
                        </a:rPr>
                        <a:t>n=460</a:t>
                      </a:r>
                    </a:p>
                  </a:txBody>
                  <a:tcPr marL="8460" marR="8460" marT="8460" marB="0" anchor="ctr"/>
                </a:tc>
                <a:tc>
                  <a:txBody>
                    <a:bodyPr/>
                    <a:lstStyle/>
                    <a:p>
                      <a:pPr algn="ctr" fontAlgn="ctr"/>
                      <a:r>
                        <a:rPr lang="en-US" sz="1400" b="1" i="0" u="none" strike="noStrike" dirty="0">
                          <a:solidFill>
                            <a:srgbClr val="000000"/>
                          </a:solidFill>
                          <a:latin typeface="Calibri" pitchFamily="34" charset="0"/>
                        </a:rPr>
                        <a:t>n=121</a:t>
                      </a:r>
                    </a:p>
                  </a:txBody>
                  <a:tcPr marL="8460" marR="8460" marT="8460" marB="0" anchor="ctr"/>
                </a:tc>
                <a:tc>
                  <a:txBody>
                    <a:bodyPr/>
                    <a:lstStyle/>
                    <a:p>
                      <a:pPr algn="ctr" fontAlgn="ctr"/>
                      <a:r>
                        <a:rPr lang="en-US" sz="1400" b="1" i="0" u="none" strike="noStrike" dirty="0">
                          <a:solidFill>
                            <a:srgbClr val="000000"/>
                          </a:solidFill>
                          <a:latin typeface="Calibri" pitchFamily="34" charset="0"/>
                        </a:rPr>
                        <a:t>n=103</a:t>
                      </a:r>
                    </a:p>
                  </a:txBody>
                  <a:tcPr marL="8460" marR="8460" marT="8460" marB="0" anchor="ctr"/>
                </a:tc>
              </a:tr>
              <a:tr h="366371">
                <a:tc>
                  <a:txBody>
                    <a:bodyPr/>
                    <a:lstStyle/>
                    <a:p>
                      <a:endParaRPr lang="en-US" sz="1400" dirty="0">
                        <a:latin typeface="Calibri" pitchFamily="34" charset="0"/>
                      </a:endParaRPr>
                    </a:p>
                  </a:txBody>
                  <a:tcPr anchor="ctr"/>
                </a:tc>
                <a:tc>
                  <a:txBody>
                    <a:bodyPr/>
                    <a:lstStyle/>
                    <a:p>
                      <a:pPr algn="ctr"/>
                      <a:r>
                        <a:rPr lang="en-US" sz="1100" i="1" dirty="0" smtClean="0">
                          <a:latin typeface="Calibri" pitchFamily="34" charset="0"/>
                        </a:rPr>
                        <a:t>%</a:t>
                      </a:r>
                      <a:endParaRPr lang="en-US" sz="1100" i="1" dirty="0">
                        <a:latin typeface="Calibri" pitchFamily="34" charset="0"/>
                      </a:endParaRPr>
                    </a:p>
                  </a:txBody>
                  <a:tcPr anchor="ctr"/>
                </a:tc>
                <a:tc>
                  <a:txBody>
                    <a:bodyPr/>
                    <a:lstStyle/>
                    <a:p>
                      <a:pPr algn="ctr"/>
                      <a:r>
                        <a:rPr lang="en-US" sz="1100" i="1" dirty="0" smtClean="0">
                          <a:latin typeface="Calibri" pitchFamily="34" charset="0"/>
                        </a:rPr>
                        <a:t>Index</a:t>
                      </a:r>
                      <a:endParaRPr lang="en-US" sz="1100" i="1" dirty="0">
                        <a:latin typeface="Calibri" pitchFamily="34" charset="0"/>
                      </a:endParaRPr>
                    </a:p>
                  </a:txBody>
                  <a:tcPr anchor="ctr"/>
                </a:tc>
                <a:tc>
                  <a:txBody>
                    <a:bodyPr/>
                    <a:lstStyle/>
                    <a:p>
                      <a:pPr algn="ctr"/>
                      <a:r>
                        <a:rPr lang="en-US" sz="1100" i="1" dirty="0" smtClean="0">
                          <a:latin typeface="Calibri" pitchFamily="34" charset="0"/>
                        </a:rPr>
                        <a:t>Index</a:t>
                      </a:r>
                      <a:endParaRPr lang="en-US" sz="1100" i="1" dirty="0">
                        <a:latin typeface="Calibri" pitchFamily="34" charset="0"/>
                      </a:endParaRPr>
                    </a:p>
                  </a:txBody>
                  <a:tcPr anchor="ctr"/>
                </a:tc>
                <a:tc>
                  <a:txBody>
                    <a:bodyPr/>
                    <a:lstStyle/>
                    <a:p>
                      <a:pPr algn="ctr"/>
                      <a:r>
                        <a:rPr lang="en-US" sz="1100" i="1" dirty="0" smtClean="0">
                          <a:latin typeface="Calibri" pitchFamily="34" charset="0"/>
                        </a:rPr>
                        <a:t>Index</a:t>
                      </a:r>
                      <a:endParaRPr lang="en-US" sz="1100" i="1" dirty="0">
                        <a:latin typeface="Calibri" pitchFamily="34" charset="0"/>
                      </a:endParaRPr>
                    </a:p>
                  </a:txBody>
                  <a:tcPr anchor="ctr"/>
                </a:tc>
                <a:tc>
                  <a:txBody>
                    <a:bodyPr/>
                    <a:lstStyle/>
                    <a:p>
                      <a:pPr algn="ctr"/>
                      <a:r>
                        <a:rPr lang="en-US" sz="1100" i="1" dirty="0" smtClean="0">
                          <a:latin typeface="Calibri" pitchFamily="34" charset="0"/>
                        </a:rPr>
                        <a:t>Index</a:t>
                      </a:r>
                      <a:endParaRPr lang="en-US" sz="1100" i="1" dirty="0">
                        <a:latin typeface="Calibri" pitchFamily="34" charset="0"/>
                      </a:endParaRPr>
                    </a:p>
                  </a:txBody>
                  <a:tcPr anchor="ctr"/>
                </a:tc>
              </a:tr>
              <a:tr h="3663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i="1" dirty="0" smtClean="0">
                          <a:latin typeface="Calibri" pitchFamily="34" charset="0"/>
                        </a:rPr>
                        <a:t>Have Plastic</a:t>
                      </a:r>
                      <a:r>
                        <a:rPr lang="en-GB" sz="1400" i="1" baseline="0" dirty="0" smtClean="0">
                          <a:latin typeface="Calibri" pitchFamily="34" charset="0"/>
                        </a:rPr>
                        <a:t> Card</a:t>
                      </a:r>
                      <a:endParaRPr lang="en-US" sz="1400" i="1" dirty="0" smtClean="0">
                        <a:latin typeface="Calibri" pitchFamily="34" charset="0"/>
                      </a:endParaRPr>
                    </a:p>
                  </a:txBody>
                  <a:tcPr anchor="ctr"/>
                </a:tc>
                <a:tc>
                  <a:txBody>
                    <a:bodyPr/>
                    <a:lstStyle/>
                    <a:p>
                      <a:pPr algn="ctr" fontAlgn="ctr"/>
                      <a:r>
                        <a:rPr lang="en-US" sz="1400" b="0" i="0" u="none" strike="noStrike">
                          <a:solidFill>
                            <a:srgbClr val="000000"/>
                          </a:solidFill>
                          <a:latin typeface="Calibri" pitchFamily="34" charset="0"/>
                        </a:rPr>
                        <a:t>52%</a:t>
                      </a:r>
                    </a:p>
                  </a:txBody>
                  <a:tcPr marL="9525" marR="9525" marT="9525" marB="0" anchor="ctr"/>
                </a:tc>
                <a:tc>
                  <a:txBody>
                    <a:bodyPr/>
                    <a:lstStyle/>
                    <a:p>
                      <a:pPr algn="ctr" fontAlgn="ctr"/>
                      <a:r>
                        <a:rPr lang="en-US" sz="1400" b="0" i="0" u="none" strike="noStrike">
                          <a:solidFill>
                            <a:srgbClr val="000000"/>
                          </a:solidFill>
                          <a:latin typeface="Calibri" pitchFamily="34" charset="0"/>
                        </a:rPr>
                        <a:t>61%</a:t>
                      </a:r>
                    </a:p>
                  </a:txBody>
                  <a:tcPr marL="9525" marR="9525" marT="9525" marB="0" anchor="ctr"/>
                </a:tc>
                <a:tc>
                  <a:txBody>
                    <a:bodyPr/>
                    <a:lstStyle/>
                    <a:p>
                      <a:pPr algn="ctr" fontAlgn="ctr"/>
                      <a:r>
                        <a:rPr lang="en-US" sz="1400" b="0" i="0" u="none" strike="noStrike">
                          <a:solidFill>
                            <a:srgbClr val="000000"/>
                          </a:solidFill>
                          <a:latin typeface="Calibri" pitchFamily="34" charset="0"/>
                        </a:rPr>
                        <a:t>48%</a:t>
                      </a:r>
                    </a:p>
                  </a:txBody>
                  <a:tcPr marL="9525" marR="9525" marT="9525" marB="0" anchor="ctr"/>
                </a:tc>
                <a:tc>
                  <a:txBody>
                    <a:bodyPr/>
                    <a:lstStyle/>
                    <a:p>
                      <a:pPr algn="ctr" fontAlgn="ctr"/>
                      <a:r>
                        <a:rPr lang="en-US" sz="1400" b="0" i="0" u="none" strike="noStrike">
                          <a:solidFill>
                            <a:srgbClr val="000000"/>
                          </a:solidFill>
                          <a:latin typeface="Calibri" pitchFamily="34" charset="0"/>
                        </a:rPr>
                        <a:t>50%</a:t>
                      </a:r>
                    </a:p>
                  </a:txBody>
                  <a:tcPr marL="9525" marR="9525" marT="9525" marB="0" anchor="ctr"/>
                </a:tc>
                <a:tc>
                  <a:txBody>
                    <a:bodyPr/>
                    <a:lstStyle/>
                    <a:p>
                      <a:pPr algn="ctr" fontAlgn="ctr"/>
                      <a:r>
                        <a:rPr lang="en-US" sz="1400" b="0" i="0" u="none" strike="noStrike" dirty="0">
                          <a:solidFill>
                            <a:srgbClr val="000000"/>
                          </a:solidFill>
                          <a:latin typeface="Calibri" pitchFamily="34" charset="0"/>
                        </a:rPr>
                        <a:t>56%</a:t>
                      </a:r>
                    </a:p>
                  </a:txBody>
                  <a:tcPr marL="9525" marR="9525" marT="9525" marB="0" anchor="ctr"/>
                </a:tc>
              </a:tr>
              <a:tr h="3663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latin typeface="Calibri" pitchFamily="34" charset="0"/>
                        </a:rPr>
                        <a:t>Obtained:</a:t>
                      </a:r>
                    </a:p>
                  </a:txBody>
                  <a:tcPr anchor="ctr"/>
                </a:tc>
                <a:tc>
                  <a:txBody>
                    <a:bodyPr/>
                    <a:lstStyle/>
                    <a:p>
                      <a:pPr algn="ctr"/>
                      <a:endParaRPr lang="en-US" sz="1400" dirty="0">
                        <a:latin typeface="Calibri" pitchFamily="34" charset="0"/>
                      </a:endParaRPr>
                    </a:p>
                  </a:txBody>
                  <a:tcPr anchor="ctr"/>
                </a:tc>
                <a:tc>
                  <a:txBody>
                    <a:bodyPr/>
                    <a:lstStyle/>
                    <a:p>
                      <a:pPr algn="ctr"/>
                      <a:endParaRPr lang="en-US" sz="1400" dirty="0">
                        <a:latin typeface="Calibri" pitchFamily="34" charset="0"/>
                      </a:endParaRPr>
                    </a:p>
                  </a:txBody>
                  <a:tcPr anchor="ctr"/>
                </a:tc>
                <a:tc>
                  <a:txBody>
                    <a:bodyPr/>
                    <a:lstStyle/>
                    <a:p>
                      <a:pPr algn="ctr"/>
                      <a:endParaRPr lang="en-US" sz="1400" dirty="0">
                        <a:latin typeface="Calibri" pitchFamily="34" charset="0"/>
                      </a:endParaRPr>
                    </a:p>
                  </a:txBody>
                  <a:tcPr anchor="ctr"/>
                </a:tc>
                <a:tc>
                  <a:txBody>
                    <a:bodyPr/>
                    <a:lstStyle/>
                    <a:p>
                      <a:pPr algn="ctr"/>
                      <a:endParaRPr lang="en-US" sz="1400" dirty="0">
                        <a:latin typeface="Calibri" pitchFamily="34" charset="0"/>
                      </a:endParaRPr>
                    </a:p>
                  </a:txBody>
                  <a:tcPr anchor="ctr"/>
                </a:tc>
                <a:tc>
                  <a:txBody>
                    <a:bodyPr/>
                    <a:lstStyle/>
                    <a:p>
                      <a:pPr algn="ctr"/>
                      <a:endParaRPr lang="en-US" sz="1400" dirty="0">
                        <a:latin typeface="Calibri" pitchFamily="34" charset="0"/>
                      </a:endParaRPr>
                    </a:p>
                  </a:txBody>
                  <a:tcPr anchor="ctr"/>
                </a:tc>
              </a:tr>
              <a:tr h="366371">
                <a:tc>
                  <a:txBody>
                    <a:bodyPr/>
                    <a:lstStyle/>
                    <a:p>
                      <a:pPr lvl="1"/>
                      <a:r>
                        <a:rPr lang="en-US" sz="1400" dirty="0" smtClean="0">
                          <a:latin typeface="Calibri" pitchFamily="34" charset="0"/>
                        </a:rPr>
                        <a:t>Credit Card</a:t>
                      </a:r>
                      <a:endParaRPr lang="en-US" sz="1400" dirty="0">
                        <a:latin typeface="Calibri" pitchFamily="34" charset="0"/>
                      </a:endParaRPr>
                    </a:p>
                  </a:txBody>
                  <a:tcPr anchor="ctr"/>
                </a:tc>
                <a:tc>
                  <a:txBody>
                    <a:bodyPr/>
                    <a:lstStyle/>
                    <a:p>
                      <a:pPr algn="ctr"/>
                      <a:r>
                        <a:rPr lang="en-GB" sz="1400" dirty="0" smtClean="0">
                          <a:latin typeface="Calibri" pitchFamily="34" charset="0"/>
                        </a:rPr>
                        <a:t>19</a:t>
                      </a:r>
                      <a:endParaRPr lang="en-US" sz="1400" dirty="0">
                        <a:latin typeface="Calibri" pitchFamily="34" charset="0"/>
                      </a:endParaRPr>
                    </a:p>
                  </a:txBody>
                  <a:tcPr anchor="ctr"/>
                </a:tc>
                <a:tc>
                  <a:txBody>
                    <a:bodyPr/>
                    <a:lstStyle/>
                    <a:p>
                      <a:pPr algn="ctr" fontAlgn="ctr"/>
                      <a:r>
                        <a:rPr lang="en-US" sz="1400" b="0" i="0" u="none" strike="noStrike">
                          <a:solidFill>
                            <a:srgbClr val="000000"/>
                          </a:solidFill>
                          <a:latin typeface="Calibri" pitchFamily="34" charset="0"/>
                        </a:rPr>
                        <a:t>137</a:t>
                      </a:r>
                    </a:p>
                  </a:txBody>
                  <a:tcPr marL="9525" marR="9525" marT="9525" marB="0" anchor="ctr"/>
                </a:tc>
                <a:tc>
                  <a:txBody>
                    <a:bodyPr/>
                    <a:lstStyle/>
                    <a:p>
                      <a:pPr algn="ctr" fontAlgn="ctr"/>
                      <a:r>
                        <a:rPr lang="en-US" sz="1400" b="0" i="0" u="none" strike="noStrike">
                          <a:solidFill>
                            <a:srgbClr val="000000"/>
                          </a:solidFill>
                          <a:latin typeface="Calibri" pitchFamily="34" charset="0"/>
                        </a:rPr>
                        <a:t>86</a:t>
                      </a:r>
                    </a:p>
                  </a:txBody>
                  <a:tcPr marL="9525" marR="9525" marT="9525" marB="0" anchor="ctr"/>
                </a:tc>
                <a:tc>
                  <a:txBody>
                    <a:bodyPr/>
                    <a:lstStyle/>
                    <a:p>
                      <a:pPr algn="ctr" fontAlgn="ctr"/>
                      <a:r>
                        <a:rPr lang="en-US" sz="1400" b="0" i="0" u="none" strike="noStrike">
                          <a:solidFill>
                            <a:srgbClr val="000000"/>
                          </a:solidFill>
                          <a:latin typeface="Calibri" pitchFamily="34" charset="0"/>
                        </a:rPr>
                        <a:t>121</a:t>
                      </a:r>
                    </a:p>
                  </a:txBody>
                  <a:tcPr marL="9525" marR="9525" marT="9525" marB="0" anchor="ctr"/>
                </a:tc>
                <a:tc>
                  <a:txBody>
                    <a:bodyPr/>
                    <a:lstStyle/>
                    <a:p>
                      <a:pPr algn="ctr" fontAlgn="ctr"/>
                      <a:r>
                        <a:rPr lang="en-US" sz="1400" b="0" i="0" u="none" strike="noStrike">
                          <a:solidFill>
                            <a:srgbClr val="000000"/>
                          </a:solidFill>
                          <a:latin typeface="Calibri" pitchFamily="34" charset="0"/>
                        </a:rPr>
                        <a:t>103</a:t>
                      </a:r>
                    </a:p>
                  </a:txBody>
                  <a:tcPr marL="9525" marR="9525" marT="9525" marB="0" anchor="ctr"/>
                </a:tc>
              </a:tr>
              <a:tr h="366371">
                <a:tc>
                  <a:txBody>
                    <a:bodyPr/>
                    <a:lstStyle/>
                    <a:p>
                      <a:pPr lvl="1"/>
                      <a:r>
                        <a:rPr lang="en-US" sz="1400" dirty="0" smtClean="0">
                          <a:latin typeface="Calibri" pitchFamily="34" charset="0"/>
                        </a:rPr>
                        <a:t>ATM/Debit Card</a:t>
                      </a:r>
                      <a:endParaRPr lang="en-US" sz="1400" dirty="0">
                        <a:latin typeface="Calibri" pitchFamily="34" charset="0"/>
                      </a:endParaRPr>
                    </a:p>
                  </a:txBody>
                  <a:tcPr anchor="ctr"/>
                </a:tc>
                <a:tc>
                  <a:txBody>
                    <a:bodyPr/>
                    <a:lstStyle/>
                    <a:p>
                      <a:pPr algn="ctr"/>
                      <a:r>
                        <a:rPr lang="en-GB" sz="1400" dirty="0" smtClean="0">
                          <a:latin typeface="Calibri" pitchFamily="34" charset="0"/>
                        </a:rPr>
                        <a:t>41</a:t>
                      </a:r>
                      <a:endParaRPr lang="en-US" sz="1400" dirty="0">
                        <a:latin typeface="Calibri" pitchFamily="34" charset="0"/>
                      </a:endParaRPr>
                    </a:p>
                  </a:txBody>
                  <a:tcPr anchor="ctr"/>
                </a:tc>
                <a:tc>
                  <a:txBody>
                    <a:bodyPr/>
                    <a:lstStyle/>
                    <a:p>
                      <a:pPr algn="ctr" fontAlgn="ctr"/>
                      <a:r>
                        <a:rPr lang="en-US" sz="1400" b="0" i="0" u="none" strike="noStrike">
                          <a:solidFill>
                            <a:srgbClr val="000000"/>
                          </a:solidFill>
                          <a:latin typeface="Calibri" pitchFamily="34" charset="0"/>
                        </a:rPr>
                        <a:t>112</a:t>
                      </a:r>
                    </a:p>
                  </a:txBody>
                  <a:tcPr marL="9525" marR="9525" marT="9525" marB="0" anchor="ctr"/>
                </a:tc>
                <a:tc>
                  <a:txBody>
                    <a:bodyPr/>
                    <a:lstStyle/>
                    <a:p>
                      <a:pPr algn="ctr" fontAlgn="ctr"/>
                      <a:r>
                        <a:rPr lang="en-US" sz="1400" b="0" i="0" u="none" strike="noStrike">
                          <a:solidFill>
                            <a:srgbClr val="000000"/>
                          </a:solidFill>
                          <a:latin typeface="Calibri" pitchFamily="34" charset="0"/>
                        </a:rPr>
                        <a:t>98</a:t>
                      </a:r>
                    </a:p>
                  </a:txBody>
                  <a:tcPr marL="9525" marR="9525" marT="9525" marB="0" anchor="ctr"/>
                </a:tc>
                <a:tc>
                  <a:txBody>
                    <a:bodyPr/>
                    <a:lstStyle/>
                    <a:p>
                      <a:pPr algn="ctr" fontAlgn="ctr"/>
                      <a:r>
                        <a:rPr lang="en-US" sz="1400" b="0" i="0" u="none" strike="noStrike">
                          <a:solidFill>
                            <a:srgbClr val="000000"/>
                          </a:solidFill>
                          <a:latin typeface="Calibri" pitchFamily="34" charset="0"/>
                        </a:rPr>
                        <a:t>87</a:t>
                      </a:r>
                    </a:p>
                  </a:txBody>
                  <a:tcPr marL="9525" marR="9525" marT="9525" marB="0" anchor="ctr"/>
                </a:tc>
                <a:tc>
                  <a:txBody>
                    <a:bodyPr/>
                    <a:lstStyle/>
                    <a:p>
                      <a:pPr algn="ctr" fontAlgn="ctr"/>
                      <a:r>
                        <a:rPr lang="en-US" sz="1400" b="0" i="0" u="none" strike="noStrike">
                          <a:solidFill>
                            <a:srgbClr val="000000"/>
                          </a:solidFill>
                          <a:latin typeface="Calibri" pitchFamily="34" charset="0"/>
                        </a:rPr>
                        <a:t>105</a:t>
                      </a:r>
                    </a:p>
                  </a:txBody>
                  <a:tcPr marL="9525" marR="9525" marT="9525" marB="0" anchor="ctr"/>
                </a:tc>
              </a:tr>
              <a:tr h="366371">
                <a:tc>
                  <a:txBody>
                    <a:bodyPr/>
                    <a:lstStyle/>
                    <a:p>
                      <a:pPr lvl="1"/>
                      <a:r>
                        <a:rPr lang="en-US" sz="1400" dirty="0" smtClean="0">
                          <a:latin typeface="Calibri" pitchFamily="34" charset="0"/>
                        </a:rPr>
                        <a:t>Internet Debit Card</a:t>
                      </a:r>
                      <a:endParaRPr lang="en-US" sz="1400" dirty="0">
                        <a:latin typeface="Calibri" pitchFamily="34" charset="0"/>
                      </a:endParaRPr>
                    </a:p>
                  </a:txBody>
                  <a:tcPr anchor="ctr"/>
                </a:tc>
                <a:tc>
                  <a:txBody>
                    <a:bodyPr/>
                    <a:lstStyle/>
                    <a:p>
                      <a:pPr algn="ctr"/>
                      <a:r>
                        <a:rPr lang="en-GB" sz="1400" dirty="0" smtClean="0">
                          <a:latin typeface="Calibri" pitchFamily="34" charset="0"/>
                        </a:rPr>
                        <a:t>3</a:t>
                      </a:r>
                      <a:endParaRPr lang="en-US" sz="1400" dirty="0">
                        <a:latin typeface="Calibri" pitchFamily="34" charset="0"/>
                      </a:endParaRPr>
                    </a:p>
                  </a:txBody>
                  <a:tcPr anchor="ctr"/>
                </a:tc>
                <a:tc>
                  <a:txBody>
                    <a:bodyPr/>
                    <a:lstStyle/>
                    <a:p>
                      <a:pPr algn="ctr" fontAlgn="ctr"/>
                      <a:r>
                        <a:rPr lang="en-US" sz="1400" b="0" i="0" u="none" strike="noStrike">
                          <a:solidFill>
                            <a:srgbClr val="000000"/>
                          </a:solidFill>
                          <a:latin typeface="Calibri" pitchFamily="34" charset="0"/>
                        </a:rPr>
                        <a:t>133</a:t>
                      </a:r>
                    </a:p>
                  </a:txBody>
                  <a:tcPr marL="9525" marR="9525" marT="9525" marB="0" anchor="ctr"/>
                </a:tc>
                <a:tc>
                  <a:txBody>
                    <a:bodyPr/>
                    <a:lstStyle/>
                    <a:p>
                      <a:pPr algn="ctr" fontAlgn="ctr"/>
                      <a:r>
                        <a:rPr lang="en-US" sz="1400" b="0" i="0" u="none" strike="noStrike">
                          <a:solidFill>
                            <a:srgbClr val="000000"/>
                          </a:solidFill>
                          <a:latin typeface="Calibri" pitchFamily="34" charset="0"/>
                        </a:rPr>
                        <a:t>87</a:t>
                      </a:r>
                    </a:p>
                  </a:txBody>
                  <a:tcPr marL="9525" marR="9525" marT="9525" marB="0" anchor="ctr"/>
                </a:tc>
                <a:tc>
                  <a:txBody>
                    <a:bodyPr/>
                    <a:lstStyle/>
                    <a:p>
                      <a:pPr algn="ctr" fontAlgn="ctr"/>
                      <a:r>
                        <a:rPr lang="en-US" sz="1400" b="0" i="0" u="none" strike="noStrike">
                          <a:solidFill>
                            <a:srgbClr val="000000"/>
                          </a:solidFill>
                          <a:latin typeface="Calibri" pitchFamily="34" charset="0"/>
                        </a:rPr>
                        <a:t>175</a:t>
                      </a:r>
                    </a:p>
                  </a:txBody>
                  <a:tcPr marL="9525" marR="9525" marT="9525" marB="0" anchor="ctr"/>
                </a:tc>
                <a:tc>
                  <a:txBody>
                    <a:bodyPr/>
                    <a:lstStyle/>
                    <a:p>
                      <a:pPr algn="ctr" fontAlgn="ctr"/>
                      <a:r>
                        <a:rPr lang="en-US" sz="1400" b="0" i="0" u="none" strike="noStrike" dirty="0">
                          <a:solidFill>
                            <a:srgbClr val="000000"/>
                          </a:solidFill>
                          <a:latin typeface="Calibri" pitchFamily="34" charset="0"/>
                        </a:rPr>
                        <a:t>269</a:t>
                      </a:r>
                    </a:p>
                  </a:txBody>
                  <a:tcPr marL="9525" marR="9525" marT="9525" marB="0" anchor="ctr"/>
                </a:tc>
              </a:tr>
              <a:tr h="256460">
                <a:tc>
                  <a:txBody>
                    <a:bodyPr/>
                    <a:lstStyle/>
                    <a:p>
                      <a:endParaRPr lang="en-US" sz="800" dirty="0">
                        <a:latin typeface="Calibri" pitchFamily="34" charset="0"/>
                      </a:endParaRPr>
                    </a:p>
                  </a:txBody>
                  <a:tcPr anchor="ctr"/>
                </a:tc>
                <a:tc>
                  <a:txBody>
                    <a:bodyPr/>
                    <a:lstStyle/>
                    <a:p>
                      <a:pPr algn="ctr"/>
                      <a:endParaRPr lang="en-US" sz="800" dirty="0">
                        <a:latin typeface="Calibri" pitchFamily="34" charset="0"/>
                      </a:endParaRPr>
                    </a:p>
                  </a:txBody>
                  <a:tcPr anchor="ctr"/>
                </a:tc>
                <a:tc>
                  <a:txBody>
                    <a:bodyPr/>
                    <a:lstStyle/>
                    <a:p>
                      <a:pPr algn="ctr"/>
                      <a:endParaRPr lang="en-US" sz="800" dirty="0">
                        <a:latin typeface="Calibri" pitchFamily="34" charset="0"/>
                      </a:endParaRPr>
                    </a:p>
                  </a:txBody>
                  <a:tcPr anchor="ctr"/>
                </a:tc>
                <a:tc>
                  <a:txBody>
                    <a:bodyPr/>
                    <a:lstStyle/>
                    <a:p>
                      <a:pPr algn="ctr"/>
                      <a:endParaRPr lang="en-US" sz="800" dirty="0">
                        <a:latin typeface="Calibri" pitchFamily="34" charset="0"/>
                      </a:endParaRPr>
                    </a:p>
                  </a:txBody>
                  <a:tcPr anchor="ctr"/>
                </a:tc>
                <a:tc>
                  <a:txBody>
                    <a:bodyPr/>
                    <a:lstStyle/>
                    <a:p>
                      <a:pPr algn="ctr"/>
                      <a:endParaRPr lang="en-US" sz="800" dirty="0">
                        <a:latin typeface="Calibri" pitchFamily="34" charset="0"/>
                      </a:endParaRPr>
                    </a:p>
                  </a:txBody>
                  <a:tcPr anchor="ctr"/>
                </a:tc>
                <a:tc>
                  <a:txBody>
                    <a:bodyPr/>
                    <a:lstStyle/>
                    <a:p>
                      <a:pPr algn="ctr"/>
                      <a:endParaRPr lang="en-US" sz="800" dirty="0">
                        <a:latin typeface="Calibri" pitchFamily="34" charset="0"/>
                      </a:endParaRPr>
                    </a:p>
                  </a:txBody>
                  <a:tcPr anchor="ctr"/>
                </a:tc>
              </a:tr>
              <a:tr h="366371">
                <a:tc>
                  <a:txBody>
                    <a:bodyPr/>
                    <a:lstStyle/>
                    <a:p>
                      <a:r>
                        <a:rPr lang="en-GB" sz="1400" i="1" dirty="0" smtClean="0">
                          <a:latin typeface="Calibri" pitchFamily="34" charset="0"/>
                        </a:rPr>
                        <a:t>Number</a:t>
                      </a:r>
                      <a:r>
                        <a:rPr lang="en-GB" sz="1400" i="1" baseline="0" dirty="0" smtClean="0">
                          <a:latin typeface="Calibri" pitchFamily="34" charset="0"/>
                        </a:rPr>
                        <a:t> of Cards owned</a:t>
                      </a:r>
                      <a:endParaRPr lang="en-US" sz="1400" i="1" dirty="0">
                        <a:latin typeface="Calibri" pitchFamily="34" charset="0"/>
                      </a:endParaRPr>
                    </a:p>
                  </a:txBody>
                  <a:tcPr anchor="ctr"/>
                </a:tc>
                <a:tc>
                  <a:txBody>
                    <a:bodyPr/>
                    <a:lstStyle/>
                    <a:p>
                      <a:pPr algn="ctr"/>
                      <a:endParaRPr lang="en-US" sz="1400" dirty="0">
                        <a:latin typeface="Calibri" pitchFamily="34" charset="0"/>
                      </a:endParaRPr>
                    </a:p>
                  </a:txBody>
                  <a:tcPr anchor="ctr"/>
                </a:tc>
                <a:tc>
                  <a:txBody>
                    <a:bodyPr/>
                    <a:lstStyle/>
                    <a:p>
                      <a:pPr algn="ctr"/>
                      <a:endParaRPr lang="en-US" sz="1400" dirty="0">
                        <a:latin typeface="Calibri" pitchFamily="34" charset="0"/>
                      </a:endParaRPr>
                    </a:p>
                  </a:txBody>
                  <a:tcPr anchor="ctr"/>
                </a:tc>
                <a:tc>
                  <a:txBody>
                    <a:bodyPr/>
                    <a:lstStyle/>
                    <a:p>
                      <a:pPr algn="ctr"/>
                      <a:endParaRPr lang="en-US" sz="1400" dirty="0">
                        <a:latin typeface="Calibri" pitchFamily="34" charset="0"/>
                      </a:endParaRPr>
                    </a:p>
                  </a:txBody>
                  <a:tcPr anchor="ctr"/>
                </a:tc>
                <a:tc>
                  <a:txBody>
                    <a:bodyPr/>
                    <a:lstStyle/>
                    <a:p>
                      <a:pPr algn="ctr"/>
                      <a:endParaRPr lang="en-US" sz="1400" dirty="0">
                        <a:latin typeface="Calibri" pitchFamily="34" charset="0"/>
                      </a:endParaRPr>
                    </a:p>
                  </a:txBody>
                  <a:tcPr anchor="ctr"/>
                </a:tc>
                <a:tc>
                  <a:txBody>
                    <a:bodyPr/>
                    <a:lstStyle/>
                    <a:p>
                      <a:pPr algn="ctr"/>
                      <a:endParaRPr lang="en-US" sz="1400" dirty="0">
                        <a:latin typeface="Calibri" pitchFamily="34" charset="0"/>
                      </a:endParaRPr>
                    </a:p>
                  </a:txBody>
                  <a:tcPr anchor="ctr"/>
                </a:tc>
              </a:tr>
              <a:tr h="366371">
                <a:tc>
                  <a:txBody>
                    <a:bodyPr/>
                    <a:lstStyle/>
                    <a:p>
                      <a:pPr algn="l" fontAlgn="b"/>
                      <a:r>
                        <a:rPr lang="en-US" sz="1400" b="0" i="0" u="none" strike="noStrike" dirty="0" smtClean="0">
                          <a:solidFill>
                            <a:srgbClr val="000000"/>
                          </a:solidFill>
                          <a:latin typeface="Calibri" pitchFamily="34" charset="0"/>
                        </a:rPr>
                        <a:t>              One</a:t>
                      </a:r>
                      <a:endParaRPr lang="en-US" sz="1400" b="0" i="0" u="none" strike="noStrike" dirty="0">
                        <a:solidFill>
                          <a:srgbClr val="000000"/>
                        </a:solidFill>
                        <a:latin typeface="Calibri" pitchFamily="34" charset="0"/>
                      </a:endParaRPr>
                    </a:p>
                  </a:txBody>
                  <a:tcPr marL="9525" marR="9525" marT="9525" marB="0" anchor="ctr"/>
                </a:tc>
                <a:tc>
                  <a:txBody>
                    <a:bodyPr/>
                    <a:lstStyle/>
                    <a:p>
                      <a:pPr algn="ctr" fontAlgn="ctr"/>
                      <a:r>
                        <a:rPr lang="en-US" sz="1400" b="0" i="0" u="none" strike="noStrike">
                          <a:solidFill>
                            <a:srgbClr val="000000"/>
                          </a:solidFill>
                          <a:latin typeface="Calibri"/>
                        </a:rPr>
                        <a:t>43%</a:t>
                      </a:r>
                    </a:p>
                  </a:txBody>
                  <a:tcPr marL="9525" marR="9525" marT="9525" marB="0" anchor="ctr"/>
                </a:tc>
                <a:tc>
                  <a:txBody>
                    <a:bodyPr/>
                    <a:lstStyle/>
                    <a:p>
                      <a:pPr algn="ctr" fontAlgn="ctr"/>
                      <a:r>
                        <a:rPr lang="en-US" sz="1400" b="0" i="0" u="none" strike="noStrike">
                          <a:solidFill>
                            <a:srgbClr val="000000"/>
                          </a:solidFill>
                          <a:latin typeface="Calibri"/>
                        </a:rPr>
                        <a:t>113</a:t>
                      </a:r>
                    </a:p>
                  </a:txBody>
                  <a:tcPr marL="9525" marR="9525" marT="9525" marB="0" anchor="ctr"/>
                </a:tc>
                <a:tc>
                  <a:txBody>
                    <a:bodyPr/>
                    <a:lstStyle/>
                    <a:p>
                      <a:pPr algn="ctr" fontAlgn="ctr"/>
                      <a:r>
                        <a:rPr lang="en-US" sz="1400" b="0" i="0" u="none" strike="noStrike">
                          <a:solidFill>
                            <a:srgbClr val="000000"/>
                          </a:solidFill>
                          <a:latin typeface="Calibri"/>
                        </a:rPr>
                        <a:t>92</a:t>
                      </a:r>
                    </a:p>
                  </a:txBody>
                  <a:tcPr marL="9525" marR="9525" marT="9525" marB="0" anchor="ctr"/>
                </a:tc>
                <a:tc>
                  <a:txBody>
                    <a:bodyPr/>
                    <a:lstStyle/>
                    <a:p>
                      <a:pPr algn="ctr" fontAlgn="ctr"/>
                      <a:r>
                        <a:rPr lang="en-US" sz="1400" b="0" i="0" u="none" strike="noStrike">
                          <a:solidFill>
                            <a:srgbClr val="000000"/>
                          </a:solidFill>
                          <a:latin typeface="Calibri"/>
                        </a:rPr>
                        <a:t>82</a:t>
                      </a:r>
                    </a:p>
                  </a:txBody>
                  <a:tcPr marL="9525" marR="9525" marT="9525" marB="0" anchor="ctr"/>
                </a:tc>
                <a:tc>
                  <a:txBody>
                    <a:bodyPr/>
                    <a:lstStyle/>
                    <a:p>
                      <a:pPr algn="ctr" fontAlgn="ctr"/>
                      <a:r>
                        <a:rPr lang="en-US" sz="1400" b="0" i="0" u="none" strike="noStrike">
                          <a:solidFill>
                            <a:srgbClr val="000000"/>
                          </a:solidFill>
                          <a:latin typeface="Calibri"/>
                        </a:rPr>
                        <a:t>113</a:t>
                      </a:r>
                    </a:p>
                  </a:txBody>
                  <a:tcPr marL="9525" marR="9525" marT="9525" marB="0" anchor="ctr"/>
                </a:tc>
              </a:tr>
              <a:tr h="366371">
                <a:tc>
                  <a:txBody>
                    <a:bodyPr/>
                    <a:lstStyle/>
                    <a:p>
                      <a:pPr algn="l" fontAlgn="b"/>
                      <a:r>
                        <a:rPr lang="en-US" sz="1400" b="0" i="0" u="none" strike="noStrike" dirty="0" smtClean="0">
                          <a:solidFill>
                            <a:srgbClr val="000000"/>
                          </a:solidFill>
                          <a:latin typeface="Calibri" pitchFamily="34" charset="0"/>
                        </a:rPr>
                        <a:t>              Two</a:t>
                      </a:r>
                      <a:endParaRPr lang="en-US" sz="1400" b="0" i="0" u="none" strike="noStrike" dirty="0">
                        <a:solidFill>
                          <a:srgbClr val="000000"/>
                        </a:solidFill>
                        <a:latin typeface="Calibri" pitchFamily="34" charset="0"/>
                      </a:endParaRPr>
                    </a:p>
                  </a:txBody>
                  <a:tcPr marL="9525" marR="9525" marT="9525" marB="0" anchor="ctr"/>
                </a:tc>
                <a:tc>
                  <a:txBody>
                    <a:bodyPr/>
                    <a:lstStyle/>
                    <a:p>
                      <a:pPr algn="ctr" fontAlgn="ctr"/>
                      <a:r>
                        <a:rPr lang="en-US" sz="1400" b="0" i="0" u="none" strike="noStrike">
                          <a:solidFill>
                            <a:srgbClr val="000000"/>
                          </a:solidFill>
                          <a:latin typeface="Calibri"/>
                        </a:rPr>
                        <a:t>7%</a:t>
                      </a:r>
                    </a:p>
                  </a:txBody>
                  <a:tcPr marL="9525" marR="9525" marT="9525" marB="0" anchor="ctr"/>
                </a:tc>
                <a:tc>
                  <a:txBody>
                    <a:bodyPr/>
                    <a:lstStyle/>
                    <a:p>
                      <a:pPr algn="ctr" fontAlgn="ctr"/>
                      <a:r>
                        <a:rPr lang="en-US" sz="1400" b="0" i="0" u="none" strike="noStrike" dirty="0">
                          <a:solidFill>
                            <a:srgbClr val="000000"/>
                          </a:solidFill>
                          <a:latin typeface="Calibri"/>
                        </a:rPr>
                        <a:t>159</a:t>
                      </a:r>
                    </a:p>
                  </a:txBody>
                  <a:tcPr marL="9525" marR="9525" marT="9525" marB="0" anchor="ctr"/>
                </a:tc>
                <a:tc>
                  <a:txBody>
                    <a:bodyPr/>
                    <a:lstStyle/>
                    <a:p>
                      <a:pPr algn="ctr" fontAlgn="ctr"/>
                      <a:r>
                        <a:rPr lang="en-US" sz="1400" b="0" i="0" u="none" strike="noStrike" dirty="0">
                          <a:solidFill>
                            <a:srgbClr val="000000"/>
                          </a:solidFill>
                          <a:latin typeface="Calibri"/>
                        </a:rPr>
                        <a:t>107</a:t>
                      </a:r>
                    </a:p>
                  </a:txBody>
                  <a:tcPr marL="9525" marR="9525" marT="9525" marB="0" anchor="ctr"/>
                </a:tc>
                <a:tc>
                  <a:txBody>
                    <a:bodyPr/>
                    <a:lstStyle/>
                    <a:p>
                      <a:pPr algn="ctr" fontAlgn="ctr"/>
                      <a:r>
                        <a:rPr lang="en-US" sz="1400" b="0" i="0" u="none" strike="noStrike">
                          <a:solidFill>
                            <a:srgbClr val="000000"/>
                          </a:solidFill>
                          <a:latin typeface="Calibri"/>
                        </a:rPr>
                        <a:t>236</a:t>
                      </a:r>
                    </a:p>
                  </a:txBody>
                  <a:tcPr marL="9525" marR="9525" marT="9525" marB="0" anchor="ctr"/>
                </a:tc>
                <a:tc>
                  <a:txBody>
                    <a:bodyPr/>
                    <a:lstStyle/>
                    <a:p>
                      <a:pPr algn="ctr" fontAlgn="ctr"/>
                      <a:r>
                        <a:rPr lang="en-US" sz="1400" b="0" i="0" u="none" strike="noStrike">
                          <a:solidFill>
                            <a:srgbClr val="000000"/>
                          </a:solidFill>
                          <a:latin typeface="Calibri"/>
                        </a:rPr>
                        <a:t>72</a:t>
                      </a:r>
                    </a:p>
                  </a:txBody>
                  <a:tcPr marL="9525" marR="9525" marT="9525" marB="0" anchor="ctr"/>
                </a:tc>
              </a:tr>
              <a:tr h="366371">
                <a:tc>
                  <a:txBody>
                    <a:bodyPr/>
                    <a:lstStyle/>
                    <a:p>
                      <a:pPr algn="l" fontAlgn="b"/>
                      <a:r>
                        <a:rPr lang="en-US" sz="1400" b="0" i="0" u="none" strike="noStrike" dirty="0" smtClean="0">
                          <a:solidFill>
                            <a:srgbClr val="000000"/>
                          </a:solidFill>
                          <a:latin typeface="Calibri" pitchFamily="34" charset="0"/>
                        </a:rPr>
                        <a:t>              Three</a:t>
                      </a:r>
                      <a:endParaRPr lang="en-US" sz="1400" b="0" i="0" u="none" strike="noStrike" dirty="0">
                        <a:solidFill>
                          <a:srgbClr val="000000"/>
                        </a:solidFill>
                        <a:latin typeface="Calibri" pitchFamily="34" charset="0"/>
                      </a:endParaRPr>
                    </a:p>
                  </a:txBody>
                  <a:tcPr marL="9525" marR="9525" marT="9525" marB="0" anchor="ctr"/>
                </a:tc>
                <a:tc>
                  <a:txBody>
                    <a:bodyPr/>
                    <a:lstStyle/>
                    <a:p>
                      <a:pPr algn="ctr" fontAlgn="ctr"/>
                      <a:r>
                        <a:rPr lang="en-US" sz="1400" b="0" i="0" u="none" strike="noStrike">
                          <a:solidFill>
                            <a:srgbClr val="000000"/>
                          </a:solidFill>
                          <a:latin typeface="Calibri"/>
                        </a:rPr>
                        <a:t>3%</a:t>
                      </a:r>
                    </a:p>
                  </a:txBody>
                  <a:tcPr marL="9525" marR="9525" marT="9525" marB="0" anchor="ctr"/>
                </a:tc>
                <a:tc>
                  <a:txBody>
                    <a:bodyPr/>
                    <a:lstStyle/>
                    <a:p>
                      <a:pPr algn="ctr" fontAlgn="ctr"/>
                      <a:r>
                        <a:rPr lang="en-US" sz="1400" b="0" i="0" u="none" strike="noStrike">
                          <a:solidFill>
                            <a:srgbClr val="000000"/>
                          </a:solidFill>
                          <a:latin typeface="Calibri"/>
                        </a:rPr>
                        <a:t>178</a:t>
                      </a:r>
                    </a:p>
                  </a:txBody>
                  <a:tcPr marL="9525" marR="9525" marT="9525" marB="0" anchor="ctr"/>
                </a:tc>
                <a:tc>
                  <a:txBody>
                    <a:bodyPr/>
                    <a:lstStyle/>
                    <a:p>
                      <a:pPr algn="ctr" fontAlgn="ctr"/>
                      <a:r>
                        <a:rPr lang="en-US" sz="1400" b="0" i="0" u="none" strike="noStrike">
                          <a:solidFill>
                            <a:srgbClr val="000000"/>
                          </a:solidFill>
                          <a:latin typeface="Calibri"/>
                        </a:rPr>
                        <a:t>104</a:t>
                      </a:r>
                    </a:p>
                  </a:txBody>
                  <a:tcPr marL="9525" marR="9525" marT="9525" marB="0" anchor="ctr"/>
                </a:tc>
                <a:tc>
                  <a:txBody>
                    <a:bodyPr/>
                    <a:lstStyle/>
                    <a:p>
                      <a:pPr algn="ctr" fontAlgn="ctr"/>
                      <a:r>
                        <a:rPr lang="en-US" sz="1400" b="0" i="0" u="none" strike="noStrike">
                          <a:solidFill>
                            <a:srgbClr val="000000"/>
                          </a:solidFill>
                          <a:latin typeface="Calibri"/>
                        </a:rPr>
                        <a:t>274</a:t>
                      </a:r>
                    </a:p>
                  </a:txBody>
                  <a:tcPr marL="9525" marR="9525" marT="9525" marB="0" anchor="ctr"/>
                </a:tc>
                <a:tc>
                  <a:txBody>
                    <a:bodyPr/>
                    <a:lstStyle/>
                    <a:p>
                      <a:pPr algn="ctr" fontAlgn="ctr"/>
                      <a:r>
                        <a:rPr lang="en-US" sz="1400" b="0" i="0" u="none" strike="noStrike">
                          <a:solidFill>
                            <a:srgbClr val="000000"/>
                          </a:solidFill>
                          <a:latin typeface="Calibri"/>
                        </a:rPr>
                        <a:t>208</a:t>
                      </a:r>
                    </a:p>
                  </a:txBody>
                  <a:tcPr marL="9525" marR="9525" marT="9525" marB="0" anchor="ctr"/>
                </a:tc>
              </a:tr>
              <a:tr h="267909">
                <a:tc>
                  <a:txBody>
                    <a:bodyPr/>
                    <a:lstStyle/>
                    <a:p>
                      <a:pPr algn="l" fontAlgn="b"/>
                      <a:r>
                        <a:rPr lang="en-US" sz="1400" b="0" i="0" u="none" strike="noStrike" dirty="0" smtClean="0">
                          <a:solidFill>
                            <a:srgbClr val="000000"/>
                          </a:solidFill>
                          <a:latin typeface="Calibri" pitchFamily="34" charset="0"/>
                        </a:rPr>
                        <a:t>              Four</a:t>
                      </a:r>
                      <a:r>
                        <a:rPr lang="en-US" sz="1400" b="0" i="0" u="none" strike="noStrike" dirty="0">
                          <a:solidFill>
                            <a:srgbClr val="000000"/>
                          </a:solidFill>
                          <a:latin typeface="Calibri" pitchFamily="34" charset="0"/>
                        </a:rPr>
                        <a:t>+</a:t>
                      </a:r>
                    </a:p>
                  </a:txBody>
                  <a:tcPr marL="9525" marR="9525" marT="9525" marB="0" anchor="ctr"/>
                </a:tc>
                <a:tc>
                  <a:txBody>
                    <a:bodyPr/>
                    <a:lstStyle/>
                    <a:p>
                      <a:pPr algn="ctr" fontAlgn="ctr"/>
                      <a:r>
                        <a:rPr lang="en-US" sz="1400" b="0" i="0" u="none" strike="noStrike" dirty="0">
                          <a:solidFill>
                            <a:srgbClr val="000000"/>
                          </a:solidFill>
                          <a:latin typeface="Calibri"/>
                        </a:rPr>
                        <a:t>1%</a:t>
                      </a:r>
                    </a:p>
                  </a:txBody>
                  <a:tcPr marL="9525" marR="9525" marT="9525" marB="0" anchor="ctr"/>
                </a:tc>
                <a:tc>
                  <a:txBody>
                    <a:bodyPr/>
                    <a:lstStyle/>
                    <a:p>
                      <a:pPr algn="ctr" fontAlgn="ctr"/>
                      <a:r>
                        <a:rPr lang="en-US" sz="1400" b="0" i="0" u="none" strike="noStrike">
                          <a:solidFill>
                            <a:srgbClr val="000000"/>
                          </a:solidFill>
                          <a:latin typeface="Calibri"/>
                        </a:rPr>
                        <a:t>191</a:t>
                      </a:r>
                    </a:p>
                  </a:txBody>
                  <a:tcPr marL="9525" marR="9525" marT="9525" marB="0" anchor="ctr"/>
                </a:tc>
                <a:tc>
                  <a:txBody>
                    <a:bodyPr/>
                    <a:lstStyle/>
                    <a:p>
                      <a:pPr algn="ctr" fontAlgn="ctr"/>
                      <a:r>
                        <a:rPr lang="en-US" sz="1400" b="0" i="0" u="none" strike="noStrike" dirty="0">
                          <a:solidFill>
                            <a:srgbClr val="000000"/>
                          </a:solidFill>
                          <a:latin typeface="Calibri"/>
                        </a:rPr>
                        <a:t>96</a:t>
                      </a:r>
                    </a:p>
                  </a:txBody>
                  <a:tcPr marL="9525" marR="9525" marT="9525" marB="0" anchor="ctr"/>
                </a:tc>
                <a:tc>
                  <a:txBody>
                    <a:bodyPr/>
                    <a:lstStyle/>
                    <a:p>
                      <a:pPr algn="ctr" fontAlgn="ctr"/>
                      <a:r>
                        <a:rPr lang="en-US" sz="1400" b="0" i="0" u="none" strike="noStrike" dirty="0">
                          <a:solidFill>
                            <a:srgbClr val="000000"/>
                          </a:solidFill>
                          <a:latin typeface="Calibri"/>
                        </a:rPr>
                        <a:t>446</a:t>
                      </a:r>
                    </a:p>
                  </a:txBody>
                  <a:tcPr marL="9525" marR="9525" marT="9525" marB="0" anchor="ctr"/>
                </a:tc>
                <a:tc>
                  <a:txBody>
                    <a:bodyPr/>
                    <a:lstStyle/>
                    <a:p>
                      <a:pPr algn="ctr" fontAlgn="ctr"/>
                      <a:r>
                        <a:rPr lang="en-US" sz="1400" b="0" i="0" u="none" strike="noStrike" dirty="0">
                          <a:solidFill>
                            <a:srgbClr val="000000"/>
                          </a:solidFill>
                          <a:latin typeface="Calibri"/>
                        </a:rPr>
                        <a:t>84</a:t>
                      </a:r>
                    </a:p>
                  </a:txBody>
                  <a:tcPr marL="9525" marR="9525" marT="9525" marB="0" anchor="ctr"/>
                </a:tc>
              </a:tr>
            </a:tbl>
          </a:graphicData>
        </a:graphic>
      </p:graphicFrame>
      <p:sp>
        <p:nvSpPr>
          <p:cNvPr id="7" name="Rounded Rectangular Callout 6"/>
          <p:cNvSpPr/>
          <p:nvPr/>
        </p:nvSpPr>
        <p:spPr>
          <a:xfrm>
            <a:off x="3429000" y="2743200"/>
            <a:ext cx="2590800" cy="457200"/>
          </a:xfrm>
          <a:prstGeom prst="wedgeRoundRectCallout">
            <a:avLst>
              <a:gd name="adj1" fmla="val -4301"/>
              <a:gd name="adj2" fmla="val 105041"/>
              <a:gd name="adj3" fmla="val 16667"/>
            </a:avLst>
          </a:prstGeom>
          <a:ln/>
        </p:spPr>
        <p:style>
          <a:lnRef idx="1">
            <a:schemeClr val="accent2"/>
          </a:lnRef>
          <a:fillRef idx="3">
            <a:schemeClr val="accent2"/>
          </a:fillRef>
          <a:effectRef idx="2">
            <a:schemeClr val="accent2"/>
          </a:effectRef>
          <a:fontRef idx="minor">
            <a:schemeClr val="lt1"/>
          </a:fontRef>
        </p:style>
        <p:txBody>
          <a:bodyPr anchor="ctr"/>
          <a:lstStyle/>
          <a:p>
            <a:pPr>
              <a:defRPr/>
            </a:pPr>
            <a:r>
              <a:rPr lang="en-US" sz="1200" dirty="0">
                <a:solidFill>
                  <a:schemeClr val="bg1"/>
                </a:solidFill>
                <a:latin typeface="Trebuchet MS" pitchFamily="34" charset="0"/>
              </a:rPr>
              <a:t>Highest likelihood of being users of the credit card</a:t>
            </a:r>
          </a:p>
        </p:txBody>
      </p:sp>
      <p:sp>
        <p:nvSpPr>
          <p:cNvPr id="8" name="Rounded Rectangular Callout 7"/>
          <p:cNvSpPr/>
          <p:nvPr/>
        </p:nvSpPr>
        <p:spPr>
          <a:xfrm>
            <a:off x="3657600" y="4267200"/>
            <a:ext cx="4800600" cy="533400"/>
          </a:xfrm>
          <a:prstGeom prst="wedgeRoundRectCallout">
            <a:avLst>
              <a:gd name="adj1" fmla="val -39046"/>
              <a:gd name="adj2" fmla="val 97546"/>
              <a:gd name="adj3" fmla="val 16667"/>
            </a:avLst>
          </a:prstGeom>
          <a:ln/>
        </p:spPr>
        <p:style>
          <a:lnRef idx="1">
            <a:schemeClr val="accent4"/>
          </a:lnRef>
          <a:fillRef idx="3">
            <a:schemeClr val="accent4"/>
          </a:fillRef>
          <a:effectRef idx="2">
            <a:schemeClr val="accent4"/>
          </a:effectRef>
          <a:fontRef idx="minor">
            <a:schemeClr val="lt1"/>
          </a:fontRef>
        </p:style>
        <p:txBody>
          <a:bodyPr anchor="ctr"/>
          <a:lstStyle/>
          <a:p>
            <a:pPr>
              <a:defRPr/>
            </a:pPr>
            <a:r>
              <a:rPr lang="en-GB" sz="1200" dirty="0">
                <a:solidFill>
                  <a:schemeClr val="bg1"/>
                </a:solidFill>
                <a:latin typeface="Trebuchet MS" pitchFamily="34" charset="0"/>
              </a:rPr>
              <a:t>Majority of our segment have one card, and the highest tendency among the four  goes for GCC and Asia/Far East and Australia</a:t>
            </a:r>
            <a:endParaRPr lang="en-US" sz="1200" dirty="0">
              <a:solidFill>
                <a:schemeClr val="bg1"/>
              </a:solidFill>
              <a:latin typeface="Trebuchet MS" pitchFamily="34" charset="0"/>
            </a:endParaRPr>
          </a:p>
        </p:txBody>
      </p:sp>
      <p:sp>
        <p:nvSpPr>
          <p:cNvPr id="6" name="Rounded Rectangular Callout 5"/>
          <p:cNvSpPr/>
          <p:nvPr/>
        </p:nvSpPr>
        <p:spPr>
          <a:xfrm>
            <a:off x="3657600" y="4267200"/>
            <a:ext cx="4800600" cy="533400"/>
          </a:xfrm>
          <a:prstGeom prst="wedgeRoundRectCallout">
            <a:avLst>
              <a:gd name="adj1" fmla="val 38850"/>
              <a:gd name="adj2" fmla="val 87311"/>
              <a:gd name="adj3" fmla="val 16667"/>
            </a:avLst>
          </a:prstGeom>
          <a:ln/>
        </p:spPr>
        <p:style>
          <a:lnRef idx="1">
            <a:schemeClr val="accent4"/>
          </a:lnRef>
          <a:fillRef idx="3">
            <a:schemeClr val="accent4"/>
          </a:fillRef>
          <a:effectRef idx="2">
            <a:schemeClr val="accent4"/>
          </a:effectRef>
          <a:fontRef idx="minor">
            <a:schemeClr val="lt1"/>
          </a:fontRef>
        </p:style>
        <p:txBody>
          <a:bodyPr anchor="ctr"/>
          <a:lstStyle/>
          <a:p>
            <a:pPr>
              <a:defRPr/>
            </a:pPr>
            <a:r>
              <a:rPr lang="en-GB" sz="1200" dirty="0">
                <a:solidFill>
                  <a:schemeClr val="bg1"/>
                </a:solidFill>
                <a:latin typeface="Trebuchet MS" pitchFamily="34" charset="0"/>
              </a:rPr>
              <a:t>Majority of our segment have one card, and the highest tendency among the four  goes for GCC and Asia/Far East and Australia</a:t>
            </a:r>
            <a:endParaRPr lang="en-US" sz="1200" dirty="0">
              <a:solidFill>
                <a:schemeClr val="bg1"/>
              </a:solidFill>
              <a:latin typeface="Trebuchet MS" pitchFamily="34" charset="0"/>
            </a:endParaRPr>
          </a:p>
        </p:txBody>
      </p:sp>
      <p:sp>
        <p:nvSpPr>
          <p:cNvPr id="9" name="Slide Number Placeholder 8"/>
          <p:cNvSpPr>
            <a:spLocks noGrp="1"/>
          </p:cNvSpPr>
          <p:nvPr>
            <p:ph type="sldNum" sz="quarter" idx="11"/>
          </p:nvPr>
        </p:nvSpPr>
        <p:spPr/>
        <p:txBody>
          <a:bodyPr/>
          <a:lstStyle/>
          <a:p>
            <a:pPr>
              <a:defRPr/>
            </a:pPr>
            <a:fld id="{646EEDDF-49EE-4612-B83D-51E4BA9FD4DC}" type="slidenum">
              <a:rPr lang="en-US" smtClean="0"/>
              <a:pPr>
                <a:defRPr/>
              </a:pPr>
              <a:t>34</a:t>
            </a:fld>
            <a:endParaRPr lang="en-US" dirty="0"/>
          </a:p>
        </p:txBody>
      </p:sp>
      <p:sp>
        <p:nvSpPr>
          <p:cNvPr id="10"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1143000" y="228600"/>
            <a:ext cx="7467600" cy="609600"/>
          </a:xfrm>
        </p:spPr>
        <p:txBody>
          <a:bodyPr/>
          <a:lstStyle/>
          <a:p>
            <a:pPr eaLnBrk="1" hangingPunct="1">
              <a:defRPr/>
            </a:pPr>
            <a:r>
              <a:rPr lang="en-US" smtClean="0">
                <a:solidFill>
                  <a:schemeClr val="bg2">
                    <a:lumMod val="50000"/>
                  </a:schemeClr>
                </a:solidFill>
                <a:latin typeface="Calibri" pitchFamily="34" charset="0"/>
              </a:rPr>
              <a:t>Finance &amp; Banking Habits</a:t>
            </a:r>
          </a:p>
        </p:txBody>
      </p:sp>
      <p:graphicFrame>
        <p:nvGraphicFramePr>
          <p:cNvPr id="5" name="Content Placeholder 4"/>
          <p:cNvGraphicFramePr>
            <a:graphicFrameLocks noGrp="1"/>
          </p:cNvGraphicFramePr>
          <p:nvPr>
            <p:ph idx="1"/>
          </p:nvPr>
        </p:nvGraphicFramePr>
        <p:xfrm>
          <a:off x="1066800" y="914400"/>
          <a:ext cx="7289913" cy="5115126"/>
        </p:xfrm>
        <a:graphic>
          <a:graphicData uri="http://schemas.openxmlformats.org/drawingml/2006/table">
            <a:tbl>
              <a:tblPr firstRow="1" bandRow="1">
                <a:tableStyleId>{775DCB02-9BB8-47FD-8907-85C794F793BA}</a:tableStyleId>
              </a:tblPr>
              <a:tblGrid>
                <a:gridCol w="2514600"/>
                <a:gridCol w="914400"/>
                <a:gridCol w="519430"/>
                <a:gridCol w="1321051"/>
                <a:gridCol w="1010216"/>
                <a:gridCol w="1010216"/>
              </a:tblGrid>
              <a:tr h="679321">
                <a:tc>
                  <a:txBody>
                    <a:bodyPr/>
                    <a:lstStyle/>
                    <a:p>
                      <a:r>
                        <a:rPr lang="en-US" sz="1400" dirty="0" smtClean="0">
                          <a:latin typeface="Calibri" pitchFamily="34" charset="0"/>
                        </a:rPr>
                        <a:t>In Last 12 Months</a:t>
                      </a:r>
                      <a:endParaRPr lang="en-US" sz="1400" dirty="0">
                        <a:latin typeface="Calibri" pitchFamily="34" charset="0"/>
                      </a:endParaRPr>
                    </a:p>
                  </a:txBody>
                  <a:tcPr anchor="ctr"/>
                </a:tc>
                <a:tc>
                  <a:txBody>
                    <a:bodyPr/>
                    <a:lstStyle/>
                    <a:p>
                      <a:pPr algn="ctr" fontAlgn="ctr"/>
                      <a:r>
                        <a:rPr lang="en-US" sz="1400" b="1" i="0" u="none" strike="noStrike" dirty="0">
                          <a:solidFill>
                            <a:srgbClr val="FFFFFF"/>
                          </a:solidFill>
                          <a:latin typeface="Calibri" pitchFamily="34" charset="0"/>
                        </a:rPr>
                        <a:t>All Travelled by Air</a:t>
                      </a:r>
                    </a:p>
                  </a:txBody>
                  <a:tcPr marL="8460" marR="8460" marT="8460" marB="0" anchor="ctr"/>
                </a:tc>
                <a:tc>
                  <a:txBody>
                    <a:bodyPr/>
                    <a:lstStyle/>
                    <a:p>
                      <a:pPr algn="ctr" fontAlgn="ctr"/>
                      <a:r>
                        <a:rPr lang="en-US" sz="1400" b="1" i="0" u="none" strike="noStrike" dirty="0">
                          <a:solidFill>
                            <a:srgbClr val="FFFFFF"/>
                          </a:solidFill>
                          <a:latin typeface="Calibri" pitchFamily="34" charset="0"/>
                        </a:rPr>
                        <a:t>GCC</a:t>
                      </a:r>
                    </a:p>
                  </a:txBody>
                  <a:tcPr marL="8460" marR="8460" marT="8460" marB="0" anchor="ctr"/>
                </a:tc>
                <a:tc>
                  <a:txBody>
                    <a:bodyPr/>
                    <a:lstStyle/>
                    <a:p>
                      <a:pPr algn="ctr" fontAlgn="ctr"/>
                      <a:r>
                        <a:rPr lang="en-US" sz="1400" b="1" i="0" u="none" strike="noStrike" dirty="0">
                          <a:solidFill>
                            <a:srgbClr val="FFFFFF"/>
                          </a:solidFill>
                          <a:latin typeface="Calibri" pitchFamily="34" charset="0"/>
                        </a:rPr>
                        <a:t>MEA and Africa</a:t>
                      </a:r>
                    </a:p>
                  </a:txBody>
                  <a:tcPr marL="8460" marR="8460" marT="8460" marB="0" anchor="ctr"/>
                </a:tc>
                <a:tc>
                  <a:txBody>
                    <a:bodyPr/>
                    <a:lstStyle/>
                    <a:p>
                      <a:pPr algn="ctr" fontAlgn="ctr"/>
                      <a:r>
                        <a:rPr lang="en-US" sz="1400" b="1" i="0" u="none" strike="noStrike" dirty="0">
                          <a:solidFill>
                            <a:srgbClr val="FFFFFF"/>
                          </a:solidFill>
                          <a:latin typeface="Calibri" pitchFamily="34" charset="0"/>
                        </a:rPr>
                        <a:t>Europe, America and Elsewhere</a:t>
                      </a:r>
                    </a:p>
                  </a:txBody>
                  <a:tcPr marL="8460" marR="8460" marT="8460" marB="0" anchor="ctr"/>
                </a:tc>
                <a:tc>
                  <a:txBody>
                    <a:bodyPr/>
                    <a:lstStyle/>
                    <a:p>
                      <a:pPr algn="ctr" fontAlgn="ctr"/>
                      <a:r>
                        <a:rPr lang="en-US" sz="1400" b="1" i="0" u="none" strike="noStrike" dirty="0">
                          <a:solidFill>
                            <a:srgbClr val="FFFFFF"/>
                          </a:solidFill>
                          <a:latin typeface="Calibri" pitchFamily="34" charset="0"/>
                        </a:rPr>
                        <a:t>Asia\Far East and Australia</a:t>
                      </a:r>
                    </a:p>
                  </a:txBody>
                  <a:tcPr marL="8460" marR="8460" marT="8460" marB="0" anchor="ctr"/>
                </a:tc>
              </a:tr>
              <a:tr h="319266">
                <a:tc>
                  <a:txBody>
                    <a:bodyPr/>
                    <a:lstStyle/>
                    <a:p>
                      <a:endParaRPr lang="en-US" sz="1400" dirty="0">
                        <a:latin typeface="Calibri" pitchFamily="34" charset="0"/>
                      </a:endParaRPr>
                    </a:p>
                  </a:txBody>
                  <a:tcPr anchor="ctr"/>
                </a:tc>
                <a:tc>
                  <a:txBody>
                    <a:bodyPr/>
                    <a:lstStyle/>
                    <a:p>
                      <a:pPr algn="ctr" fontAlgn="ctr"/>
                      <a:r>
                        <a:rPr lang="en-US" sz="1400" b="0" i="0" u="none" strike="noStrike" dirty="0">
                          <a:solidFill>
                            <a:srgbClr val="000000"/>
                          </a:solidFill>
                          <a:latin typeface="Calibri" pitchFamily="34" charset="0"/>
                        </a:rPr>
                        <a:t>n=1022</a:t>
                      </a:r>
                    </a:p>
                  </a:txBody>
                  <a:tcPr marL="8460" marR="8460" marT="8460" marB="0" anchor="ctr"/>
                </a:tc>
                <a:tc>
                  <a:txBody>
                    <a:bodyPr/>
                    <a:lstStyle/>
                    <a:p>
                      <a:pPr algn="ctr" fontAlgn="ctr"/>
                      <a:r>
                        <a:rPr lang="en-US" sz="1400" b="1" i="0" u="none" strike="noStrike" dirty="0">
                          <a:solidFill>
                            <a:srgbClr val="000000"/>
                          </a:solidFill>
                          <a:latin typeface="Calibri" pitchFamily="34" charset="0"/>
                        </a:rPr>
                        <a:t>n=350</a:t>
                      </a:r>
                    </a:p>
                  </a:txBody>
                  <a:tcPr marL="8460" marR="8460" marT="8460" marB="0" anchor="ctr"/>
                </a:tc>
                <a:tc>
                  <a:txBody>
                    <a:bodyPr/>
                    <a:lstStyle/>
                    <a:p>
                      <a:pPr algn="ctr" fontAlgn="ctr"/>
                      <a:r>
                        <a:rPr lang="en-US" sz="1400" b="1" i="0" u="none" strike="noStrike" dirty="0">
                          <a:solidFill>
                            <a:srgbClr val="000000"/>
                          </a:solidFill>
                          <a:latin typeface="Calibri" pitchFamily="34" charset="0"/>
                        </a:rPr>
                        <a:t>n=460</a:t>
                      </a:r>
                    </a:p>
                  </a:txBody>
                  <a:tcPr marL="8460" marR="8460" marT="8460" marB="0" anchor="ctr"/>
                </a:tc>
                <a:tc>
                  <a:txBody>
                    <a:bodyPr/>
                    <a:lstStyle/>
                    <a:p>
                      <a:pPr algn="ctr" fontAlgn="ctr"/>
                      <a:r>
                        <a:rPr lang="en-US" sz="1400" b="1" i="0" u="none" strike="noStrike" dirty="0">
                          <a:solidFill>
                            <a:srgbClr val="000000"/>
                          </a:solidFill>
                          <a:latin typeface="Calibri" pitchFamily="34" charset="0"/>
                        </a:rPr>
                        <a:t>n=121</a:t>
                      </a:r>
                    </a:p>
                  </a:txBody>
                  <a:tcPr marL="8460" marR="8460" marT="8460" marB="0" anchor="ctr"/>
                </a:tc>
                <a:tc>
                  <a:txBody>
                    <a:bodyPr/>
                    <a:lstStyle/>
                    <a:p>
                      <a:pPr algn="ctr" fontAlgn="ctr"/>
                      <a:r>
                        <a:rPr lang="en-US" sz="1400" b="1" i="0" u="none" strike="noStrike" dirty="0">
                          <a:solidFill>
                            <a:srgbClr val="000000"/>
                          </a:solidFill>
                          <a:latin typeface="Calibri" pitchFamily="34" charset="0"/>
                        </a:rPr>
                        <a:t>n=103</a:t>
                      </a:r>
                    </a:p>
                  </a:txBody>
                  <a:tcPr marL="8460" marR="8460" marT="8460" marB="0" anchor="ctr"/>
                </a:tc>
              </a:tr>
              <a:tr h="319266">
                <a:tc>
                  <a:txBody>
                    <a:bodyPr/>
                    <a:lstStyle/>
                    <a:p>
                      <a:endParaRPr lang="en-US" sz="1400" dirty="0">
                        <a:latin typeface="Calibri" pitchFamily="34" charset="0"/>
                      </a:endParaRPr>
                    </a:p>
                  </a:txBody>
                  <a:tcPr anchor="ctr"/>
                </a:tc>
                <a:tc>
                  <a:txBody>
                    <a:bodyPr/>
                    <a:lstStyle/>
                    <a:p>
                      <a:pPr algn="ctr"/>
                      <a:r>
                        <a:rPr lang="en-US" sz="1100" i="1" dirty="0" smtClean="0">
                          <a:latin typeface="Calibri" pitchFamily="34" charset="0"/>
                        </a:rPr>
                        <a:t>%</a:t>
                      </a:r>
                      <a:endParaRPr lang="en-US" sz="1100" i="1" dirty="0">
                        <a:latin typeface="Calibri" pitchFamily="34" charset="0"/>
                      </a:endParaRPr>
                    </a:p>
                  </a:txBody>
                  <a:tcPr anchor="ctr"/>
                </a:tc>
                <a:tc>
                  <a:txBody>
                    <a:bodyPr/>
                    <a:lstStyle/>
                    <a:p>
                      <a:pPr algn="ctr"/>
                      <a:r>
                        <a:rPr lang="en-US" sz="1100" i="1" dirty="0" smtClean="0">
                          <a:latin typeface="Calibri" pitchFamily="34" charset="0"/>
                        </a:rPr>
                        <a:t>Index</a:t>
                      </a:r>
                      <a:endParaRPr lang="en-US" sz="1100" i="1" dirty="0">
                        <a:latin typeface="Calibri" pitchFamily="34" charset="0"/>
                      </a:endParaRPr>
                    </a:p>
                  </a:txBody>
                  <a:tcPr anchor="ctr"/>
                </a:tc>
                <a:tc>
                  <a:txBody>
                    <a:bodyPr/>
                    <a:lstStyle/>
                    <a:p>
                      <a:pPr algn="ctr"/>
                      <a:r>
                        <a:rPr lang="en-US" sz="1100" i="1" dirty="0" smtClean="0">
                          <a:latin typeface="Calibri" pitchFamily="34" charset="0"/>
                        </a:rPr>
                        <a:t>Index</a:t>
                      </a:r>
                      <a:endParaRPr lang="en-US" sz="1100" i="1" dirty="0">
                        <a:latin typeface="Calibri" pitchFamily="34" charset="0"/>
                      </a:endParaRPr>
                    </a:p>
                  </a:txBody>
                  <a:tcPr anchor="ctr"/>
                </a:tc>
                <a:tc>
                  <a:txBody>
                    <a:bodyPr/>
                    <a:lstStyle/>
                    <a:p>
                      <a:pPr algn="ctr"/>
                      <a:r>
                        <a:rPr lang="en-US" sz="1100" i="1" dirty="0" smtClean="0">
                          <a:latin typeface="Calibri" pitchFamily="34" charset="0"/>
                        </a:rPr>
                        <a:t>Index</a:t>
                      </a:r>
                      <a:endParaRPr lang="en-US" sz="1100" i="1" dirty="0">
                        <a:latin typeface="Calibri" pitchFamily="34" charset="0"/>
                      </a:endParaRPr>
                    </a:p>
                  </a:txBody>
                  <a:tcPr anchor="ctr"/>
                </a:tc>
                <a:tc>
                  <a:txBody>
                    <a:bodyPr/>
                    <a:lstStyle/>
                    <a:p>
                      <a:pPr algn="ctr"/>
                      <a:r>
                        <a:rPr lang="en-US" sz="1100" i="1" dirty="0" smtClean="0">
                          <a:latin typeface="Calibri" pitchFamily="34" charset="0"/>
                        </a:rPr>
                        <a:t>Index</a:t>
                      </a:r>
                      <a:endParaRPr lang="en-US" sz="1100" i="1" dirty="0">
                        <a:latin typeface="Calibri" pitchFamily="34" charset="0"/>
                      </a:endParaRPr>
                    </a:p>
                  </a:txBody>
                  <a:tcPr anchor="ctr"/>
                </a:tc>
              </a:tr>
              <a:tr h="3192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i="1" dirty="0" smtClean="0">
                          <a:latin typeface="Calibri" pitchFamily="34" charset="0"/>
                        </a:rPr>
                        <a:t>Which Card Obtained </a:t>
                      </a:r>
                      <a:endParaRPr lang="en-US" sz="1400" i="1" dirty="0" smtClean="0">
                        <a:latin typeface="Calibri" pitchFamily="34" charset="0"/>
                      </a:endParaRPr>
                    </a:p>
                  </a:txBody>
                  <a:tcPr anchor="ctr"/>
                </a:tc>
                <a:tc>
                  <a:txBody>
                    <a:bodyPr/>
                    <a:lstStyle/>
                    <a:p>
                      <a:pPr algn="ctr" fontAlgn="ctr"/>
                      <a:endParaRPr lang="en-US" sz="1400" b="0" i="0" u="none" strike="noStrike" dirty="0">
                        <a:solidFill>
                          <a:srgbClr val="000000"/>
                        </a:solidFill>
                        <a:latin typeface="Calibri" pitchFamily="34" charset="0"/>
                      </a:endParaRPr>
                    </a:p>
                  </a:txBody>
                  <a:tcPr marL="9525" marR="9525" marT="9525" marB="0" anchor="ctr"/>
                </a:tc>
                <a:tc>
                  <a:txBody>
                    <a:bodyPr/>
                    <a:lstStyle/>
                    <a:p>
                      <a:pPr algn="ctr" fontAlgn="ctr"/>
                      <a:endParaRPr lang="en-US" sz="1400" b="0" i="0" u="none" strike="noStrike" dirty="0">
                        <a:solidFill>
                          <a:srgbClr val="000000"/>
                        </a:solidFill>
                        <a:latin typeface="Calibri" pitchFamily="34" charset="0"/>
                      </a:endParaRPr>
                    </a:p>
                  </a:txBody>
                  <a:tcPr marL="9525" marR="9525" marT="9525" marB="0" anchor="ctr"/>
                </a:tc>
                <a:tc>
                  <a:txBody>
                    <a:bodyPr/>
                    <a:lstStyle/>
                    <a:p>
                      <a:pPr algn="ctr" fontAlgn="ctr"/>
                      <a:endParaRPr lang="en-US" sz="1400" b="0" i="0" u="none" strike="noStrike">
                        <a:solidFill>
                          <a:srgbClr val="000000"/>
                        </a:solidFill>
                        <a:latin typeface="Calibri" pitchFamily="34" charset="0"/>
                      </a:endParaRPr>
                    </a:p>
                  </a:txBody>
                  <a:tcPr marL="9525" marR="9525" marT="9525" marB="0" anchor="ctr"/>
                </a:tc>
                <a:tc>
                  <a:txBody>
                    <a:bodyPr/>
                    <a:lstStyle/>
                    <a:p>
                      <a:pPr algn="ctr" fontAlgn="ctr"/>
                      <a:endParaRPr lang="en-US" sz="1400" b="0" i="0" u="none" strike="noStrike">
                        <a:solidFill>
                          <a:srgbClr val="000000"/>
                        </a:solidFill>
                        <a:latin typeface="Calibri" pitchFamily="34" charset="0"/>
                      </a:endParaRPr>
                    </a:p>
                  </a:txBody>
                  <a:tcPr marL="9525" marR="9525" marT="9525" marB="0" anchor="ctr"/>
                </a:tc>
                <a:tc>
                  <a:txBody>
                    <a:bodyPr/>
                    <a:lstStyle/>
                    <a:p>
                      <a:pPr algn="ctr" fontAlgn="ctr"/>
                      <a:endParaRPr lang="en-US" sz="1400" b="0" i="0" u="none" strike="noStrike" dirty="0">
                        <a:solidFill>
                          <a:srgbClr val="000000"/>
                        </a:solidFill>
                        <a:latin typeface="Calibri" pitchFamily="34" charset="0"/>
                      </a:endParaRPr>
                    </a:p>
                  </a:txBody>
                  <a:tcPr marL="9525" marR="9525" marT="9525" marB="0" anchor="ctr"/>
                </a:tc>
              </a:tr>
              <a:tr h="319266">
                <a:tc>
                  <a:txBody>
                    <a:bodyPr/>
                    <a:lstStyle/>
                    <a:p>
                      <a:pPr lvl="1" algn="l" fontAlgn="ctr"/>
                      <a:r>
                        <a:rPr lang="en-US" sz="1400" b="0" i="0" u="none" strike="noStrike" dirty="0">
                          <a:solidFill>
                            <a:srgbClr val="000000"/>
                          </a:solidFill>
                          <a:latin typeface="Calibri"/>
                        </a:rPr>
                        <a:t>American Express (Gold)</a:t>
                      </a:r>
                    </a:p>
                  </a:txBody>
                  <a:tcPr marL="9525" marR="9525" marT="9525" marB="0" anchor="ctr"/>
                </a:tc>
                <a:tc>
                  <a:txBody>
                    <a:bodyPr/>
                    <a:lstStyle/>
                    <a:p>
                      <a:pPr algn="ctr" fontAlgn="ctr"/>
                      <a:r>
                        <a:rPr lang="en-US" sz="1400" b="0" i="0" u="none" strike="noStrike" dirty="0">
                          <a:solidFill>
                            <a:srgbClr val="000000"/>
                          </a:solidFill>
                          <a:latin typeface="Calibri"/>
                        </a:rPr>
                        <a:t>3%</a:t>
                      </a:r>
                    </a:p>
                  </a:txBody>
                  <a:tcPr marL="9525" marR="9525" marT="9525" marB="0" anchor="ctr"/>
                </a:tc>
                <a:tc>
                  <a:txBody>
                    <a:bodyPr/>
                    <a:lstStyle/>
                    <a:p>
                      <a:pPr algn="ctr" fontAlgn="ctr"/>
                      <a:r>
                        <a:rPr lang="en-US" sz="1400" b="0" i="0" u="none" strike="noStrike" dirty="0">
                          <a:solidFill>
                            <a:srgbClr val="000000"/>
                          </a:solidFill>
                          <a:latin typeface="Calibri"/>
                        </a:rPr>
                        <a:t>378</a:t>
                      </a:r>
                    </a:p>
                  </a:txBody>
                  <a:tcPr marL="9525" marR="9525" marT="9525" marB="0" anchor="ctr"/>
                </a:tc>
                <a:tc>
                  <a:txBody>
                    <a:bodyPr/>
                    <a:lstStyle/>
                    <a:p>
                      <a:pPr algn="ctr" fontAlgn="ctr"/>
                      <a:r>
                        <a:rPr lang="en-US" sz="1400" b="0" i="0" u="none" strike="noStrike" dirty="0">
                          <a:solidFill>
                            <a:srgbClr val="000000"/>
                          </a:solidFill>
                          <a:latin typeface="Calibri"/>
                        </a:rPr>
                        <a:t>152</a:t>
                      </a:r>
                    </a:p>
                  </a:txBody>
                  <a:tcPr marL="9525" marR="9525" marT="9525" marB="0" anchor="ctr"/>
                </a:tc>
                <a:tc>
                  <a:txBody>
                    <a:bodyPr/>
                    <a:lstStyle/>
                    <a:p>
                      <a:pPr algn="ctr" fontAlgn="ctr"/>
                      <a:r>
                        <a:rPr lang="en-US" sz="1400" b="0" i="0" u="none" strike="noStrike">
                          <a:solidFill>
                            <a:srgbClr val="000000"/>
                          </a:solidFill>
                          <a:latin typeface="Calibri"/>
                        </a:rPr>
                        <a:t>603</a:t>
                      </a:r>
                    </a:p>
                  </a:txBody>
                  <a:tcPr marL="9525" marR="9525" marT="9525" marB="0" anchor="ctr"/>
                </a:tc>
                <a:tc>
                  <a:txBody>
                    <a:bodyPr/>
                    <a:lstStyle/>
                    <a:p>
                      <a:pPr algn="ctr" fontAlgn="ctr"/>
                      <a:r>
                        <a:rPr lang="en-US" sz="1400" b="0" i="0" u="none" strike="noStrike">
                          <a:solidFill>
                            <a:srgbClr val="000000"/>
                          </a:solidFill>
                          <a:latin typeface="Calibri"/>
                        </a:rPr>
                        <a:t>305</a:t>
                      </a:r>
                    </a:p>
                  </a:txBody>
                  <a:tcPr marL="9525" marR="9525" marT="9525" marB="0" anchor="ctr"/>
                </a:tc>
              </a:tr>
              <a:tr h="319266">
                <a:tc>
                  <a:txBody>
                    <a:bodyPr/>
                    <a:lstStyle/>
                    <a:p>
                      <a:pPr lvl="1" algn="l" fontAlgn="ctr"/>
                      <a:r>
                        <a:rPr lang="en-US" sz="1400" b="0" i="0" u="none" strike="noStrike" dirty="0">
                          <a:solidFill>
                            <a:srgbClr val="000000"/>
                          </a:solidFill>
                          <a:latin typeface="Calibri"/>
                        </a:rPr>
                        <a:t>American Express (Green)</a:t>
                      </a:r>
                    </a:p>
                  </a:txBody>
                  <a:tcPr marL="9525" marR="9525" marT="9525" marB="0" anchor="ctr"/>
                </a:tc>
                <a:tc>
                  <a:txBody>
                    <a:bodyPr/>
                    <a:lstStyle/>
                    <a:p>
                      <a:pPr algn="ctr" fontAlgn="ctr"/>
                      <a:r>
                        <a:rPr lang="en-US" sz="1400" b="0" i="0" u="none" strike="noStrike">
                          <a:solidFill>
                            <a:srgbClr val="000000"/>
                          </a:solidFill>
                          <a:latin typeface="Calibri"/>
                        </a:rPr>
                        <a:t>3%</a:t>
                      </a:r>
                    </a:p>
                  </a:txBody>
                  <a:tcPr marL="9525" marR="9525" marT="9525" marB="0" anchor="ctr"/>
                </a:tc>
                <a:tc>
                  <a:txBody>
                    <a:bodyPr/>
                    <a:lstStyle/>
                    <a:p>
                      <a:pPr algn="ctr" fontAlgn="ctr"/>
                      <a:r>
                        <a:rPr lang="en-US" sz="1400" b="0" i="0" u="none" strike="noStrike">
                          <a:solidFill>
                            <a:srgbClr val="000000"/>
                          </a:solidFill>
                          <a:latin typeface="Calibri"/>
                        </a:rPr>
                        <a:t>414</a:t>
                      </a:r>
                    </a:p>
                  </a:txBody>
                  <a:tcPr marL="9525" marR="9525" marT="9525" marB="0" anchor="ctr"/>
                </a:tc>
                <a:tc>
                  <a:txBody>
                    <a:bodyPr/>
                    <a:lstStyle/>
                    <a:p>
                      <a:pPr algn="ctr" fontAlgn="ctr"/>
                      <a:r>
                        <a:rPr lang="en-US" sz="1400" b="0" i="0" u="none" strike="noStrike" dirty="0">
                          <a:solidFill>
                            <a:srgbClr val="000000"/>
                          </a:solidFill>
                          <a:latin typeface="Calibri"/>
                        </a:rPr>
                        <a:t>144</a:t>
                      </a:r>
                    </a:p>
                  </a:txBody>
                  <a:tcPr marL="9525" marR="9525" marT="9525" marB="0" anchor="ctr"/>
                </a:tc>
                <a:tc>
                  <a:txBody>
                    <a:bodyPr/>
                    <a:lstStyle/>
                    <a:p>
                      <a:pPr algn="ctr" fontAlgn="ctr"/>
                      <a:r>
                        <a:rPr lang="en-US" sz="1400" b="0" i="0" u="none" strike="noStrike" dirty="0">
                          <a:solidFill>
                            <a:srgbClr val="000000"/>
                          </a:solidFill>
                          <a:latin typeface="Calibri"/>
                        </a:rPr>
                        <a:t>347</a:t>
                      </a:r>
                    </a:p>
                  </a:txBody>
                  <a:tcPr marL="9525" marR="9525" marT="9525" marB="0" anchor="ctr"/>
                </a:tc>
                <a:tc>
                  <a:txBody>
                    <a:bodyPr/>
                    <a:lstStyle/>
                    <a:p>
                      <a:pPr algn="ctr" fontAlgn="ctr"/>
                      <a:r>
                        <a:rPr lang="en-US" sz="1400" b="0" i="0" u="none" strike="noStrike" dirty="0">
                          <a:solidFill>
                            <a:srgbClr val="000000"/>
                          </a:solidFill>
                          <a:latin typeface="Calibri"/>
                        </a:rPr>
                        <a:t>221</a:t>
                      </a:r>
                    </a:p>
                  </a:txBody>
                  <a:tcPr marL="9525" marR="9525" marT="9525" marB="0" anchor="ctr"/>
                </a:tc>
              </a:tr>
              <a:tr h="319266">
                <a:tc>
                  <a:txBody>
                    <a:bodyPr/>
                    <a:lstStyle/>
                    <a:p>
                      <a:pPr lvl="1" algn="l" fontAlgn="ctr"/>
                      <a:r>
                        <a:rPr lang="en-US" sz="1400" b="0" i="0" u="none" strike="noStrike" dirty="0">
                          <a:solidFill>
                            <a:srgbClr val="000000"/>
                          </a:solidFill>
                          <a:latin typeface="Calibri"/>
                        </a:rPr>
                        <a:t>American Express (Blue)</a:t>
                      </a:r>
                    </a:p>
                  </a:txBody>
                  <a:tcPr marL="9525" marR="9525" marT="9525" marB="0" anchor="ctr"/>
                </a:tc>
                <a:tc>
                  <a:txBody>
                    <a:bodyPr/>
                    <a:lstStyle/>
                    <a:p>
                      <a:pPr algn="ctr" fontAlgn="ctr"/>
                      <a:r>
                        <a:rPr lang="en-US" sz="1400" b="0" i="0" u="none" strike="noStrike">
                          <a:solidFill>
                            <a:srgbClr val="000000"/>
                          </a:solidFill>
                          <a:latin typeface="Calibri"/>
                        </a:rPr>
                        <a:t>4%</a:t>
                      </a:r>
                    </a:p>
                  </a:txBody>
                  <a:tcPr marL="9525" marR="9525" marT="9525" marB="0" anchor="ctr"/>
                </a:tc>
                <a:tc>
                  <a:txBody>
                    <a:bodyPr/>
                    <a:lstStyle/>
                    <a:p>
                      <a:pPr algn="ctr" fontAlgn="ctr"/>
                      <a:r>
                        <a:rPr lang="en-US" sz="1400" b="0" i="0" u="none" strike="noStrike">
                          <a:solidFill>
                            <a:srgbClr val="000000"/>
                          </a:solidFill>
                          <a:latin typeface="Calibri"/>
                        </a:rPr>
                        <a:t>534</a:t>
                      </a:r>
                    </a:p>
                  </a:txBody>
                  <a:tcPr marL="9525" marR="9525" marT="9525" marB="0" anchor="ctr"/>
                </a:tc>
                <a:tc>
                  <a:txBody>
                    <a:bodyPr/>
                    <a:lstStyle/>
                    <a:p>
                      <a:pPr algn="ctr" fontAlgn="ctr"/>
                      <a:r>
                        <a:rPr lang="en-US" sz="1400" b="0" i="0" u="none" strike="noStrike">
                          <a:solidFill>
                            <a:srgbClr val="000000"/>
                          </a:solidFill>
                          <a:latin typeface="Calibri"/>
                        </a:rPr>
                        <a:t>120</a:t>
                      </a:r>
                    </a:p>
                  </a:txBody>
                  <a:tcPr marL="9525" marR="9525" marT="9525" marB="0" anchor="ctr"/>
                </a:tc>
                <a:tc>
                  <a:txBody>
                    <a:bodyPr/>
                    <a:lstStyle/>
                    <a:p>
                      <a:pPr algn="ctr" fontAlgn="ctr"/>
                      <a:r>
                        <a:rPr lang="en-US" sz="1400" b="0" i="0" u="none" strike="noStrike">
                          <a:solidFill>
                            <a:srgbClr val="000000"/>
                          </a:solidFill>
                          <a:latin typeface="Calibri"/>
                        </a:rPr>
                        <a:t>60</a:t>
                      </a:r>
                    </a:p>
                  </a:txBody>
                  <a:tcPr marL="9525" marR="9525" marT="9525" marB="0" anchor="ctr"/>
                </a:tc>
                <a:tc>
                  <a:txBody>
                    <a:bodyPr/>
                    <a:lstStyle/>
                    <a:p>
                      <a:pPr algn="ctr" fontAlgn="ctr"/>
                      <a:r>
                        <a:rPr lang="en-US" sz="1400" b="0" i="0" u="none" strike="noStrike" dirty="0">
                          <a:solidFill>
                            <a:srgbClr val="000000"/>
                          </a:solidFill>
                          <a:latin typeface="Calibri"/>
                        </a:rPr>
                        <a:t>63</a:t>
                      </a:r>
                    </a:p>
                  </a:txBody>
                  <a:tcPr marL="9525" marR="9525" marT="9525" marB="0" anchor="ctr"/>
                </a:tc>
              </a:tr>
              <a:tr h="319266">
                <a:tc>
                  <a:txBody>
                    <a:bodyPr/>
                    <a:lstStyle/>
                    <a:p>
                      <a:pPr lvl="1" algn="l" fontAlgn="ctr"/>
                      <a:r>
                        <a:rPr lang="en-US" sz="1400" b="0" i="0" u="none" strike="noStrike" dirty="0">
                          <a:solidFill>
                            <a:srgbClr val="000000"/>
                          </a:solidFill>
                          <a:latin typeface="Calibri"/>
                        </a:rPr>
                        <a:t>Master Card (Golden)</a:t>
                      </a:r>
                    </a:p>
                  </a:txBody>
                  <a:tcPr marL="9525" marR="9525" marT="9525" marB="0" anchor="ctr"/>
                </a:tc>
                <a:tc>
                  <a:txBody>
                    <a:bodyPr/>
                    <a:lstStyle/>
                    <a:p>
                      <a:pPr algn="ctr" fontAlgn="ctr"/>
                      <a:r>
                        <a:rPr lang="en-US" sz="1400" b="0" i="0" u="none" strike="noStrike">
                          <a:solidFill>
                            <a:srgbClr val="000000"/>
                          </a:solidFill>
                          <a:latin typeface="Calibri"/>
                        </a:rPr>
                        <a:t>7%</a:t>
                      </a:r>
                    </a:p>
                  </a:txBody>
                  <a:tcPr marL="9525" marR="9525" marT="9525" marB="0" anchor="ctr"/>
                </a:tc>
                <a:tc>
                  <a:txBody>
                    <a:bodyPr/>
                    <a:lstStyle/>
                    <a:p>
                      <a:pPr algn="ctr" fontAlgn="ctr"/>
                      <a:r>
                        <a:rPr lang="en-US" sz="1400" b="0" i="0" u="none" strike="noStrike">
                          <a:solidFill>
                            <a:srgbClr val="000000"/>
                          </a:solidFill>
                          <a:latin typeface="Calibri"/>
                        </a:rPr>
                        <a:t>451</a:t>
                      </a:r>
                    </a:p>
                  </a:txBody>
                  <a:tcPr marL="9525" marR="9525" marT="9525" marB="0" anchor="ctr"/>
                </a:tc>
                <a:tc>
                  <a:txBody>
                    <a:bodyPr/>
                    <a:lstStyle/>
                    <a:p>
                      <a:pPr algn="ctr" fontAlgn="ctr"/>
                      <a:r>
                        <a:rPr lang="en-US" sz="1400" b="0" i="0" u="none" strike="noStrike">
                          <a:solidFill>
                            <a:srgbClr val="000000"/>
                          </a:solidFill>
                          <a:latin typeface="Calibri"/>
                        </a:rPr>
                        <a:t>293</a:t>
                      </a:r>
                    </a:p>
                  </a:txBody>
                  <a:tcPr marL="9525" marR="9525" marT="9525" marB="0" anchor="ctr"/>
                </a:tc>
                <a:tc>
                  <a:txBody>
                    <a:bodyPr/>
                    <a:lstStyle/>
                    <a:p>
                      <a:pPr algn="ctr" fontAlgn="ctr"/>
                      <a:r>
                        <a:rPr lang="en-US" sz="1400" b="0" i="0" u="none" strike="noStrike">
                          <a:solidFill>
                            <a:srgbClr val="000000"/>
                          </a:solidFill>
                          <a:latin typeface="Calibri"/>
                        </a:rPr>
                        <a:t>520</a:t>
                      </a:r>
                    </a:p>
                  </a:txBody>
                  <a:tcPr marL="9525" marR="9525" marT="9525" marB="0" anchor="ctr"/>
                </a:tc>
                <a:tc>
                  <a:txBody>
                    <a:bodyPr/>
                    <a:lstStyle/>
                    <a:p>
                      <a:pPr algn="ctr" fontAlgn="ctr"/>
                      <a:r>
                        <a:rPr lang="en-US" sz="1400" b="0" i="0" u="none" strike="noStrike" dirty="0">
                          <a:solidFill>
                            <a:srgbClr val="000000"/>
                          </a:solidFill>
                          <a:latin typeface="Calibri"/>
                        </a:rPr>
                        <a:t>331</a:t>
                      </a:r>
                    </a:p>
                  </a:txBody>
                  <a:tcPr marL="9525" marR="9525" marT="9525" marB="0" anchor="ctr"/>
                </a:tc>
              </a:tr>
              <a:tr h="223487">
                <a:tc>
                  <a:txBody>
                    <a:bodyPr/>
                    <a:lstStyle/>
                    <a:p>
                      <a:pPr lvl="1" algn="l" fontAlgn="ctr"/>
                      <a:r>
                        <a:rPr lang="en-US" sz="1400" b="0" i="0" u="none" strike="noStrike" dirty="0">
                          <a:solidFill>
                            <a:srgbClr val="000000"/>
                          </a:solidFill>
                          <a:latin typeface="Calibri"/>
                        </a:rPr>
                        <a:t>Master Card (Silver)</a:t>
                      </a:r>
                    </a:p>
                  </a:txBody>
                  <a:tcPr marL="9525" marR="9525" marT="9525" marB="0" anchor="ctr"/>
                </a:tc>
                <a:tc>
                  <a:txBody>
                    <a:bodyPr/>
                    <a:lstStyle/>
                    <a:p>
                      <a:pPr algn="ctr" fontAlgn="ctr"/>
                      <a:r>
                        <a:rPr lang="en-US" sz="1400" b="0" i="0" u="none" strike="noStrike">
                          <a:solidFill>
                            <a:srgbClr val="000000"/>
                          </a:solidFill>
                          <a:latin typeface="Calibri"/>
                        </a:rPr>
                        <a:t>5%</a:t>
                      </a:r>
                    </a:p>
                  </a:txBody>
                  <a:tcPr marL="9525" marR="9525" marT="9525" marB="0" anchor="ctr"/>
                </a:tc>
                <a:tc>
                  <a:txBody>
                    <a:bodyPr/>
                    <a:lstStyle/>
                    <a:p>
                      <a:pPr algn="ctr" fontAlgn="ctr"/>
                      <a:r>
                        <a:rPr lang="en-US" sz="1400" b="0" i="0" u="none" strike="noStrike">
                          <a:solidFill>
                            <a:srgbClr val="000000"/>
                          </a:solidFill>
                          <a:latin typeface="Calibri"/>
                        </a:rPr>
                        <a:t>386</a:t>
                      </a:r>
                    </a:p>
                  </a:txBody>
                  <a:tcPr marL="9525" marR="9525" marT="9525" marB="0" anchor="ctr"/>
                </a:tc>
                <a:tc>
                  <a:txBody>
                    <a:bodyPr/>
                    <a:lstStyle/>
                    <a:p>
                      <a:pPr algn="ctr" fontAlgn="ctr"/>
                      <a:r>
                        <a:rPr lang="en-US" sz="1400" b="0" i="0" u="none" strike="noStrike">
                          <a:solidFill>
                            <a:srgbClr val="000000"/>
                          </a:solidFill>
                          <a:latin typeface="Calibri"/>
                        </a:rPr>
                        <a:t>198</a:t>
                      </a:r>
                    </a:p>
                  </a:txBody>
                  <a:tcPr marL="9525" marR="9525" marT="9525" marB="0" anchor="ctr"/>
                </a:tc>
                <a:tc>
                  <a:txBody>
                    <a:bodyPr/>
                    <a:lstStyle/>
                    <a:p>
                      <a:pPr algn="ctr" fontAlgn="ctr"/>
                      <a:r>
                        <a:rPr lang="en-US" sz="1400" b="0" i="0" u="none" strike="noStrike">
                          <a:solidFill>
                            <a:srgbClr val="000000"/>
                          </a:solidFill>
                          <a:latin typeface="Calibri"/>
                        </a:rPr>
                        <a:t>235</a:t>
                      </a:r>
                    </a:p>
                  </a:txBody>
                  <a:tcPr marL="9525" marR="9525" marT="9525" marB="0" anchor="ctr"/>
                </a:tc>
                <a:tc>
                  <a:txBody>
                    <a:bodyPr/>
                    <a:lstStyle/>
                    <a:p>
                      <a:pPr algn="ctr" fontAlgn="ctr"/>
                      <a:r>
                        <a:rPr lang="en-US" sz="1400" b="0" i="0" u="none" strike="noStrike" dirty="0">
                          <a:solidFill>
                            <a:srgbClr val="000000"/>
                          </a:solidFill>
                          <a:latin typeface="Calibri"/>
                        </a:rPr>
                        <a:t>205</a:t>
                      </a:r>
                    </a:p>
                  </a:txBody>
                  <a:tcPr marL="9525" marR="9525" marT="9525" marB="0" anchor="ctr"/>
                </a:tc>
              </a:tr>
              <a:tr h="319266">
                <a:tc>
                  <a:txBody>
                    <a:bodyPr/>
                    <a:lstStyle/>
                    <a:p>
                      <a:pPr lvl="1" algn="l" fontAlgn="ctr"/>
                      <a:r>
                        <a:rPr lang="en-US" sz="1400" b="0" i="0" u="none" strike="noStrike" dirty="0">
                          <a:solidFill>
                            <a:srgbClr val="000000"/>
                          </a:solidFill>
                          <a:latin typeface="Calibri"/>
                        </a:rPr>
                        <a:t>Master Card Premier</a:t>
                      </a:r>
                    </a:p>
                  </a:txBody>
                  <a:tcPr marL="9525" marR="9525" marT="9525" marB="0" anchor="ctr"/>
                </a:tc>
                <a:tc>
                  <a:txBody>
                    <a:bodyPr/>
                    <a:lstStyle/>
                    <a:p>
                      <a:pPr algn="ctr" fontAlgn="ctr"/>
                      <a:r>
                        <a:rPr lang="en-US" sz="1400" b="0" i="0" u="none" strike="noStrike">
                          <a:solidFill>
                            <a:srgbClr val="000000"/>
                          </a:solidFill>
                          <a:latin typeface="Calibri"/>
                        </a:rPr>
                        <a:t>1%</a:t>
                      </a:r>
                    </a:p>
                  </a:txBody>
                  <a:tcPr marL="9525" marR="9525" marT="9525" marB="0" anchor="ctr"/>
                </a:tc>
                <a:tc>
                  <a:txBody>
                    <a:bodyPr/>
                    <a:lstStyle/>
                    <a:p>
                      <a:pPr algn="ctr" fontAlgn="ctr"/>
                      <a:r>
                        <a:rPr lang="en-US" sz="1400" b="0" i="0" u="none" strike="noStrike">
                          <a:solidFill>
                            <a:srgbClr val="000000"/>
                          </a:solidFill>
                          <a:latin typeface="Calibri"/>
                        </a:rPr>
                        <a:t>353</a:t>
                      </a:r>
                    </a:p>
                  </a:txBody>
                  <a:tcPr marL="9525" marR="9525" marT="9525" marB="0" anchor="ctr"/>
                </a:tc>
                <a:tc>
                  <a:txBody>
                    <a:bodyPr/>
                    <a:lstStyle/>
                    <a:p>
                      <a:pPr algn="ctr" fontAlgn="ctr"/>
                      <a:r>
                        <a:rPr lang="en-US" sz="1400" b="0" i="0" u="none" strike="noStrike">
                          <a:solidFill>
                            <a:srgbClr val="000000"/>
                          </a:solidFill>
                          <a:latin typeface="Calibri"/>
                        </a:rPr>
                        <a:t>77</a:t>
                      </a:r>
                    </a:p>
                  </a:txBody>
                  <a:tcPr marL="9525" marR="9525" marT="9525" marB="0" anchor="ctr"/>
                </a:tc>
                <a:tc>
                  <a:txBody>
                    <a:bodyPr/>
                    <a:lstStyle/>
                    <a:p>
                      <a:pPr algn="ctr" fontAlgn="ctr"/>
                      <a:r>
                        <a:rPr lang="en-US" sz="1400" b="0" i="0" u="none" strike="noStrike">
                          <a:solidFill>
                            <a:srgbClr val="000000"/>
                          </a:solidFill>
                          <a:latin typeface="Calibri"/>
                        </a:rPr>
                        <a:t>970</a:t>
                      </a:r>
                    </a:p>
                  </a:txBody>
                  <a:tcPr marL="9525" marR="9525" marT="9525" marB="0" anchor="ctr"/>
                </a:tc>
                <a:tc>
                  <a:txBody>
                    <a:bodyPr/>
                    <a:lstStyle/>
                    <a:p>
                      <a:pPr algn="ctr" fontAlgn="ctr"/>
                      <a:r>
                        <a:rPr lang="en-US" sz="1400" b="0" i="0" u="none" strike="noStrike" dirty="0">
                          <a:solidFill>
                            <a:srgbClr val="000000"/>
                          </a:solidFill>
                          <a:latin typeface="Calibri"/>
                        </a:rPr>
                        <a:t>295</a:t>
                      </a:r>
                    </a:p>
                  </a:txBody>
                  <a:tcPr marL="9525" marR="9525" marT="9525" marB="0" anchor="ctr"/>
                </a:tc>
              </a:tr>
              <a:tr h="319266">
                <a:tc>
                  <a:txBody>
                    <a:bodyPr/>
                    <a:lstStyle/>
                    <a:p>
                      <a:pPr lvl="1" algn="l" fontAlgn="ctr"/>
                      <a:r>
                        <a:rPr lang="en-US" sz="1400" b="0" i="0" u="none" strike="noStrike" dirty="0">
                          <a:solidFill>
                            <a:srgbClr val="000000"/>
                          </a:solidFill>
                          <a:latin typeface="Calibri"/>
                        </a:rPr>
                        <a:t>Master Card Internet Debit</a:t>
                      </a:r>
                    </a:p>
                  </a:txBody>
                  <a:tcPr marL="9525" marR="9525" marT="9525" marB="0" anchor="ctr"/>
                </a:tc>
                <a:tc>
                  <a:txBody>
                    <a:bodyPr/>
                    <a:lstStyle/>
                    <a:p>
                      <a:pPr algn="ctr" fontAlgn="ctr"/>
                      <a:r>
                        <a:rPr lang="en-US" sz="1400" b="0" i="0" u="none" strike="noStrike">
                          <a:solidFill>
                            <a:srgbClr val="000000"/>
                          </a:solidFill>
                          <a:latin typeface="Calibri"/>
                        </a:rPr>
                        <a:t>1%</a:t>
                      </a:r>
                    </a:p>
                  </a:txBody>
                  <a:tcPr marL="9525" marR="9525" marT="9525" marB="0" anchor="ctr"/>
                </a:tc>
                <a:tc>
                  <a:txBody>
                    <a:bodyPr/>
                    <a:lstStyle/>
                    <a:p>
                      <a:pPr algn="ctr" fontAlgn="ctr"/>
                      <a:r>
                        <a:rPr lang="en-US" sz="1400" b="0" i="0" u="none" strike="noStrike">
                          <a:solidFill>
                            <a:srgbClr val="000000"/>
                          </a:solidFill>
                          <a:latin typeface="Calibri"/>
                        </a:rPr>
                        <a:t>239</a:t>
                      </a:r>
                    </a:p>
                  </a:txBody>
                  <a:tcPr marL="9525" marR="9525" marT="9525" marB="0" anchor="ctr"/>
                </a:tc>
                <a:tc>
                  <a:txBody>
                    <a:bodyPr/>
                    <a:lstStyle/>
                    <a:p>
                      <a:pPr algn="ctr" fontAlgn="ctr"/>
                      <a:r>
                        <a:rPr lang="en-US" sz="1400" b="0" i="0" u="none" strike="noStrike">
                          <a:solidFill>
                            <a:srgbClr val="000000"/>
                          </a:solidFill>
                          <a:latin typeface="Calibri"/>
                        </a:rPr>
                        <a:t>167</a:t>
                      </a:r>
                    </a:p>
                  </a:txBody>
                  <a:tcPr marL="9525" marR="9525" marT="9525" marB="0" anchor="ctr"/>
                </a:tc>
                <a:tc>
                  <a:txBody>
                    <a:bodyPr/>
                    <a:lstStyle/>
                    <a:p>
                      <a:pPr algn="ctr" fontAlgn="ctr"/>
                      <a:r>
                        <a:rPr lang="en-US" sz="1400" b="0" i="0" u="none" strike="noStrike">
                          <a:solidFill>
                            <a:srgbClr val="000000"/>
                          </a:solidFill>
                          <a:latin typeface="Calibri"/>
                        </a:rPr>
                        <a:t>172</a:t>
                      </a:r>
                    </a:p>
                  </a:txBody>
                  <a:tcPr marL="9525" marR="9525" marT="9525" marB="0" anchor="ctr"/>
                </a:tc>
                <a:tc>
                  <a:txBody>
                    <a:bodyPr/>
                    <a:lstStyle/>
                    <a:p>
                      <a:pPr algn="ctr" fontAlgn="ctr"/>
                      <a:r>
                        <a:rPr lang="en-US" sz="1400" b="0" i="0" u="none" strike="noStrike" dirty="0">
                          <a:solidFill>
                            <a:srgbClr val="000000"/>
                          </a:solidFill>
                          <a:latin typeface="Calibri"/>
                        </a:rPr>
                        <a:t>252</a:t>
                      </a:r>
                    </a:p>
                  </a:txBody>
                  <a:tcPr marL="9525" marR="9525" marT="9525" marB="0" anchor="ctr"/>
                </a:tc>
              </a:tr>
              <a:tr h="319266">
                <a:tc>
                  <a:txBody>
                    <a:bodyPr/>
                    <a:lstStyle/>
                    <a:p>
                      <a:pPr lvl="1" algn="l" fontAlgn="ctr"/>
                      <a:r>
                        <a:rPr lang="en-US" sz="1400" b="0" i="0" u="none" strike="noStrike" dirty="0">
                          <a:solidFill>
                            <a:srgbClr val="000000"/>
                          </a:solidFill>
                          <a:latin typeface="Calibri"/>
                        </a:rPr>
                        <a:t>Maestro Master Card Debit</a:t>
                      </a:r>
                    </a:p>
                  </a:txBody>
                  <a:tcPr marL="9525" marR="9525" marT="9525" marB="0" anchor="ctr"/>
                </a:tc>
                <a:tc>
                  <a:txBody>
                    <a:bodyPr/>
                    <a:lstStyle/>
                    <a:p>
                      <a:pPr algn="ctr" fontAlgn="ctr"/>
                      <a:r>
                        <a:rPr lang="en-US" sz="1400" b="0" i="0" u="none" strike="noStrike">
                          <a:solidFill>
                            <a:srgbClr val="000000"/>
                          </a:solidFill>
                          <a:latin typeface="Calibri"/>
                        </a:rPr>
                        <a:t>1%</a:t>
                      </a:r>
                    </a:p>
                  </a:txBody>
                  <a:tcPr marL="9525" marR="9525" marT="9525" marB="0" anchor="ctr"/>
                </a:tc>
                <a:tc>
                  <a:txBody>
                    <a:bodyPr/>
                    <a:lstStyle/>
                    <a:p>
                      <a:pPr algn="ctr" fontAlgn="ctr"/>
                      <a:r>
                        <a:rPr lang="en-US" sz="1400" b="0" i="0" u="none" strike="noStrike">
                          <a:solidFill>
                            <a:srgbClr val="000000"/>
                          </a:solidFill>
                          <a:latin typeface="Calibri"/>
                        </a:rPr>
                        <a:t>49</a:t>
                      </a:r>
                    </a:p>
                  </a:txBody>
                  <a:tcPr marL="9525" marR="9525" marT="9525" marB="0" anchor="ctr"/>
                </a:tc>
                <a:tc>
                  <a:txBody>
                    <a:bodyPr/>
                    <a:lstStyle/>
                    <a:p>
                      <a:pPr algn="ctr" fontAlgn="ctr"/>
                      <a:r>
                        <a:rPr lang="en-US" sz="1400" b="0" i="0" u="none" strike="noStrike" dirty="0">
                          <a:solidFill>
                            <a:srgbClr val="000000"/>
                          </a:solidFill>
                          <a:latin typeface="Calibri"/>
                        </a:rPr>
                        <a:t>125</a:t>
                      </a:r>
                    </a:p>
                  </a:txBody>
                  <a:tcPr marL="9525" marR="9525" marT="9525" marB="0" anchor="ctr"/>
                </a:tc>
                <a:tc>
                  <a:txBody>
                    <a:bodyPr/>
                    <a:lstStyle/>
                    <a:p>
                      <a:pPr algn="ctr" fontAlgn="ctr"/>
                      <a:r>
                        <a:rPr lang="en-US" sz="1400" b="0" i="0" u="none" strike="noStrike">
                          <a:solidFill>
                            <a:srgbClr val="000000"/>
                          </a:solidFill>
                          <a:latin typeface="Calibri"/>
                        </a:rPr>
                        <a:t>73</a:t>
                      </a:r>
                    </a:p>
                  </a:txBody>
                  <a:tcPr marL="9525" marR="9525" marT="9525" marB="0" anchor="ctr"/>
                </a:tc>
                <a:tc>
                  <a:txBody>
                    <a:bodyPr/>
                    <a:lstStyle/>
                    <a:p>
                      <a:pPr algn="ctr" fontAlgn="ctr"/>
                      <a:r>
                        <a:rPr lang="en-US" sz="1400" b="0" i="0" u="none" strike="noStrike" dirty="0">
                          <a:solidFill>
                            <a:srgbClr val="000000"/>
                          </a:solidFill>
                          <a:latin typeface="Calibri"/>
                        </a:rPr>
                        <a:t>83</a:t>
                      </a:r>
                    </a:p>
                  </a:txBody>
                  <a:tcPr marL="9525" marR="9525" marT="9525" marB="0" anchor="ctr"/>
                </a:tc>
              </a:tr>
              <a:tr h="319266">
                <a:tc>
                  <a:txBody>
                    <a:bodyPr/>
                    <a:lstStyle/>
                    <a:p>
                      <a:pPr lvl="1" algn="l" fontAlgn="ctr"/>
                      <a:r>
                        <a:rPr lang="en-US" sz="1400" b="0" i="0" u="none" strike="noStrike" dirty="0">
                          <a:solidFill>
                            <a:srgbClr val="000000"/>
                          </a:solidFill>
                          <a:latin typeface="Calibri"/>
                        </a:rPr>
                        <a:t>Visa (Platinum)</a:t>
                      </a:r>
                    </a:p>
                  </a:txBody>
                  <a:tcPr marL="9525" marR="9525" marT="9525" marB="0" anchor="ctr"/>
                </a:tc>
                <a:tc>
                  <a:txBody>
                    <a:bodyPr/>
                    <a:lstStyle/>
                    <a:p>
                      <a:pPr algn="ctr" fontAlgn="ctr"/>
                      <a:r>
                        <a:rPr lang="en-US" sz="1400" b="0" i="0" u="none" strike="noStrike">
                          <a:solidFill>
                            <a:srgbClr val="000000"/>
                          </a:solidFill>
                          <a:latin typeface="Calibri"/>
                        </a:rPr>
                        <a:t>1%</a:t>
                      </a:r>
                    </a:p>
                  </a:txBody>
                  <a:tcPr marL="9525" marR="9525" marT="9525" marB="0" anchor="ctr"/>
                </a:tc>
                <a:tc>
                  <a:txBody>
                    <a:bodyPr/>
                    <a:lstStyle/>
                    <a:p>
                      <a:pPr algn="ctr" fontAlgn="ctr"/>
                      <a:r>
                        <a:rPr lang="en-US" sz="1400" b="0" i="0" u="none" strike="noStrike">
                          <a:solidFill>
                            <a:srgbClr val="000000"/>
                          </a:solidFill>
                          <a:latin typeface="Calibri"/>
                        </a:rPr>
                        <a:t>71</a:t>
                      </a:r>
                    </a:p>
                  </a:txBody>
                  <a:tcPr marL="9525" marR="9525" marT="9525" marB="0" anchor="ctr"/>
                </a:tc>
                <a:tc>
                  <a:txBody>
                    <a:bodyPr/>
                    <a:lstStyle/>
                    <a:p>
                      <a:pPr algn="ctr" fontAlgn="ctr"/>
                      <a:r>
                        <a:rPr lang="en-US" sz="1400" b="0" i="0" u="none" strike="noStrike">
                          <a:solidFill>
                            <a:srgbClr val="000000"/>
                          </a:solidFill>
                          <a:latin typeface="Calibri"/>
                        </a:rPr>
                        <a:t>233</a:t>
                      </a:r>
                    </a:p>
                  </a:txBody>
                  <a:tcPr marL="9525" marR="9525" marT="9525" marB="0" anchor="ctr"/>
                </a:tc>
                <a:tc>
                  <a:txBody>
                    <a:bodyPr/>
                    <a:lstStyle/>
                    <a:p>
                      <a:pPr algn="ctr" fontAlgn="ctr"/>
                      <a:r>
                        <a:rPr lang="en-US" sz="1400" b="0" i="0" u="none" strike="noStrike">
                          <a:solidFill>
                            <a:srgbClr val="000000"/>
                          </a:solidFill>
                          <a:latin typeface="Calibri"/>
                        </a:rPr>
                        <a:t>234</a:t>
                      </a:r>
                    </a:p>
                  </a:txBody>
                  <a:tcPr marL="9525" marR="9525" marT="9525" marB="0" anchor="ctr"/>
                </a:tc>
                <a:tc>
                  <a:txBody>
                    <a:bodyPr/>
                    <a:lstStyle/>
                    <a:p>
                      <a:pPr algn="ctr" fontAlgn="ctr"/>
                      <a:r>
                        <a:rPr lang="en-US" sz="1400" b="0" i="0" u="none" strike="noStrike" dirty="0">
                          <a:solidFill>
                            <a:srgbClr val="000000"/>
                          </a:solidFill>
                          <a:latin typeface="Calibri"/>
                        </a:rPr>
                        <a:t>408</a:t>
                      </a:r>
                    </a:p>
                  </a:txBody>
                  <a:tcPr marL="9525" marR="9525" marT="9525" marB="0" anchor="ctr"/>
                </a:tc>
              </a:tr>
              <a:tr h="233464">
                <a:tc>
                  <a:txBody>
                    <a:bodyPr/>
                    <a:lstStyle/>
                    <a:p>
                      <a:pPr lvl="1" algn="l" fontAlgn="ctr"/>
                      <a:r>
                        <a:rPr lang="en-US" sz="1400" b="0" i="0" u="none" strike="noStrike" dirty="0">
                          <a:solidFill>
                            <a:srgbClr val="000000"/>
                          </a:solidFill>
                          <a:latin typeface="Calibri"/>
                        </a:rPr>
                        <a:t>Visa (Gold)</a:t>
                      </a:r>
                    </a:p>
                  </a:txBody>
                  <a:tcPr marL="9525" marR="9525" marT="9525" marB="0" anchor="ctr"/>
                </a:tc>
                <a:tc>
                  <a:txBody>
                    <a:bodyPr/>
                    <a:lstStyle/>
                    <a:p>
                      <a:pPr algn="ctr" fontAlgn="ctr"/>
                      <a:r>
                        <a:rPr lang="en-US" sz="1400" b="0" i="0" u="none" strike="noStrike">
                          <a:solidFill>
                            <a:srgbClr val="000000"/>
                          </a:solidFill>
                          <a:latin typeface="Calibri"/>
                        </a:rPr>
                        <a:t>3%</a:t>
                      </a:r>
                    </a:p>
                  </a:txBody>
                  <a:tcPr marL="9525" marR="9525" marT="9525" marB="0" anchor="ctr"/>
                </a:tc>
                <a:tc>
                  <a:txBody>
                    <a:bodyPr/>
                    <a:lstStyle/>
                    <a:p>
                      <a:pPr algn="ctr" fontAlgn="ctr"/>
                      <a:r>
                        <a:rPr lang="en-US" sz="1400" b="0" i="0" u="none" strike="noStrike">
                          <a:solidFill>
                            <a:srgbClr val="000000"/>
                          </a:solidFill>
                          <a:latin typeface="Calibri"/>
                        </a:rPr>
                        <a:t>212</a:t>
                      </a:r>
                    </a:p>
                  </a:txBody>
                  <a:tcPr marL="9525" marR="9525" marT="9525" marB="0" anchor="ctr"/>
                </a:tc>
                <a:tc>
                  <a:txBody>
                    <a:bodyPr/>
                    <a:lstStyle/>
                    <a:p>
                      <a:pPr algn="ctr" fontAlgn="ctr"/>
                      <a:r>
                        <a:rPr lang="en-US" sz="1400" b="0" i="0" u="none" strike="noStrike">
                          <a:solidFill>
                            <a:srgbClr val="000000"/>
                          </a:solidFill>
                          <a:latin typeface="Calibri"/>
                        </a:rPr>
                        <a:t>159</a:t>
                      </a:r>
                    </a:p>
                  </a:txBody>
                  <a:tcPr marL="9525" marR="9525" marT="9525" marB="0" anchor="ctr"/>
                </a:tc>
                <a:tc>
                  <a:txBody>
                    <a:bodyPr/>
                    <a:lstStyle/>
                    <a:p>
                      <a:pPr algn="ctr" fontAlgn="ctr"/>
                      <a:r>
                        <a:rPr lang="en-US" sz="1400" b="0" i="0" u="none" strike="noStrike">
                          <a:solidFill>
                            <a:srgbClr val="000000"/>
                          </a:solidFill>
                          <a:latin typeface="Calibri"/>
                        </a:rPr>
                        <a:t>137</a:t>
                      </a:r>
                    </a:p>
                  </a:txBody>
                  <a:tcPr marL="9525" marR="9525" marT="9525" marB="0" anchor="ctr"/>
                </a:tc>
                <a:tc>
                  <a:txBody>
                    <a:bodyPr/>
                    <a:lstStyle/>
                    <a:p>
                      <a:pPr algn="ctr" fontAlgn="ctr"/>
                      <a:r>
                        <a:rPr lang="en-US" sz="1400" b="0" i="0" u="none" strike="noStrike">
                          <a:solidFill>
                            <a:srgbClr val="000000"/>
                          </a:solidFill>
                          <a:latin typeface="Calibri"/>
                        </a:rPr>
                        <a:t>411</a:t>
                      </a:r>
                    </a:p>
                  </a:txBody>
                  <a:tcPr marL="9525" marR="9525" marT="9525" marB="0" anchor="ctr"/>
                </a:tc>
              </a:tr>
              <a:tr h="233464">
                <a:tc>
                  <a:txBody>
                    <a:bodyPr/>
                    <a:lstStyle/>
                    <a:p>
                      <a:pPr lvl="1" algn="l" fontAlgn="ctr"/>
                      <a:r>
                        <a:rPr lang="en-US" sz="1400" b="0" i="0" u="none" strike="noStrike" dirty="0">
                          <a:solidFill>
                            <a:srgbClr val="000000"/>
                          </a:solidFill>
                          <a:latin typeface="Calibri"/>
                        </a:rPr>
                        <a:t>Visa (Silver)</a:t>
                      </a:r>
                    </a:p>
                  </a:txBody>
                  <a:tcPr marL="9525" marR="9525" marT="9525" marB="0" anchor="ctr"/>
                </a:tc>
                <a:tc>
                  <a:txBody>
                    <a:bodyPr/>
                    <a:lstStyle/>
                    <a:p>
                      <a:pPr algn="ctr" fontAlgn="ctr"/>
                      <a:r>
                        <a:rPr lang="en-US" sz="1400" b="0" i="0" u="none" strike="noStrike">
                          <a:solidFill>
                            <a:srgbClr val="000000"/>
                          </a:solidFill>
                          <a:latin typeface="Calibri"/>
                        </a:rPr>
                        <a:t>4%</a:t>
                      </a:r>
                    </a:p>
                  </a:txBody>
                  <a:tcPr marL="9525" marR="9525" marT="9525" marB="0" anchor="ctr"/>
                </a:tc>
                <a:tc>
                  <a:txBody>
                    <a:bodyPr/>
                    <a:lstStyle/>
                    <a:p>
                      <a:pPr algn="ctr" fontAlgn="ctr"/>
                      <a:r>
                        <a:rPr lang="en-US" sz="1400" b="0" i="0" u="none" strike="noStrike">
                          <a:solidFill>
                            <a:srgbClr val="000000"/>
                          </a:solidFill>
                          <a:latin typeface="Calibri"/>
                        </a:rPr>
                        <a:t>340</a:t>
                      </a:r>
                    </a:p>
                  </a:txBody>
                  <a:tcPr marL="9525" marR="9525" marT="9525" marB="0" anchor="ctr"/>
                </a:tc>
                <a:tc>
                  <a:txBody>
                    <a:bodyPr/>
                    <a:lstStyle/>
                    <a:p>
                      <a:pPr algn="ctr" fontAlgn="ctr"/>
                      <a:r>
                        <a:rPr lang="en-US" sz="1400" b="0" i="0" u="none" strike="noStrike">
                          <a:solidFill>
                            <a:srgbClr val="000000"/>
                          </a:solidFill>
                          <a:latin typeface="Calibri"/>
                        </a:rPr>
                        <a:t>174</a:t>
                      </a:r>
                    </a:p>
                  </a:txBody>
                  <a:tcPr marL="9525" marR="9525" marT="9525" marB="0" anchor="ctr"/>
                </a:tc>
                <a:tc>
                  <a:txBody>
                    <a:bodyPr/>
                    <a:lstStyle/>
                    <a:p>
                      <a:pPr algn="ctr" fontAlgn="ctr"/>
                      <a:r>
                        <a:rPr lang="en-US" sz="1400" b="0" i="0" u="none" strike="noStrike">
                          <a:solidFill>
                            <a:srgbClr val="000000"/>
                          </a:solidFill>
                          <a:latin typeface="Calibri"/>
                        </a:rPr>
                        <a:t>99</a:t>
                      </a:r>
                    </a:p>
                  </a:txBody>
                  <a:tcPr marL="9525" marR="9525" marT="9525" marB="0" anchor="ctr"/>
                </a:tc>
                <a:tc>
                  <a:txBody>
                    <a:bodyPr/>
                    <a:lstStyle/>
                    <a:p>
                      <a:pPr algn="ctr" fontAlgn="ctr"/>
                      <a:r>
                        <a:rPr lang="en-US" sz="1400" b="0" i="0" u="none" strike="noStrike" dirty="0">
                          <a:solidFill>
                            <a:srgbClr val="000000"/>
                          </a:solidFill>
                          <a:latin typeface="Calibri"/>
                        </a:rPr>
                        <a:t>165</a:t>
                      </a:r>
                    </a:p>
                  </a:txBody>
                  <a:tcPr marL="9525" marR="9525" marT="9525" marB="0" anchor="ctr"/>
                </a:tc>
              </a:tr>
              <a:tr h="233464">
                <a:tc>
                  <a:txBody>
                    <a:bodyPr/>
                    <a:lstStyle/>
                    <a:p>
                      <a:pPr lvl="1" algn="l" fontAlgn="ctr"/>
                      <a:r>
                        <a:rPr lang="en-US" sz="1400" b="0" i="0" u="none" strike="noStrike" dirty="0">
                          <a:solidFill>
                            <a:srgbClr val="000000"/>
                          </a:solidFill>
                          <a:latin typeface="Calibri"/>
                        </a:rPr>
                        <a:t>Visa Electron Debit Card</a:t>
                      </a:r>
                    </a:p>
                  </a:txBody>
                  <a:tcPr marL="9525" marR="9525" marT="9525" marB="0" anchor="ctr"/>
                </a:tc>
                <a:tc>
                  <a:txBody>
                    <a:bodyPr/>
                    <a:lstStyle/>
                    <a:p>
                      <a:pPr algn="ctr" fontAlgn="ctr"/>
                      <a:r>
                        <a:rPr lang="en-US" sz="1400" b="0" i="0" u="none" strike="noStrike" dirty="0">
                          <a:solidFill>
                            <a:srgbClr val="000000"/>
                          </a:solidFill>
                          <a:latin typeface="Calibri"/>
                        </a:rPr>
                        <a:t>4%</a:t>
                      </a:r>
                    </a:p>
                  </a:txBody>
                  <a:tcPr marL="9525" marR="9525" marT="9525" marB="0" anchor="ctr"/>
                </a:tc>
                <a:tc>
                  <a:txBody>
                    <a:bodyPr/>
                    <a:lstStyle/>
                    <a:p>
                      <a:pPr algn="ctr" fontAlgn="ctr"/>
                      <a:r>
                        <a:rPr lang="en-US" sz="1400" b="0" i="0" u="none" strike="noStrike">
                          <a:solidFill>
                            <a:srgbClr val="000000"/>
                          </a:solidFill>
                          <a:latin typeface="Calibri"/>
                        </a:rPr>
                        <a:t>49</a:t>
                      </a:r>
                    </a:p>
                  </a:txBody>
                  <a:tcPr marL="9525" marR="9525" marT="9525" marB="0" anchor="ctr"/>
                </a:tc>
                <a:tc>
                  <a:txBody>
                    <a:bodyPr/>
                    <a:lstStyle/>
                    <a:p>
                      <a:pPr algn="ctr" fontAlgn="ctr"/>
                      <a:r>
                        <a:rPr lang="en-US" sz="1400" b="0" i="0" u="none" strike="noStrike">
                          <a:solidFill>
                            <a:srgbClr val="000000"/>
                          </a:solidFill>
                          <a:latin typeface="Calibri"/>
                        </a:rPr>
                        <a:t>285</a:t>
                      </a:r>
                    </a:p>
                  </a:txBody>
                  <a:tcPr marL="9525" marR="9525" marT="9525" marB="0" anchor="ctr"/>
                </a:tc>
                <a:tc>
                  <a:txBody>
                    <a:bodyPr/>
                    <a:lstStyle/>
                    <a:p>
                      <a:pPr algn="ctr" fontAlgn="ctr"/>
                      <a:r>
                        <a:rPr lang="en-US" sz="1400" b="0" i="0" u="none" strike="noStrike">
                          <a:solidFill>
                            <a:srgbClr val="000000"/>
                          </a:solidFill>
                          <a:latin typeface="Calibri"/>
                        </a:rPr>
                        <a:t>151</a:t>
                      </a:r>
                    </a:p>
                  </a:txBody>
                  <a:tcPr marL="9525" marR="9525" marT="9525" marB="0" anchor="ctr"/>
                </a:tc>
                <a:tc>
                  <a:txBody>
                    <a:bodyPr/>
                    <a:lstStyle/>
                    <a:p>
                      <a:pPr algn="ctr" fontAlgn="ctr"/>
                      <a:r>
                        <a:rPr lang="en-US" sz="1400" b="0" i="0" u="none" strike="noStrike" dirty="0">
                          <a:solidFill>
                            <a:srgbClr val="000000"/>
                          </a:solidFill>
                          <a:latin typeface="Calibri"/>
                        </a:rPr>
                        <a:t>182</a:t>
                      </a:r>
                    </a:p>
                  </a:txBody>
                  <a:tcPr marL="9525" marR="9525" marT="9525" marB="0" anchor="ctr"/>
                </a:tc>
              </a:tr>
            </a:tbl>
          </a:graphicData>
        </a:graphic>
      </p:graphicFrame>
      <p:sp>
        <p:nvSpPr>
          <p:cNvPr id="6" name="Rounded Rectangular Callout 5"/>
          <p:cNvSpPr/>
          <p:nvPr/>
        </p:nvSpPr>
        <p:spPr>
          <a:xfrm>
            <a:off x="4419600" y="2209800"/>
            <a:ext cx="3048000" cy="304800"/>
          </a:xfrm>
          <a:prstGeom prst="wedgeRoundRectCallout">
            <a:avLst>
              <a:gd name="adj1" fmla="val 27544"/>
              <a:gd name="adj2" fmla="val 80234"/>
              <a:gd name="adj3" fmla="val 16667"/>
            </a:avLst>
          </a:prstGeom>
          <a:ln/>
        </p:spPr>
        <p:style>
          <a:lnRef idx="1">
            <a:schemeClr val="accent2"/>
          </a:lnRef>
          <a:fillRef idx="3">
            <a:schemeClr val="accent2"/>
          </a:fillRef>
          <a:effectRef idx="2">
            <a:schemeClr val="accent2"/>
          </a:effectRef>
          <a:fontRef idx="minor">
            <a:schemeClr val="lt1"/>
          </a:fontRef>
        </p:style>
        <p:txBody>
          <a:bodyPr anchor="ctr"/>
          <a:lstStyle/>
          <a:p>
            <a:pPr>
              <a:defRPr/>
            </a:pPr>
            <a:r>
              <a:rPr lang="en-US" sz="1200" dirty="0">
                <a:solidFill>
                  <a:schemeClr val="bg1"/>
                </a:solidFill>
                <a:latin typeface="Trebuchet MS" pitchFamily="34" charset="0"/>
              </a:rPr>
              <a:t>Very likely to use American Express(Gold)</a:t>
            </a:r>
          </a:p>
        </p:txBody>
      </p:sp>
      <p:sp>
        <p:nvSpPr>
          <p:cNvPr id="7" name="Slide Number Placeholder 6"/>
          <p:cNvSpPr>
            <a:spLocks noGrp="1"/>
          </p:cNvSpPr>
          <p:nvPr>
            <p:ph type="sldNum" sz="quarter" idx="11"/>
          </p:nvPr>
        </p:nvSpPr>
        <p:spPr/>
        <p:txBody>
          <a:bodyPr/>
          <a:lstStyle/>
          <a:p>
            <a:pPr>
              <a:defRPr/>
            </a:pPr>
            <a:fld id="{7DE16EAE-0725-4C9B-954B-BF6E1424E1B9}" type="slidenum">
              <a:rPr lang="en-US" smtClean="0"/>
              <a:pPr>
                <a:defRPr/>
              </a:pPr>
              <a:t>35</a:t>
            </a:fld>
            <a:endParaRPr lang="en-US" dirty="0"/>
          </a:p>
        </p:txBody>
      </p:sp>
      <p:sp>
        <p:nvSpPr>
          <p:cNvPr id="8"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3"/>
          <p:cNvSpPr>
            <a:spLocks noGrp="1"/>
          </p:cNvSpPr>
          <p:nvPr>
            <p:ph type="ctrTitle"/>
          </p:nvPr>
        </p:nvSpPr>
        <p:spPr>
          <a:xfrm>
            <a:off x="1828800" y="1600200"/>
            <a:ext cx="7010400" cy="1470025"/>
          </a:xfrm>
        </p:spPr>
        <p:txBody>
          <a:bodyPr/>
          <a:lstStyle/>
          <a:p>
            <a:pPr eaLnBrk="1" hangingPunct="1">
              <a:defRPr/>
            </a:pPr>
            <a:r>
              <a:rPr lang="en-US" dirty="0" smtClean="0">
                <a:solidFill>
                  <a:schemeClr val="accent1">
                    <a:lumMod val="50000"/>
                  </a:schemeClr>
                </a:solidFill>
              </a:rPr>
              <a:t>Day-to-Day Activities</a:t>
            </a:r>
          </a:p>
        </p:txBody>
      </p:sp>
      <p:sp>
        <p:nvSpPr>
          <p:cNvPr id="5" name="Subtitle 4"/>
          <p:cNvSpPr>
            <a:spLocks noGrp="1"/>
          </p:cNvSpPr>
          <p:nvPr>
            <p:ph type="subTitle" idx="1"/>
          </p:nvPr>
        </p:nvSpPr>
        <p:spPr>
          <a:xfrm>
            <a:off x="2209800" y="3124200"/>
            <a:ext cx="6400800" cy="3124200"/>
          </a:xfrm>
        </p:spPr>
        <p:txBody>
          <a:bodyPr>
            <a:normAutofit/>
          </a:bodyPr>
          <a:lstStyle/>
          <a:p>
            <a:pPr eaLnBrk="1" hangingPunct="1">
              <a:defRPr/>
            </a:pPr>
            <a:r>
              <a:rPr lang="en-US" u="sng" dirty="0" smtClean="0">
                <a:solidFill>
                  <a:schemeClr val="accent1">
                    <a:lumMod val="50000"/>
                  </a:schemeClr>
                </a:solidFill>
              </a:rPr>
              <a:t>Did Yesterday:</a:t>
            </a:r>
          </a:p>
          <a:p>
            <a:pPr eaLnBrk="1" hangingPunct="1">
              <a:defRPr/>
            </a:pPr>
            <a:r>
              <a:rPr lang="en-US" sz="2800" i="1" dirty="0" smtClean="0">
                <a:solidFill>
                  <a:schemeClr val="accent1">
                    <a:lumMod val="50000"/>
                  </a:schemeClr>
                </a:solidFill>
              </a:rPr>
              <a:t>Watching TV</a:t>
            </a:r>
          </a:p>
          <a:p>
            <a:pPr eaLnBrk="1" hangingPunct="1">
              <a:defRPr/>
            </a:pPr>
            <a:r>
              <a:rPr lang="en-US" sz="2800" i="1" dirty="0" smtClean="0">
                <a:solidFill>
                  <a:schemeClr val="accent1">
                    <a:lumMod val="50000"/>
                  </a:schemeClr>
                </a:solidFill>
              </a:rPr>
              <a:t>Eating</a:t>
            </a:r>
          </a:p>
          <a:p>
            <a:pPr eaLnBrk="1" hangingPunct="1">
              <a:defRPr/>
            </a:pPr>
            <a:r>
              <a:rPr lang="en-US" sz="2800" i="1" dirty="0" smtClean="0">
                <a:solidFill>
                  <a:schemeClr val="accent1">
                    <a:lumMod val="50000"/>
                  </a:schemeClr>
                </a:solidFill>
              </a:rPr>
              <a:t>In the car </a:t>
            </a:r>
          </a:p>
          <a:p>
            <a:pPr eaLnBrk="1" hangingPunct="1">
              <a:defRPr/>
            </a:pPr>
            <a:r>
              <a:rPr lang="en-US" sz="2800" i="1" dirty="0" smtClean="0">
                <a:solidFill>
                  <a:schemeClr val="accent1">
                    <a:lumMod val="50000"/>
                  </a:schemeClr>
                </a:solidFill>
              </a:rPr>
              <a:t>Working </a:t>
            </a:r>
            <a:endParaRPr lang="en-US" sz="2800" i="1"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pPr>
              <a:defRPr/>
            </a:pPr>
            <a:fld id="{A47D06CE-0FA2-4DC3-9993-E804FFFCC420}" type="slidenum">
              <a:rPr lang="en-US" smtClean="0"/>
              <a:pPr>
                <a:defRPr/>
              </a:pPr>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pPr eaLnBrk="1" hangingPunct="1">
              <a:defRPr/>
            </a:pPr>
            <a:r>
              <a:rPr lang="en-US" smtClean="0"/>
              <a:t>Daily Activities </a:t>
            </a:r>
          </a:p>
        </p:txBody>
      </p:sp>
      <p:sp>
        <p:nvSpPr>
          <p:cNvPr id="41987" name="Content Placeholder 2"/>
          <p:cNvSpPr>
            <a:spLocks noGrp="1"/>
          </p:cNvSpPr>
          <p:nvPr>
            <p:ph idx="1"/>
          </p:nvPr>
        </p:nvSpPr>
        <p:spPr>
          <a:xfrm>
            <a:off x="914400" y="1524000"/>
            <a:ext cx="7467600" cy="4873625"/>
          </a:xfrm>
        </p:spPr>
        <p:txBody>
          <a:bodyPr/>
          <a:lstStyle/>
          <a:p>
            <a:pPr eaLnBrk="1" hangingPunct="1">
              <a:lnSpc>
                <a:spcPct val="150000"/>
              </a:lnSpc>
            </a:pPr>
            <a:r>
              <a:rPr lang="en-US" sz="1800" dirty="0" smtClean="0"/>
              <a:t>The following slides will present an understanding of some of the daily activities the individuals in the four groups participate in:</a:t>
            </a:r>
          </a:p>
          <a:p>
            <a:pPr eaLnBrk="1" hangingPunct="1">
              <a:lnSpc>
                <a:spcPct val="150000"/>
              </a:lnSpc>
            </a:pPr>
            <a:r>
              <a:rPr lang="en-US" sz="1800" dirty="0" smtClean="0"/>
              <a:t>For each group, the trend curve shows the level of participation in an activity  at a given time during the day by the respective groups.</a:t>
            </a:r>
          </a:p>
          <a:p>
            <a:pPr eaLnBrk="1" hangingPunct="1">
              <a:lnSpc>
                <a:spcPct val="150000"/>
              </a:lnSpc>
            </a:pPr>
            <a:r>
              <a:rPr lang="en-US" sz="1800" dirty="0" smtClean="0"/>
              <a:t>Evaluation of their day-to-day activities will provide an insight into certain behaviors that will enable us to ascertain how these individuals may react to marketing communications.</a:t>
            </a:r>
          </a:p>
          <a:p>
            <a:pPr eaLnBrk="1" hangingPunct="1">
              <a:lnSpc>
                <a:spcPct val="150000"/>
              </a:lnSpc>
            </a:pPr>
            <a:r>
              <a:rPr lang="en-US" sz="1800" dirty="0" smtClean="0"/>
              <a:t>Identify the best day parts to organize promotional events</a:t>
            </a:r>
          </a:p>
          <a:p>
            <a:pPr eaLnBrk="1" hangingPunct="1">
              <a:lnSpc>
                <a:spcPct val="150000"/>
              </a:lnSpc>
            </a:pPr>
            <a:r>
              <a:rPr lang="en-US" sz="1800" dirty="0" smtClean="0"/>
              <a:t>Identify opportunities and scope for advertising in shopping malls or stores</a:t>
            </a:r>
          </a:p>
        </p:txBody>
      </p:sp>
      <p:sp>
        <p:nvSpPr>
          <p:cNvPr id="4" name="Slide Number Placeholder 3"/>
          <p:cNvSpPr>
            <a:spLocks noGrp="1"/>
          </p:cNvSpPr>
          <p:nvPr>
            <p:ph type="sldNum" sz="quarter" idx="11"/>
          </p:nvPr>
        </p:nvSpPr>
        <p:spPr/>
        <p:txBody>
          <a:bodyPr/>
          <a:lstStyle/>
          <a:p>
            <a:pPr>
              <a:defRPr/>
            </a:pPr>
            <a:fld id="{B4DABB2B-CA74-49AD-A521-883D63EE19FB}" type="slidenum">
              <a:rPr lang="en-US" smtClean="0"/>
              <a:pPr>
                <a:defRPr/>
              </a:pPr>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pPr eaLnBrk="1" hangingPunct="1">
              <a:defRPr/>
            </a:pPr>
            <a:r>
              <a:rPr lang="en-US" dirty="0" smtClean="0">
                <a:solidFill>
                  <a:srgbClr val="C00000"/>
                </a:solidFill>
              </a:rPr>
              <a:t>Daily Activity Curve: Watching TV</a:t>
            </a:r>
          </a:p>
        </p:txBody>
      </p:sp>
      <p:graphicFrame>
        <p:nvGraphicFramePr>
          <p:cNvPr id="8" name="Content Placeholder 3"/>
          <p:cNvGraphicFramePr>
            <a:graphicFrameLocks noGrp="1"/>
          </p:cNvGraphicFramePr>
          <p:nvPr>
            <p:ph idx="1"/>
          </p:nvPr>
        </p:nvGraphicFramePr>
        <p:xfrm>
          <a:off x="76200" y="1295400"/>
          <a:ext cx="86868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43012" name="TextBox 5"/>
          <p:cNvSpPr txBox="1">
            <a:spLocks noChangeArrowheads="1"/>
          </p:cNvSpPr>
          <p:nvPr/>
        </p:nvSpPr>
        <p:spPr bwMode="auto">
          <a:xfrm>
            <a:off x="533400" y="701675"/>
            <a:ext cx="3429000" cy="276225"/>
          </a:xfrm>
          <a:prstGeom prst="rect">
            <a:avLst/>
          </a:prstGeom>
          <a:noFill/>
          <a:ln w="9525">
            <a:noFill/>
            <a:miter lim="800000"/>
            <a:headEnd/>
            <a:tailEnd/>
          </a:ln>
        </p:spPr>
        <p:txBody>
          <a:bodyPr>
            <a:spAutoFit/>
          </a:bodyPr>
          <a:lstStyle/>
          <a:p>
            <a:r>
              <a:rPr lang="en-US" sz="1200">
                <a:latin typeface="Trebuchet MS" pitchFamily="34" charset="0"/>
              </a:rPr>
              <a:t>Yesterday’s Activities: 30 min. time segments</a:t>
            </a:r>
          </a:p>
        </p:txBody>
      </p:sp>
      <p:sp>
        <p:nvSpPr>
          <p:cNvPr id="6" name="Rounded Rectangular Callout 5"/>
          <p:cNvSpPr/>
          <p:nvPr/>
        </p:nvSpPr>
        <p:spPr>
          <a:xfrm>
            <a:off x="762000" y="1524000"/>
            <a:ext cx="4419600" cy="1143000"/>
          </a:xfrm>
          <a:prstGeom prst="wedgeRoundRectCallout">
            <a:avLst>
              <a:gd name="adj1" fmla="val 43426"/>
              <a:gd name="adj2" fmla="val 82297"/>
              <a:gd name="adj3" fmla="val 16667"/>
            </a:avLst>
          </a:prstGeom>
          <a:ln/>
        </p:spPr>
        <p:style>
          <a:lnRef idx="1">
            <a:schemeClr val="accent1"/>
          </a:lnRef>
          <a:fillRef idx="3">
            <a:schemeClr val="accent1"/>
          </a:fillRef>
          <a:effectRef idx="2">
            <a:schemeClr val="accent1"/>
          </a:effectRef>
          <a:fontRef idx="minor">
            <a:schemeClr val="lt1"/>
          </a:fontRef>
        </p:style>
        <p:txBody>
          <a:bodyPr anchor="ctr"/>
          <a:lstStyle/>
          <a:p>
            <a:pPr>
              <a:defRPr/>
            </a:pPr>
            <a:r>
              <a:rPr lang="en-US" sz="1400" dirty="0">
                <a:solidFill>
                  <a:schemeClr val="bg1"/>
                </a:solidFill>
                <a:latin typeface="Trebuchet MS" pitchFamily="34" charset="0"/>
              </a:rPr>
              <a:t>The off-peak time segment works well with certain target groups vis-à-vis others: </a:t>
            </a:r>
            <a:r>
              <a:rPr lang="en-US" sz="1400" b="1" i="1" dirty="0">
                <a:solidFill>
                  <a:schemeClr val="bg1"/>
                </a:solidFill>
                <a:latin typeface="Trebuchet MS" pitchFamily="34" charset="0"/>
              </a:rPr>
              <a:t>GCC </a:t>
            </a:r>
            <a:r>
              <a:rPr lang="en-US" sz="1400" dirty="0">
                <a:solidFill>
                  <a:schemeClr val="bg1"/>
                </a:solidFill>
                <a:latin typeface="Trebuchet MS" pitchFamily="34" charset="0"/>
              </a:rPr>
              <a:t>– almost 38% watch TV as opposed to 15% of the </a:t>
            </a:r>
            <a:r>
              <a:rPr lang="en-US" sz="1400" b="1" i="1" dirty="0">
                <a:solidFill>
                  <a:schemeClr val="bg1"/>
                </a:solidFill>
                <a:latin typeface="Trebuchet MS" pitchFamily="34" charset="0"/>
              </a:rPr>
              <a:t>Asia/Far East and </a:t>
            </a:r>
            <a:r>
              <a:rPr lang="en-US" sz="1400" b="1" i="1" dirty="0" smtClean="0">
                <a:solidFill>
                  <a:schemeClr val="bg1"/>
                </a:solidFill>
                <a:latin typeface="Trebuchet MS" pitchFamily="34" charset="0"/>
              </a:rPr>
              <a:t>Australia segment</a:t>
            </a:r>
            <a:endParaRPr lang="en-US" sz="1400" b="1" i="1" dirty="0">
              <a:solidFill>
                <a:schemeClr val="bg1"/>
              </a:solidFill>
              <a:latin typeface="Trebuchet MS" pitchFamily="34" charset="0"/>
            </a:endParaRPr>
          </a:p>
        </p:txBody>
      </p:sp>
      <p:sp>
        <p:nvSpPr>
          <p:cNvPr id="7" name="Slide Number Placeholder 6"/>
          <p:cNvSpPr>
            <a:spLocks noGrp="1"/>
          </p:cNvSpPr>
          <p:nvPr>
            <p:ph type="sldNum" sz="quarter" idx="11"/>
          </p:nvPr>
        </p:nvSpPr>
        <p:spPr/>
        <p:txBody>
          <a:bodyPr/>
          <a:lstStyle/>
          <a:p>
            <a:pPr>
              <a:defRPr/>
            </a:pPr>
            <a:fld id="{E96D3ABF-477F-4B9B-B885-1B5D56A538E4}" type="slidenum">
              <a:rPr lang="en-US" smtClean="0"/>
              <a:pPr>
                <a:defRPr/>
              </a:pPr>
              <a:t>38</a:t>
            </a:fld>
            <a:endParaRPr lang="en-US" dirty="0"/>
          </a:p>
        </p:txBody>
      </p:sp>
      <p:sp>
        <p:nvSpPr>
          <p:cNvPr id="9"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pPr eaLnBrk="1" hangingPunct="1">
              <a:defRPr/>
            </a:pPr>
            <a:r>
              <a:rPr lang="en-US" dirty="0" smtClean="0">
                <a:solidFill>
                  <a:srgbClr val="C00000"/>
                </a:solidFill>
              </a:rPr>
              <a:t>Daily Activity Curve: Eating</a:t>
            </a:r>
          </a:p>
        </p:txBody>
      </p:sp>
      <p:graphicFrame>
        <p:nvGraphicFramePr>
          <p:cNvPr id="6" name="Content Placeholder 3"/>
          <p:cNvGraphicFramePr>
            <a:graphicFrameLocks noGrp="1"/>
          </p:cNvGraphicFramePr>
          <p:nvPr>
            <p:ph idx="1"/>
          </p:nvPr>
        </p:nvGraphicFramePr>
        <p:xfrm>
          <a:off x="76200" y="1295400"/>
          <a:ext cx="86868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44036" name="TextBox 5"/>
          <p:cNvSpPr txBox="1">
            <a:spLocks noChangeArrowheads="1"/>
          </p:cNvSpPr>
          <p:nvPr/>
        </p:nvSpPr>
        <p:spPr bwMode="auto">
          <a:xfrm>
            <a:off x="533400" y="701675"/>
            <a:ext cx="3429000" cy="276225"/>
          </a:xfrm>
          <a:prstGeom prst="rect">
            <a:avLst/>
          </a:prstGeom>
          <a:noFill/>
          <a:ln w="9525">
            <a:noFill/>
            <a:miter lim="800000"/>
            <a:headEnd/>
            <a:tailEnd/>
          </a:ln>
        </p:spPr>
        <p:txBody>
          <a:bodyPr>
            <a:spAutoFit/>
          </a:bodyPr>
          <a:lstStyle/>
          <a:p>
            <a:r>
              <a:rPr lang="en-US" sz="1200">
                <a:latin typeface="Trebuchet MS" pitchFamily="34" charset="0"/>
              </a:rPr>
              <a:t>Yesterday’s Activities: 30 min. time segments</a:t>
            </a:r>
          </a:p>
        </p:txBody>
      </p:sp>
      <p:sp>
        <p:nvSpPr>
          <p:cNvPr id="5" name="Slide Number Placeholder 4"/>
          <p:cNvSpPr>
            <a:spLocks noGrp="1"/>
          </p:cNvSpPr>
          <p:nvPr>
            <p:ph type="sldNum" sz="quarter" idx="11"/>
          </p:nvPr>
        </p:nvSpPr>
        <p:spPr/>
        <p:txBody>
          <a:bodyPr/>
          <a:lstStyle/>
          <a:p>
            <a:pPr>
              <a:defRPr/>
            </a:pPr>
            <a:fld id="{458ACBD6-B94B-4714-B98E-1FC4B2856339}" type="slidenum">
              <a:rPr lang="en-US" smtClean="0"/>
              <a:pPr>
                <a:defRPr/>
              </a:pPr>
              <a:t>39</a:t>
            </a:fld>
            <a:endParaRPr lang="en-US" dirty="0"/>
          </a:p>
        </p:txBody>
      </p:sp>
      <p:sp>
        <p:nvSpPr>
          <p:cNvPr id="7"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8" name="Rounded Rectangular Callout 7"/>
          <p:cNvSpPr/>
          <p:nvPr/>
        </p:nvSpPr>
        <p:spPr>
          <a:xfrm>
            <a:off x="5257800" y="1371600"/>
            <a:ext cx="2667000" cy="1447800"/>
          </a:xfrm>
          <a:prstGeom prst="wedgeRoundRectCallout">
            <a:avLst>
              <a:gd name="adj1" fmla="val -77477"/>
              <a:gd name="adj2" fmla="val -27052"/>
              <a:gd name="adj3" fmla="val 16667"/>
            </a:avLst>
          </a:prstGeom>
          <a:ln/>
        </p:spPr>
        <p:style>
          <a:lnRef idx="1">
            <a:schemeClr val="accent1"/>
          </a:lnRef>
          <a:fillRef idx="3">
            <a:schemeClr val="accent1"/>
          </a:fillRef>
          <a:effectRef idx="2">
            <a:schemeClr val="accent1"/>
          </a:effectRef>
          <a:fontRef idx="minor">
            <a:schemeClr val="lt1"/>
          </a:fontRef>
        </p:style>
        <p:txBody>
          <a:bodyPr anchor="ctr"/>
          <a:lstStyle/>
          <a:p>
            <a:pPr>
              <a:defRPr/>
            </a:pPr>
            <a:r>
              <a:rPr lang="en-US" sz="1400" b="1" i="1" dirty="0" smtClean="0">
                <a:solidFill>
                  <a:schemeClr val="bg1"/>
                </a:solidFill>
                <a:latin typeface="Trebuchet MS" pitchFamily="34" charset="0"/>
              </a:rPr>
              <a:t>~33% of the GCC segment Eat during 14:30-15:59  time segment registering the highest frequency among all the four segments </a:t>
            </a:r>
            <a:endParaRPr lang="en-US" sz="1400" b="1" i="1" dirty="0">
              <a:solidFill>
                <a:schemeClr val="bg1"/>
              </a:solidFill>
              <a:latin typeface="Trebuchet MS"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000" dirty="0" smtClean="0">
                <a:solidFill>
                  <a:srgbClr val="C00000"/>
                </a:solidFill>
              </a:rPr>
              <a:t>Main Findings </a:t>
            </a:r>
            <a:endParaRPr lang="en-US" sz="4000" dirty="0">
              <a:solidFill>
                <a:srgbClr val="C00000"/>
              </a:solidFill>
            </a:endParaRPr>
          </a:p>
        </p:txBody>
      </p:sp>
      <p:sp>
        <p:nvSpPr>
          <p:cNvPr id="4" name="Slide Number Placeholder 3"/>
          <p:cNvSpPr>
            <a:spLocks noGrp="1"/>
          </p:cNvSpPr>
          <p:nvPr>
            <p:ph type="sldNum" sz="quarter" idx="12"/>
          </p:nvPr>
        </p:nvSpPr>
        <p:spPr/>
        <p:txBody>
          <a:bodyPr/>
          <a:lstStyle/>
          <a:p>
            <a:pPr>
              <a:defRPr/>
            </a:pPr>
            <a:fld id="{84816777-5290-4B7F-AE4F-C6CC81188ABD}" type="slidenum">
              <a:rPr lang="en-US" smtClean="0"/>
              <a:pPr>
                <a:defRPr/>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pPr eaLnBrk="1" hangingPunct="1">
              <a:defRPr/>
            </a:pPr>
            <a:r>
              <a:rPr lang="en-US" dirty="0" smtClean="0">
                <a:solidFill>
                  <a:srgbClr val="C00000"/>
                </a:solidFill>
              </a:rPr>
              <a:t>Daily Activity Curve: in the car</a:t>
            </a:r>
          </a:p>
        </p:txBody>
      </p:sp>
      <p:graphicFrame>
        <p:nvGraphicFramePr>
          <p:cNvPr id="6" name="Content Placeholder 3"/>
          <p:cNvGraphicFramePr>
            <a:graphicFrameLocks noGrp="1"/>
          </p:cNvGraphicFramePr>
          <p:nvPr>
            <p:ph idx="1"/>
          </p:nvPr>
        </p:nvGraphicFramePr>
        <p:xfrm>
          <a:off x="76200" y="1295400"/>
          <a:ext cx="86868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45060" name="TextBox 5"/>
          <p:cNvSpPr txBox="1">
            <a:spLocks noChangeArrowheads="1"/>
          </p:cNvSpPr>
          <p:nvPr/>
        </p:nvSpPr>
        <p:spPr bwMode="auto">
          <a:xfrm>
            <a:off x="533400" y="701675"/>
            <a:ext cx="3429000" cy="276225"/>
          </a:xfrm>
          <a:prstGeom prst="rect">
            <a:avLst/>
          </a:prstGeom>
          <a:noFill/>
          <a:ln w="9525">
            <a:noFill/>
            <a:miter lim="800000"/>
            <a:headEnd/>
            <a:tailEnd/>
          </a:ln>
        </p:spPr>
        <p:txBody>
          <a:bodyPr>
            <a:spAutoFit/>
          </a:bodyPr>
          <a:lstStyle/>
          <a:p>
            <a:r>
              <a:rPr lang="en-US" sz="1200">
                <a:latin typeface="Trebuchet MS" pitchFamily="34" charset="0"/>
              </a:rPr>
              <a:t>Yesterday’s Activities: 30 min. time segments</a:t>
            </a:r>
          </a:p>
        </p:txBody>
      </p:sp>
      <p:sp>
        <p:nvSpPr>
          <p:cNvPr id="5" name="Slide Number Placeholder 4"/>
          <p:cNvSpPr>
            <a:spLocks noGrp="1"/>
          </p:cNvSpPr>
          <p:nvPr>
            <p:ph type="sldNum" sz="quarter" idx="11"/>
          </p:nvPr>
        </p:nvSpPr>
        <p:spPr/>
        <p:txBody>
          <a:bodyPr/>
          <a:lstStyle/>
          <a:p>
            <a:pPr>
              <a:defRPr/>
            </a:pPr>
            <a:fld id="{BC195568-892D-4566-B8E0-5E6E30D6F6FB}" type="slidenum">
              <a:rPr lang="en-US" smtClean="0"/>
              <a:pPr>
                <a:defRPr/>
              </a:pPr>
              <a:t>40</a:t>
            </a:fld>
            <a:endParaRPr lang="en-US" dirty="0"/>
          </a:p>
        </p:txBody>
      </p:sp>
      <p:sp>
        <p:nvSpPr>
          <p:cNvPr id="7"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8" name="Rounded Rectangular Callout 7"/>
          <p:cNvSpPr/>
          <p:nvPr/>
        </p:nvSpPr>
        <p:spPr>
          <a:xfrm>
            <a:off x="4419600" y="1524000"/>
            <a:ext cx="4419600" cy="1295400"/>
          </a:xfrm>
          <a:prstGeom prst="wedgeRoundRectCallout">
            <a:avLst>
              <a:gd name="adj1" fmla="val -57243"/>
              <a:gd name="adj2" fmla="val 27372"/>
              <a:gd name="adj3" fmla="val 16667"/>
            </a:avLst>
          </a:prstGeom>
          <a:ln/>
        </p:spPr>
        <p:style>
          <a:lnRef idx="1">
            <a:schemeClr val="accent1"/>
          </a:lnRef>
          <a:fillRef idx="3">
            <a:schemeClr val="accent1"/>
          </a:fillRef>
          <a:effectRef idx="2">
            <a:schemeClr val="accent1"/>
          </a:effectRef>
          <a:fontRef idx="minor">
            <a:schemeClr val="lt1"/>
          </a:fontRef>
        </p:style>
        <p:txBody>
          <a:bodyPr anchor="ctr"/>
          <a:lstStyle/>
          <a:p>
            <a:pPr>
              <a:defRPr/>
            </a:pPr>
            <a:r>
              <a:rPr lang="en-US" sz="1400" dirty="0" smtClean="0">
                <a:solidFill>
                  <a:schemeClr val="bg1"/>
                </a:solidFill>
                <a:latin typeface="Trebuchet MS" pitchFamily="34" charset="0"/>
              </a:rPr>
              <a:t>Also driving habit is in harmony with the eating habits, we see that frequency of driving rises very sharp during 14:00-14:30 time frame registering ~25%(Going out for lunch break), 7% of the Asia/Far East and Australian segment drive during this time interval.</a:t>
            </a:r>
            <a:endParaRPr lang="en-US" sz="1400" b="1" i="1" dirty="0">
              <a:solidFill>
                <a:schemeClr val="bg1"/>
              </a:solidFill>
              <a:latin typeface="Trebuchet MS"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pPr eaLnBrk="1" hangingPunct="1">
              <a:defRPr/>
            </a:pPr>
            <a:r>
              <a:rPr lang="en-US" dirty="0" smtClean="0">
                <a:solidFill>
                  <a:srgbClr val="C00000"/>
                </a:solidFill>
              </a:rPr>
              <a:t>Daily Activity Curve: Working</a:t>
            </a:r>
          </a:p>
        </p:txBody>
      </p:sp>
      <p:graphicFrame>
        <p:nvGraphicFramePr>
          <p:cNvPr id="6" name="Content Placeholder 3"/>
          <p:cNvGraphicFramePr>
            <a:graphicFrameLocks noGrp="1"/>
          </p:cNvGraphicFramePr>
          <p:nvPr>
            <p:ph idx="1"/>
          </p:nvPr>
        </p:nvGraphicFramePr>
        <p:xfrm>
          <a:off x="76200" y="1295400"/>
          <a:ext cx="86868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46084" name="TextBox 5"/>
          <p:cNvSpPr txBox="1">
            <a:spLocks noChangeArrowheads="1"/>
          </p:cNvSpPr>
          <p:nvPr/>
        </p:nvSpPr>
        <p:spPr bwMode="auto">
          <a:xfrm>
            <a:off x="533400" y="701675"/>
            <a:ext cx="3429000" cy="276225"/>
          </a:xfrm>
          <a:prstGeom prst="rect">
            <a:avLst/>
          </a:prstGeom>
          <a:noFill/>
          <a:ln w="9525">
            <a:noFill/>
            <a:miter lim="800000"/>
            <a:headEnd/>
            <a:tailEnd/>
          </a:ln>
        </p:spPr>
        <p:txBody>
          <a:bodyPr>
            <a:spAutoFit/>
          </a:bodyPr>
          <a:lstStyle/>
          <a:p>
            <a:r>
              <a:rPr lang="en-US" sz="1200">
                <a:latin typeface="Trebuchet MS" pitchFamily="34" charset="0"/>
              </a:rPr>
              <a:t>Yesterday’s Activities: 30 min. time segments</a:t>
            </a:r>
          </a:p>
        </p:txBody>
      </p:sp>
      <p:sp>
        <p:nvSpPr>
          <p:cNvPr id="5" name="Slide Number Placeholder 4"/>
          <p:cNvSpPr>
            <a:spLocks noGrp="1"/>
          </p:cNvSpPr>
          <p:nvPr>
            <p:ph type="sldNum" sz="quarter" idx="11"/>
          </p:nvPr>
        </p:nvSpPr>
        <p:spPr/>
        <p:txBody>
          <a:bodyPr/>
          <a:lstStyle/>
          <a:p>
            <a:pPr>
              <a:defRPr/>
            </a:pPr>
            <a:fld id="{64437653-CAAA-4961-ACBD-E3C7741557CE}" type="slidenum">
              <a:rPr lang="en-US" smtClean="0"/>
              <a:pPr>
                <a:defRPr/>
              </a:pPr>
              <a:t>41</a:t>
            </a:fld>
            <a:endParaRPr lang="en-US" dirty="0"/>
          </a:p>
        </p:txBody>
      </p:sp>
      <p:sp>
        <p:nvSpPr>
          <p:cNvPr id="7"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8" name="Rounded Rectangular Callout 7"/>
          <p:cNvSpPr/>
          <p:nvPr/>
        </p:nvSpPr>
        <p:spPr>
          <a:xfrm>
            <a:off x="4038600" y="1524000"/>
            <a:ext cx="3124200" cy="1143000"/>
          </a:xfrm>
          <a:prstGeom prst="wedgeRoundRectCallout">
            <a:avLst>
              <a:gd name="adj1" fmla="val -69454"/>
              <a:gd name="adj2" fmla="val 47670"/>
              <a:gd name="adj3" fmla="val 16667"/>
            </a:avLst>
          </a:prstGeom>
          <a:ln/>
        </p:spPr>
        <p:style>
          <a:lnRef idx="1">
            <a:schemeClr val="accent1"/>
          </a:lnRef>
          <a:fillRef idx="3">
            <a:schemeClr val="accent1"/>
          </a:fillRef>
          <a:effectRef idx="2">
            <a:schemeClr val="accent1"/>
          </a:effectRef>
          <a:fontRef idx="minor">
            <a:schemeClr val="lt1"/>
          </a:fontRef>
        </p:style>
        <p:txBody>
          <a:bodyPr anchor="ctr"/>
          <a:lstStyle/>
          <a:p>
            <a:pPr>
              <a:defRPr/>
            </a:pPr>
            <a:r>
              <a:rPr lang="en-US" sz="1400" dirty="0" smtClean="0">
                <a:solidFill>
                  <a:schemeClr val="bg1"/>
                </a:solidFill>
                <a:latin typeface="Trebuchet MS" pitchFamily="34" charset="0"/>
              </a:rPr>
              <a:t>Asia/Far East and Australia travelers segment is a unique working segment registering the highest frequencies among all time segments within the day </a:t>
            </a:r>
            <a:endParaRPr lang="en-US" sz="1400" b="1" i="1" dirty="0">
              <a:solidFill>
                <a:schemeClr val="bg1"/>
              </a:solidFill>
              <a:latin typeface="Trebuchet MS"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Placeholder 5" descr="DSCI0015.JPG"/>
          <p:cNvPicPr>
            <a:picLocks noGrp="1" noChangeAspect="1"/>
          </p:cNvPicPr>
          <p:nvPr>
            <p:ph type="pic" idx="1"/>
          </p:nvPr>
        </p:nvPicPr>
        <p:blipFill>
          <a:blip r:embed="rId2" cstate="print"/>
          <a:srcRect l="16251" r="16251"/>
          <a:stretch>
            <a:fillRect/>
          </a:stretch>
        </p:blipFill>
        <p:spPr>
          <a:ln w="9525"/>
        </p:spPr>
      </p:pic>
      <p:sp>
        <p:nvSpPr>
          <p:cNvPr id="47107" name="Text Placeholder 3"/>
          <p:cNvSpPr>
            <a:spLocks noGrp="1"/>
          </p:cNvSpPr>
          <p:nvPr>
            <p:ph type="body" sz="half" idx="2"/>
          </p:nvPr>
        </p:nvSpPr>
        <p:spPr>
          <a:xfrm>
            <a:off x="6248400" y="2286000"/>
            <a:ext cx="2590800" cy="1981200"/>
          </a:xfrm>
        </p:spPr>
        <p:txBody>
          <a:bodyPr/>
          <a:lstStyle/>
          <a:p>
            <a:pPr algn="ctr"/>
            <a:endParaRPr lang="en-US" sz="4400" b="1" smtClean="0">
              <a:solidFill>
                <a:srgbClr val="003399"/>
              </a:solidFill>
              <a:latin typeface="Calibri" pitchFamily="34" charset="0"/>
            </a:endParaRPr>
          </a:p>
          <a:p>
            <a:pPr algn="ctr"/>
            <a:r>
              <a:rPr lang="en-US" sz="4400" b="1" smtClean="0">
                <a:solidFill>
                  <a:srgbClr val="003399"/>
                </a:solidFill>
                <a:latin typeface="Calibri" pitchFamily="34" charset="0"/>
              </a:rPr>
              <a:t>HOLIDAYS</a:t>
            </a:r>
          </a:p>
        </p:txBody>
      </p:sp>
      <p:sp>
        <p:nvSpPr>
          <p:cNvPr id="5" name="Slide Number Placeholder 4"/>
          <p:cNvSpPr>
            <a:spLocks noGrp="1"/>
          </p:cNvSpPr>
          <p:nvPr>
            <p:ph type="sldNum" sz="quarter" idx="11"/>
          </p:nvPr>
        </p:nvSpPr>
        <p:spPr/>
        <p:txBody>
          <a:bodyPr/>
          <a:lstStyle/>
          <a:p>
            <a:pPr>
              <a:defRPr/>
            </a:pPr>
            <a:fld id="{A7A3F230-F6A5-4004-8372-70551A2CCD31}" type="slidenum">
              <a:rPr lang="en-US" smtClean="0"/>
              <a:pPr>
                <a:defRPr/>
              </a:pP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INCIDENCE OF HAVING A HOLIDAY </a:t>
            </a:r>
            <a:br>
              <a:rPr lang="en-US" dirty="0" smtClean="0"/>
            </a:br>
            <a:r>
              <a:rPr lang="en-US" sz="1000" dirty="0" smtClean="0"/>
              <a:t>HAD A HOLIDAY AWAY FROM HOME TOWN IN THE LAST 12 MONTHS </a:t>
            </a:r>
            <a:endParaRPr lang="en-US" dirty="0"/>
          </a:p>
        </p:txBody>
      </p:sp>
      <p:graphicFrame>
        <p:nvGraphicFramePr>
          <p:cNvPr id="7" name="Content Placeholder 4"/>
          <p:cNvGraphicFramePr>
            <a:graphicFrameLocks noGrp="1"/>
          </p:cNvGraphicFramePr>
          <p:nvPr>
            <p:ph sz="quarter" idx="1"/>
          </p:nvPr>
        </p:nvGraphicFramePr>
        <p:xfrm>
          <a:off x="838200" y="1371600"/>
          <a:ext cx="69342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1"/>
          </p:nvPr>
        </p:nvSpPr>
        <p:spPr/>
        <p:txBody>
          <a:bodyPr/>
          <a:lstStyle/>
          <a:p>
            <a:pPr>
              <a:defRPr/>
            </a:pPr>
            <a:fld id="{D4559642-7A8B-4DE3-9185-7CBA651256A5}" type="slidenum">
              <a:rPr lang="en-US" smtClean="0"/>
              <a:pPr>
                <a:defRPr/>
              </a:pPr>
              <a:t>43</a:t>
            </a:fld>
            <a:endParaRPr lang="en-US" dirty="0"/>
          </a:p>
        </p:txBody>
      </p:sp>
      <p:sp>
        <p:nvSpPr>
          <p:cNvPr id="8" name="TextBox 7"/>
          <p:cNvSpPr txBox="1"/>
          <p:nvPr/>
        </p:nvSpPr>
        <p:spPr>
          <a:xfrm>
            <a:off x="1066800" y="6047601"/>
            <a:ext cx="3581386" cy="276999"/>
          </a:xfrm>
          <a:prstGeom prst="rect">
            <a:avLst/>
          </a:prstGeom>
          <a:ln/>
        </p:spPr>
        <p:style>
          <a:lnRef idx="0">
            <a:schemeClr val="accent4"/>
          </a:lnRef>
          <a:fillRef idx="3">
            <a:schemeClr val="accent4"/>
          </a:fillRef>
          <a:effectRef idx="3">
            <a:schemeClr val="accent4"/>
          </a:effectRef>
          <a:fontRef idx="minor">
            <a:schemeClr val="lt1"/>
          </a:fontRef>
        </p:style>
        <p:txBody>
          <a:bodyPr>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en-US" sz="1200" dirty="0">
                <a:solidFill>
                  <a:schemeClr val="bg1"/>
                </a:solidFill>
                <a:latin typeface="Trebuchet MS" pitchFamily="34" charset="0"/>
              </a:rPr>
              <a:t>Base: </a:t>
            </a:r>
            <a:r>
              <a:rPr lang="en-US" sz="1200" dirty="0" smtClean="0">
                <a:solidFill>
                  <a:schemeClr val="bg1"/>
                </a:solidFill>
                <a:latin typeface="Trebuchet MS" pitchFamily="34" charset="0"/>
              </a:rPr>
              <a:t>Total Sample (n=6951)</a:t>
            </a:r>
            <a:endParaRPr lang="en-US" sz="1200" dirty="0">
              <a:solidFill>
                <a:schemeClr val="bg1"/>
              </a:solidFill>
              <a:latin typeface="Trebuchet MS" pitchFamily="34" charset="0"/>
            </a:endParaRPr>
          </a:p>
        </p:txBody>
      </p:sp>
      <p:sp>
        <p:nvSpPr>
          <p:cNvPr id="48136" name="TextBox 5"/>
          <p:cNvSpPr txBox="1">
            <a:spLocks noChangeArrowheads="1"/>
          </p:cNvSpPr>
          <p:nvPr/>
        </p:nvSpPr>
        <p:spPr bwMode="auto">
          <a:xfrm>
            <a:off x="914400" y="5297488"/>
            <a:ext cx="7620000" cy="646112"/>
          </a:xfrm>
          <a:prstGeom prst="rect">
            <a:avLst/>
          </a:prstGeom>
          <a:noFill/>
          <a:ln w="9525">
            <a:noFill/>
            <a:miter lim="800000"/>
            <a:headEnd/>
            <a:tailEnd/>
          </a:ln>
        </p:spPr>
        <p:txBody>
          <a:bodyPr>
            <a:spAutoFit/>
          </a:bodyPr>
          <a:lstStyle/>
          <a:p>
            <a:r>
              <a:rPr lang="en-US"/>
              <a:t>27% of the total sample have a holiday away from their hometown in the last twelve months </a:t>
            </a:r>
          </a:p>
        </p:txBody>
      </p:sp>
      <p:sp>
        <p:nvSpPr>
          <p:cNvPr id="9"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2590800" cy="1143000"/>
          </a:xfrm>
        </p:spPr>
        <p:txBody>
          <a:bodyPr/>
          <a:lstStyle/>
          <a:p>
            <a:pPr eaLnBrk="1" hangingPunct="1">
              <a:defRPr/>
            </a:pPr>
            <a:r>
              <a:rPr lang="en-US" b="1" dirty="0" smtClean="0"/>
              <a:t>Holidays Overlap </a:t>
            </a:r>
            <a:endParaRPr lang="en-US" b="1" dirty="0"/>
          </a:p>
        </p:txBody>
      </p:sp>
      <p:sp>
        <p:nvSpPr>
          <p:cNvPr id="4" name="Slide Number Placeholder 3"/>
          <p:cNvSpPr>
            <a:spLocks noGrp="1"/>
          </p:cNvSpPr>
          <p:nvPr>
            <p:ph type="sldNum" sz="quarter" idx="11"/>
          </p:nvPr>
        </p:nvSpPr>
        <p:spPr/>
        <p:txBody>
          <a:bodyPr/>
          <a:lstStyle/>
          <a:p>
            <a:pPr>
              <a:defRPr/>
            </a:pPr>
            <a:fld id="{9D2A4C59-9C8C-4835-AE0B-4DD821806366}" type="slidenum">
              <a:rPr lang="en-US" smtClean="0"/>
              <a:pPr>
                <a:defRPr/>
              </a:pPr>
              <a:t>44</a:t>
            </a:fld>
            <a:endParaRPr lang="en-US"/>
          </a:p>
        </p:txBody>
      </p:sp>
      <p:sp>
        <p:nvSpPr>
          <p:cNvPr id="5" name="Oval 4"/>
          <p:cNvSpPr/>
          <p:nvPr/>
        </p:nvSpPr>
        <p:spPr>
          <a:xfrm>
            <a:off x="990600" y="1600200"/>
            <a:ext cx="3200400" cy="3581400"/>
          </a:xfrm>
          <a:prstGeom prst="ellipse">
            <a:avLst/>
          </a:prstGeom>
          <a:solidFill>
            <a:schemeClr val="accent2">
              <a:lumMod val="40000"/>
              <a:lumOff val="60000"/>
              <a:alpha val="5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2514600" y="304800"/>
            <a:ext cx="4419600" cy="4724400"/>
          </a:xfrm>
          <a:prstGeom prst="ellipse">
            <a:avLst/>
          </a:prstGeom>
          <a:solidFill>
            <a:schemeClr val="accent1">
              <a:lumMod val="60000"/>
              <a:lumOff val="40000"/>
              <a:alpha val="5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9158" name="TextBox 8"/>
          <p:cNvSpPr txBox="1">
            <a:spLocks noChangeArrowheads="1"/>
          </p:cNvSpPr>
          <p:nvPr/>
        </p:nvSpPr>
        <p:spPr bwMode="auto">
          <a:xfrm>
            <a:off x="4495800" y="1524000"/>
            <a:ext cx="1752600" cy="923925"/>
          </a:xfrm>
          <a:prstGeom prst="rect">
            <a:avLst/>
          </a:prstGeom>
          <a:noFill/>
          <a:ln w="9525">
            <a:noFill/>
            <a:miter lim="800000"/>
            <a:headEnd/>
            <a:tailEnd/>
          </a:ln>
        </p:spPr>
        <p:txBody>
          <a:bodyPr>
            <a:spAutoFit/>
          </a:bodyPr>
          <a:lstStyle/>
          <a:p>
            <a:pPr algn="ctr"/>
            <a:r>
              <a:rPr lang="en-US" b="1">
                <a:solidFill>
                  <a:srgbClr val="002060"/>
                </a:solidFill>
              </a:rPr>
              <a:t>Domestic Holidays</a:t>
            </a:r>
          </a:p>
          <a:p>
            <a:pPr algn="ctr"/>
            <a:r>
              <a:rPr lang="en-US" b="1">
                <a:solidFill>
                  <a:srgbClr val="002060"/>
                </a:solidFill>
              </a:rPr>
              <a:t>74% </a:t>
            </a:r>
          </a:p>
        </p:txBody>
      </p:sp>
      <p:sp>
        <p:nvSpPr>
          <p:cNvPr id="49159" name="TextBox 9"/>
          <p:cNvSpPr txBox="1">
            <a:spLocks noChangeArrowheads="1"/>
          </p:cNvSpPr>
          <p:nvPr/>
        </p:nvSpPr>
        <p:spPr bwMode="auto">
          <a:xfrm>
            <a:off x="990600" y="3087688"/>
            <a:ext cx="1752600" cy="922337"/>
          </a:xfrm>
          <a:prstGeom prst="rect">
            <a:avLst/>
          </a:prstGeom>
          <a:noFill/>
          <a:ln w="9525">
            <a:noFill/>
            <a:miter lim="800000"/>
            <a:headEnd/>
            <a:tailEnd/>
          </a:ln>
        </p:spPr>
        <p:txBody>
          <a:bodyPr>
            <a:spAutoFit/>
          </a:bodyPr>
          <a:lstStyle/>
          <a:p>
            <a:pPr algn="ctr"/>
            <a:r>
              <a:rPr lang="en-US" b="1">
                <a:solidFill>
                  <a:srgbClr val="C00000"/>
                </a:solidFill>
              </a:rPr>
              <a:t>Overseas Holidays</a:t>
            </a:r>
          </a:p>
          <a:p>
            <a:pPr algn="ctr"/>
            <a:r>
              <a:rPr lang="en-US" b="1">
                <a:solidFill>
                  <a:srgbClr val="C00000"/>
                </a:solidFill>
              </a:rPr>
              <a:t>46% </a:t>
            </a:r>
          </a:p>
        </p:txBody>
      </p:sp>
      <p:sp>
        <p:nvSpPr>
          <p:cNvPr id="49160" name="TextBox 11"/>
          <p:cNvSpPr txBox="1">
            <a:spLocks noChangeArrowheads="1"/>
          </p:cNvSpPr>
          <p:nvPr/>
        </p:nvSpPr>
        <p:spPr bwMode="auto">
          <a:xfrm>
            <a:off x="3124200" y="2895600"/>
            <a:ext cx="685800" cy="338138"/>
          </a:xfrm>
          <a:prstGeom prst="rect">
            <a:avLst/>
          </a:prstGeom>
          <a:noFill/>
          <a:ln w="9525">
            <a:noFill/>
            <a:miter lim="800000"/>
            <a:headEnd/>
            <a:tailEnd/>
          </a:ln>
        </p:spPr>
        <p:txBody>
          <a:bodyPr>
            <a:spAutoFit/>
          </a:bodyPr>
          <a:lstStyle/>
          <a:p>
            <a:r>
              <a:rPr lang="en-US" sz="1600"/>
              <a:t>22%</a:t>
            </a:r>
          </a:p>
        </p:txBody>
      </p:sp>
      <p:sp>
        <p:nvSpPr>
          <p:cNvPr id="17" name="TextBox 16"/>
          <p:cNvSpPr txBox="1"/>
          <p:nvPr/>
        </p:nvSpPr>
        <p:spPr>
          <a:xfrm>
            <a:off x="990600" y="6124575"/>
            <a:ext cx="3581400" cy="276225"/>
          </a:xfrm>
          <a:prstGeom prst="rect">
            <a:avLst/>
          </a:prstGeom>
          <a:ln/>
        </p:spPr>
        <p:style>
          <a:lnRef idx="0">
            <a:schemeClr val="accent5"/>
          </a:lnRef>
          <a:fillRef idx="3">
            <a:schemeClr val="accent5"/>
          </a:fillRef>
          <a:effectRef idx="3">
            <a:schemeClr val="accent5"/>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Have Holiday  (n=1866)</a:t>
            </a:r>
          </a:p>
        </p:txBody>
      </p:sp>
      <p:sp>
        <p:nvSpPr>
          <p:cNvPr id="16" name="Rounded Rectangle 15"/>
          <p:cNvSpPr/>
          <p:nvPr/>
        </p:nvSpPr>
        <p:spPr>
          <a:xfrm>
            <a:off x="4724400" y="5105400"/>
            <a:ext cx="4191000" cy="12954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600" dirty="0">
                <a:latin typeface="Calibri" pitchFamily="34" charset="0"/>
              </a:rPr>
              <a:t>74% have holidays in KSA,while the other 46% have their holiday abroad out of KSA and we notice that 22% overlap having both Local and abroad holidays in the last 12 months </a:t>
            </a:r>
          </a:p>
        </p:txBody>
      </p:sp>
      <p:sp>
        <p:nvSpPr>
          <p:cNvPr id="11"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1143000"/>
          </a:xfrm>
        </p:spPr>
        <p:txBody>
          <a:bodyPr/>
          <a:lstStyle/>
          <a:p>
            <a:pPr eaLnBrk="1" hangingPunct="1">
              <a:defRPr/>
            </a:pPr>
            <a:r>
              <a:rPr lang="en-US" dirty="0" smtClean="0"/>
              <a:t>Decision Process</a:t>
            </a:r>
            <a:br>
              <a:rPr lang="en-US" dirty="0" smtClean="0"/>
            </a:br>
            <a:r>
              <a:rPr lang="en-US" sz="2000" i="1" dirty="0" smtClean="0"/>
              <a:t>Factors taken into consideration: </a:t>
            </a:r>
            <a:r>
              <a:rPr lang="en-US" sz="2000" b="1" i="1" dirty="0" smtClean="0">
                <a:solidFill>
                  <a:schemeClr val="accent2">
                    <a:lumMod val="75000"/>
                  </a:schemeClr>
                </a:solidFill>
              </a:rPr>
              <a:t>Personal</a:t>
            </a:r>
            <a:r>
              <a:rPr lang="en-US" sz="2000" i="1" dirty="0" smtClean="0"/>
              <a:t> </a:t>
            </a:r>
            <a:endParaRPr lang="en-US" sz="2000" i="1" dirty="0"/>
          </a:p>
        </p:txBody>
      </p:sp>
      <p:graphicFrame>
        <p:nvGraphicFramePr>
          <p:cNvPr id="8" name="Content Placeholder 4"/>
          <p:cNvGraphicFramePr>
            <a:graphicFrameLocks noGrp="1"/>
          </p:cNvGraphicFramePr>
          <p:nvPr>
            <p:ph sz="quarter" idx="1"/>
          </p:nvPr>
        </p:nvGraphicFramePr>
        <p:xfrm>
          <a:off x="457200" y="1600200"/>
          <a:ext cx="81534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1"/>
          </p:nvPr>
        </p:nvSpPr>
        <p:spPr/>
        <p:txBody>
          <a:bodyPr/>
          <a:lstStyle/>
          <a:p>
            <a:pPr>
              <a:defRPr/>
            </a:pPr>
            <a:fld id="{7BA83A0A-A94D-44C4-A53B-F102DA763E6F}" type="slidenum">
              <a:rPr lang="en-US" smtClean="0"/>
              <a:pPr>
                <a:defRPr/>
              </a:pPr>
              <a:t>45</a:t>
            </a:fld>
            <a:endParaRPr lang="en-US"/>
          </a:p>
        </p:txBody>
      </p:sp>
      <p:sp>
        <p:nvSpPr>
          <p:cNvPr id="7" name="TextBox 6"/>
          <p:cNvSpPr txBox="1"/>
          <p:nvPr/>
        </p:nvSpPr>
        <p:spPr>
          <a:xfrm>
            <a:off x="990600" y="6124575"/>
            <a:ext cx="3581400" cy="276225"/>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Have Domestic Holiday =1370  </a:t>
            </a:r>
          </a:p>
        </p:txBody>
      </p:sp>
      <p:sp>
        <p:nvSpPr>
          <p:cNvPr id="9" name="Rounded Rectangle 8"/>
          <p:cNvSpPr/>
          <p:nvPr/>
        </p:nvSpPr>
        <p:spPr>
          <a:xfrm>
            <a:off x="5562600" y="1752600"/>
            <a:ext cx="3124200" cy="1600200"/>
          </a:xfrm>
          <a:prstGeom prst="roundRect">
            <a:avLst/>
          </a:prstGeom>
        </p:spPr>
        <p:style>
          <a:lnRef idx="1">
            <a:schemeClr val="accent6"/>
          </a:lnRef>
          <a:fillRef idx="3">
            <a:schemeClr val="accent6"/>
          </a:fillRef>
          <a:effectRef idx="2">
            <a:schemeClr val="accent6"/>
          </a:effectRef>
          <a:fontRef idx="minor">
            <a:schemeClr val="lt1"/>
          </a:fontRef>
        </p:style>
        <p:txBody>
          <a:bodyPr anchor="ctr"/>
          <a:lstStyle/>
          <a:p>
            <a:pPr algn="ctr">
              <a:defRPr/>
            </a:pPr>
            <a:r>
              <a:rPr lang="en-US" sz="1600" dirty="0">
                <a:latin typeface="Calibri" pitchFamily="34" charset="0"/>
              </a:rPr>
              <a:t>The most visited city inside KSA for domestic holidays was registered for Jeddah “37%”followed  by  Mecca “33%” mainly for religious purposes.</a:t>
            </a:r>
          </a:p>
        </p:txBody>
      </p:sp>
      <p:sp>
        <p:nvSpPr>
          <p:cNvPr id="10"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1143000"/>
          </a:xfrm>
        </p:spPr>
        <p:txBody>
          <a:bodyPr/>
          <a:lstStyle/>
          <a:p>
            <a:pPr eaLnBrk="1" hangingPunct="1">
              <a:defRPr/>
            </a:pPr>
            <a:r>
              <a:rPr lang="en-US" dirty="0" smtClean="0"/>
              <a:t>Decision Process</a:t>
            </a:r>
            <a:br>
              <a:rPr lang="en-US" dirty="0" smtClean="0"/>
            </a:br>
            <a:r>
              <a:rPr lang="en-US" sz="2000" i="1" dirty="0" smtClean="0"/>
              <a:t>Factors taken into consideration: </a:t>
            </a:r>
            <a:r>
              <a:rPr lang="en-US" sz="2000" b="1" i="1" dirty="0" smtClean="0">
                <a:solidFill>
                  <a:schemeClr val="accent2">
                    <a:lumMod val="75000"/>
                  </a:schemeClr>
                </a:solidFill>
              </a:rPr>
              <a:t>Personal</a:t>
            </a:r>
            <a:r>
              <a:rPr lang="en-US" sz="2000" i="1" dirty="0" smtClean="0"/>
              <a:t> </a:t>
            </a:r>
            <a:endParaRPr lang="en-US" sz="2000" i="1" dirty="0"/>
          </a:p>
        </p:txBody>
      </p:sp>
      <p:graphicFrame>
        <p:nvGraphicFramePr>
          <p:cNvPr id="8" name="Content Placeholder 4"/>
          <p:cNvGraphicFramePr>
            <a:graphicFrameLocks noGrp="1"/>
          </p:cNvGraphicFramePr>
          <p:nvPr>
            <p:ph sz="quarter" idx="1"/>
          </p:nvPr>
        </p:nvGraphicFramePr>
        <p:xfrm>
          <a:off x="457200" y="1600200"/>
          <a:ext cx="81534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1"/>
          </p:nvPr>
        </p:nvSpPr>
        <p:spPr/>
        <p:txBody>
          <a:bodyPr/>
          <a:lstStyle/>
          <a:p>
            <a:pPr>
              <a:defRPr/>
            </a:pPr>
            <a:fld id="{C91AAF57-FD55-4AFD-998C-2C3B8114AF1C}" type="slidenum">
              <a:rPr lang="en-US" smtClean="0"/>
              <a:pPr>
                <a:defRPr/>
              </a:pPr>
              <a:t>46</a:t>
            </a:fld>
            <a:endParaRPr lang="en-US"/>
          </a:p>
        </p:txBody>
      </p:sp>
      <p:sp>
        <p:nvSpPr>
          <p:cNvPr id="7" name="TextBox 6"/>
          <p:cNvSpPr txBox="1"/>
          <p:nvPr/>
        </p:nvSpPr>
        <p:spPr>
          <a:xfrm>
            <a:off x="990600" y="6124575"/>
            <a:ext cx="3581400" cy="276225"/>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Have Overseas Holiday=871</a:t>
            </a:r>
          </a:p>
        </p:txBody>
      </p:sp>
      <p:sp>
        <p:nvSpPr>
          <p:cNvPr id="9" name="Rounded Rectangle 8"/>
          <p:cNvSpPr/>
          <p:nvPr/>
        </p:nvSpPr>
        <p:spPr>
          <a:xfrm>
            <a:off x="5562600" y="1752600"/>
            <a:ext cx="3124200" cy="160020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600" dirty="0">
                <a:latin typeface="Calibri" pitchFamily="34" charset="0"/>
              </a:rPr>
              <a:t>“Egypt” 40% register the highest frequency for countries visited for overseas  holidays with a big gap between the first competitor “Syria” 15%</a:t>
            </a:r>
          </a:p>
        </p:txBody>
      </p:sp>
      <p:sp>
        <p:nvSpPr>
          <p:cNvPr id="10"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defRPr/>
            </a:pPr>
            <a:r>
              <a:rPr lang="en-US" b="1" dirty="0" smtClean="0">
                <a:ea typeface="Times New Roman (Arabic)"/>
              </a:rPr>
              <a:t>Perceptual Mapping</a:t>
            </a:r>
          </a:p>
        </p:txBody>
      </p:sp>
      <p:sp>
        <p:nvSpPr>
          <p:cNvPr id="52227" name="Rectangle 3"/>
          <p:cNvSpPr>
            <a:spLocks noGrp="1" noChangeArrowheads="1"/>
          </p:cNvSpPr>
          <p:nvPr>
            <p:ph type="body" idx="1"/>
          </p:nvPr>
        </p:nvSpPr>
        <p:spPr>
          <a:xfrm>
            <a:off x="990600" y="1417638"/>
            <a:ext cx="7696200" cy="5287962"/>
          </a:xfrm>
        </p:spPr>
        <p:txBody>
          <a:bodyPr/>
          <a:lstStyle/>
          <a:p>
            <a:pPr>
              <a:lnSpc>
                <a:spcPct val="120000"/>
              </a:lnSpc>
            </a:pPr>
            <a:r>
              <a:rPr lang="en-US" dirty="0" smtClean="0">
                <a:latin typeface="Trebuchet MS" pitchFamily="34" charset="0"/>
                <a:ea typeface="Times New Roman (Arabic)"/>
                <a:cs typeface="Times New Roman (Arabic)"/>
              </a:rPr>
              <a:t>Uses a statistical tool </a:t>
            </a:r>
            <a:r>
              <a:rPr lang="en-US" dirty="0" smtClean="0">
                <a:ea typeface="Times New Roman (Arabic)"/>
                <a:cs typeface="Times New Roman (Arabic)"/>
              </a:rPr>
              <a:t>–</a:t>
            </a:r>
            <a:r>
              <a:rPr lang="en-US" dirty="0" smtClean="0">
                <a:latin typeface="Trebuchet MS" pitchFamily="34" charset="0"/>
                <a:ea typeface="Times New Roman (Arabic)"/>
                <a:cs typeface="Times New Roman (Arabic)"/>
              </a:rPr>
              <a:t> Correspondence Analysis</a:t>
            </a:r>
          </a:p>
          <a:p>
            <a:pPr>
              <a:lnSpc>
                <a:spcPct val="120000"/>
              </a:lnSpc>
            </a:pPr>
            <a:r>
              <a:rPr lang="en-US" dirty="0" smtClean="0">
                <a:latin typeface="Trebuchet MS" pitchFamily="34" charset="0"/>
                <a:ea typeface="Times New Roman (Arabic)"/>
                <a:cs typeface="Times New Roman (Arabic)"/>
              </a:rPr>
              <a:t>When demographic variables do not necessarily determine behavior</a:t>
            </a:r>
          </a:p>
          <a:p>
            <a:pPr>
              <a:lnSpc>
                <a:spcPct val="120000"/>
              </a:lnSpc>
            </a:pPr>
            <a:r>
              <a:rPr lang="en-US" dirty="0" smtClean="0">
                <a:latin typeface="Trebuchet MS" pitchFamily="34" charset="0"/>
                <a:ea typeface="Times New Roman (Arabic)"/>
                <a:cs typeface="Times New Roman (Arabic)"/>
              </a:rPr>
              <a:t>Using the attitudes and lifestyle variable to understand the motivations that influence behavior</a:t>
            </a:r>
          </a:p>
          <a:p>
            <a:pPr>
              <a:lnSpc>
                <a:spcPct val="120000"/>
              </a:lnSpc>
            </a:pPr>
            <a:r>
              <a:rPr lang="en-US" dirty="0" smtClean="0">
                <a:latin typeface="Trebuchet MS" pitchFamily="34" charset="0"/>
                <a:ea typeface="Times New Roman (Arabic)"/>
                <a:cs typeface="Times New Roman (Arabic)"/>
              </a:rPr>
              <a:t>Result: A perceptual map that illustrates:</a:t>
            </a:r>
          </a:p>
          <a:p>
            <a:pPr lvl="1">
              <a:lnSpc>
                <a:spcPct val="120000"/>
              </a:lnSpc>
            </a:pPr>
            <a:r>
              <a:rPr lang="en-US" sz="2000" dirty="0" smtClean="0">
                <a:latin typeface="Trebuchet MS" pitchFamily="34" charset="0"/>
                <a:ea typeface="Times New Roman (Arabic)"/>
                <a:cs typeface="Times New Roman (Arabic)"/>
              </a:rPr>
              <a:t>The attitudes that are associated with a brand/target group</a:t>
            </a:r>
          </a:p>
          <a:p>
            <a:pPr lvl="1">
              <a:lnSpc>
                <a:spcPct val="120000"/>
              </a:lnSpc>
            </a:pPr>
            <a:r>
              <a:rPr lang="en-US" sz="2000" dirty="0" smtClean="0">
                <a:latin typeface="Trebuchet MS" pitchFamily="34" charset="0"/>
                <a:ea typeface="Times New Roman (Arabic)"/>
                <a:cs typeface="Times New Roman (Arabic)"/>
              </a:rPr>
              <a:t>The relationship (association) of target groups with each other</a:t>
            </a:r>
          </a:p>
        </p:txBody>
      </p:sp>
      <p:sp>
        <p:nvSpPr>
          <p:cNvPr id="4" name="Slide Number Placeholder 3"/>
          <p:cNvSpPr>
            <a:spLocks noGrp="1"/>
          </p:cNvSpPr>
          <p:nvPr>
            <p:ph type="sldNum" sz="quarter" idx="11"/>
          </p:nvPr>
        </p:nvSpPr>
        <p:spPr/>
        <p:txBody>
          <a:bodyPr/>
          <a:lstStyle/>
          <a:p>
            <a:pPr>
              <a:defRPr/>
            </a:pPr>
            <a:fld id="{E31B4414-F9C3-4F0A-BCE9-1333FCF67FE7}" type="slidenum">
              <a:rPr lang="en-US" smtClean="0"/>
              <a:pPr>
                <a:defRPr/>
              </a:pPr>
              <a:t>47</a:t>
            </a:fld>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defRPr/>
            </a:pPr>
            <a:r>
              <a:rPr lang="en-US" b="1" dirty="0" smtClean="0">
                <a:ea typeface="Times New Roman (Arabic)"/>
              </a:rPr>
              <a:t>Perceptual Mapping</a:t>
            </a:r>
          </a:p>
        </p:txBody>
      </p:sp>
      <p:sp>
        <p:nvSpPr>
          <p:cNvPr id="4" name="Slide Number Placeholder 3"/>
          <p:cNvSpPr>
            <a:spLocks noGrp="1"/>
          </p:cNvSpPr>
          <p:nvPr>
            <p:ph type="sldNum" sz="quarter" idx="11"/>
          </p:nvPr>
        </p:nvSpPr>
        <p:spPr/>
        <p:txBody>
          <a:bodyPr/>
          <a:lstStyle/>
          <a:p>
            <a:pPr>
              <a:defRPr/>
            </a:pPr>
            <a:fld id="{E31B4414-F9C3-4F0A-BCE9-1333FCF67FE7}" type="slidenum">
              <a:rPr lang="en-US" smtClean="0"/>
              <a:pPr>
                <a:defRPr/>
              </a:pPr>
              <a:t>48</a:t>
            </a:fld>
            <a:endParaRPr lang="en-US" dirty="0"/>
          </a:p>
        </p:txBody>
      </p:sp>
      <p:sp>
        <p:nvSpPr>
          <p:cNvPr id="5" name="Content Placeholder 4"/>
          <p:cNvSpPr>
            <a:spLocks noGrp="1"/>
          </p:cNvSpPr>
          <p:nvPr>
            <p:ph sz="quarter" idx="1"/>
          </p:nvPr>
        </p:nvSpPr>
        <p:spPr/>
        <p:txBody>
          <a:bodyPr/>
          <a:lstStyle/>
          <a:p>
            <a:r>
              <a:rPr lang="en-US" sz="1600" dirty="0" smtClean="0"/>
              <a:t>Base: All Travelled By Air in the last Twelve months(n=1022)</a:t>
            </a:r>
          </a:p>
          <a:p>
            <a:r>
              <a:rPr lang="en-US" sz="1600" dirty="0" smtClean="0"/>
              <a:t>Statements Used</a:t>
            </a:r>
          </a:p>
          <a:p>
            <a:pPr lvl="1" eaLnBrk="1" fontAlgn="b" hangingPunct="1">
              <a:buFont typeface="Wingdings" pitchFamily="2" charset="2"/>
              <a:buChar char="Ø"/>
            </a:pPr>
            <a:r>
              <a:rPr lang="en-US" sz="1600" b="1" i="1" dirty="0" smtClean="0"/>
              <a:t>It is important to be well informed about things</a:t>
            </a:r>
            <a:endParaRPr lang="en-US" sz="1600" dirty="0" smtClean="0"/>
          </a:p>
          <a:p>
            <a:pPr lvl="1" eaLnBrk="1" fontAlgn="b" hangingPunct="1">
              <a:buFont typeface="Wingdings" pitchFamily="2" charset="2"/>
              <a:buChar char="Ø"/>
            </a:pPr>
            <a:r>
              <a:rPr lang="en-US" sz="1600" b="1" i="1" dirty="0" smtClean="0"/>
              <a:t>I am interested in other cultures</a:t>
            </a:r>
            <a:endParaRPr lang="en-US" sz="1600" dirty="0" smtClean="0"/>
          </a:p>
          <a:p>
            <a:pPr lvl="1" eaLnBrk="1" fontAlgn="b" hangingPunct="1">
              <a:buFont typeface="Wingdings" pitchFamily="2" charset="2"/>
              <a:buChar char="Ø"/>
            </a:pPr>
            <a:r>
              <a:rPr lang="en-US" sz="1600" b="1" i="1" dirty="0" smtClean="0"/>
              <a:t>You should seize opportunities in life when they arise  </a:t>
            </a:r>
            <a:endParaRPr lang="en-US" sz="1600" dirty="0" smtClean="0"/>
          </a:p>
          <a:p>
            <a:pPr lvl="1" eaLnBrk="1" fontAlgn="b" hangingPunct="1">
              <a:buFont typeface="Wingdings" pitchFamily="2" charset="2"/>
              <a:buChar char="Ø"/>
            </a:pPr>
            <a:r>
              <a:rPr lang="en-US" sz="1600" b="1" i="1" dirty="0" smtClean="0"/>
              <a:t>When I need information the first place I look is the internet</a:t>
            </a:r>
            <a:endParaRPr lang="en-US" sz="1600" dirty="0" smtClean="0"/>
          </a:p>
          <a:p>
            <a:pPr lvl="1" eaLnBrk="1" fontAlgn="b" hangingPunct="1">
              <a:buFont typeface="Wingdings" pitchFamily="2" charset="2"/>
              <a:buChar char="Ø"/>
            </a:pPr>
            <a:r>
              <a:rPr lang="en-US" sz="1600" b="1" i="1" dirty="0" smtClean="0"/>
              <a:t>I always use money off coupons and vouchers</a:t>
            </a:r>
            <a:endParaRPr lang="en-US" sz="1600" dirty="0" smtClean="0"/>
          </a:p>
          <a:p>
            <a:pPr lvl="1" eaLnBrk="1" fontAlgn="b" hangingPunct="1">
              <a:buFont typeface="Wingdings" pitchFamily="2" charset="2"/>
              <a:buChar char="Ø"/>
            </a:pPr>
            <a:r>
              <a:rPr lang="en-US" sz="1600" b="1" i="1" dirty="0" smtClean="0"/>
              <a:t>To do my shopping by Internet makes my life easier</a:t>
            </a:r>
            <a:endParaRPr lang="en-US" sz="1600" dirty="0" smtClean="0"/>
          </a:p>
          <a:p>
            <a:pPr lvl="1" eaLnBrk="1" fontAlgn="b" hangingPunct="1">
              <a:buFont typeface="Wingdings" pitchFamily="2" charset="2"/>
              <a:buChar char="Ø"/>
            </a:pPr>
            <a:r>
              <a:rPr lang="en-US" sz="1600" b="1" i="1" dirty="0" smtClean="0"/>
              <a:t>I like to go back to familiar places for holidays</a:t>
            </a:r>
            <a:endParaRPr lang="en-US" sz="1600" dirty="0" smtClean="0"/>
          </a:p>
          <a:p>
            <a:pPr lvl="1" eaLnBrk="1" fontAlgn="b" hangingPunct="1">
              <a:buFont typeface="Wingdings" pitchFamily="2" charset="2"/>
              <a:buChar char="Ø"/>
            </a:pPr>
            <a:r>
              <a:rPr lang="en-US" sz="1600" b="1" i="1" dirty="0" smtClean="0"/>
              <a:t>I love travelling abroad</a:t>
            </a:r>
            <a:endParaRPr lang="en-US" sz="1600" dirty="0" smtClean="0"/>
          </a:p>
          <a:p>
            <a:pPr lvl="1" eaLnBrk="1" fontAlgn="b" hangingPunct="1">
              <a:buFont typeface="Wingdings" pitchFamily="2" charset="2"/>
              <a:buChar char="Ø"/>
            </a:pPr>
            <a:r>
              <a:rPr lang="en-US" sz="1600" b="1" i="1" dirty="0" smtClean="0"/>
              <a:t>I like to go on holidays where activities are organized for me</a:t>
            </a:r>
            <a:endParaRPr lang="en-US" sz="1600" dirty="0" smtClean="0"/>
          </a:p>
          <a:p>
            <a:pPr lvl="1" eaLnBrk="1" fontAlgn="b" hangingPunct="1">
              <a:buFont typeface="Wingdings" pitchFamily="2" charset="2"/>
              <a:buChar char="Ø"/>
            </a:pPr>
            <a:r>
              <a:rPr lang="en-US" sz="1600" b="1" i="1" dirty="0" smtClean="0"/>
              <a:t>I like to take holidays in SAUDI rather than abroad</a:t>
            </a:r>
            <a:endParaRPr lang="en-US" sz="1600" dirty="0" smtClean="0"/>
          </a:p>
          <a:p>
            <a:pPr lvl="1" eaLnBrk="1" fontAlgn="b" hangingPunct="1">
              <a:buFont typeface="Wingdings" pitchFamily="2" charset="2"/>
              <a:buChar char="Ø"/>
            </a:pPr>
            <a:r>
              <a:rPr lang="en-US" sz="1600" b="1" i="1" dirty="0" smtClean="0"/>
              <a:t>I would never think of taking a package holiday </a:t>
            </a:r>
            <a:endParaRPr lang="en-US" sz="1600" dirty="0" smtClean="0"/>
          </a:p>
          <a:p>
            <a:endParaRPr lang="en-US" sz="16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Rounded Rectangle 10"/>
          <p:cNvSpPr/>
          <p:nvPr/>
        </p:nvSpPr>
        <p:spPr>
          <a:xfrm>
            <a:off x="3276600" y="76200"/>
            <a:ext cx="2514600" cy="68580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GB" dirty="0"/>
              <a:t>Correspondence Analysis </a:t>
            </a:r>
            <a:endParaRPr lang="en-US" dirty="0"/>
          </a:p>
        </p:txBody>
      </p:sp>
      <p:pic>
        <p:nvPicPr>
          <p:cNvPr id="53253" name="Picture 6"/>
          <p:cNvPicPr>
            <a:picLocks noChangeAspect="1" noChangeArrowheads="1"/>
          </p:cNvPicPr>
          <p:nvPr/>
        </p:nvPicPr>
        <p:blipFill>
          <a:blip r:embed="rId2" cstate="print"/>
          <a:srcRect/>
          <a:stretch>
            <a:fillRect/>
          </a:stretch>
        </p:blipFill>
        <p:spPr bwMode="auto">
          <a:xfrm>
            <a:off x="152400" y="838200"/>
            <a:ext cx="8915400" cy="5981700"/>
          </a:xfrm>
          <a:prstGeom prst="rect">
            <a:avLst/>
          </a:prstGeom>
          <a:noFill/>
          <a:ln w="9525">
            <a:noFill/>
            <a:miter lim="800000"/>
            <a:headEnd/>
            <a:tailEnd/>
          </a:ln>
        </p:spPr>
      </p:pic>
      <p:sp>
        <p:nvSpPr>
          <p:cNvPr id="4" name="Slide Number Placeholder 3"/>
          <p:cNvSpPr>
            <a:spLocks noGrp="1"/>
          </p:cNvSpPr>
          <p:nvPr>
            <p:ph type="sldNum" sz="quarter" idx="11"/>
          </p:nvPr>
        </p:nvSpPr>
        <p:spPr/>
        <p:txBody>
          <a:bodyPr/>
          <a:lstStyle/>
          <a:p>
            <a:pPr>
              <a:defRPr/>
            </a:pPr>
            <a:fld id="{1BC33CBE-0118-4C94-BACF-2731A6142E6F}" type="slidenum">
              <a:rPr lang="en-US" smtClean="0"/>
              <a:pPr>
                <a:defRPr/>
              </a:pPr>
              <a:t>49</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1143000"/>
          </a:xfrm>
        </p:spPr>
        <p:txBody>
          <a:bodyPr/>
          <a:lstStyle/>
          <a:p>
            <a:pPr eaLnBrk="1" hangingPunct="1">
              <a:defRPr/>
            </a:pPr>
            <a:r>
              <a:rPr lang="en-US" b="1" dirty="0" smtClean="0"/>
              <a:t>Incidence of Travel by Air</a:t>
            </a:r>
            <a:br>
              <a:rPr lang="en-US" b="1" dirty="0" smtClean="0"/>
            </a:br>
            <a:r>
              <a:rPr lang="en-US" b="1" dirty="0" smtClean="0"/>
              <a:t> </a:t>
            </a:r>
            <a:r>
              <a:rPr lang="en-US" sz="1400" b="1" dirty="0" smtClean="0"/>
              <a:t>in the last twelve months</a:t>
            </a:r>
            <a:endParaRPr lang="en-US" b="1" dirty="0"/>
          </a:p>
        </p:txBody>
      </p:sp>
      <p:graphicFrame>
        <p:nvGraphicFramePr>
          <p:cNvPr id="6" name="Content Placeholder 4"/>
          <p:cNvGraphicFramePr>
            <a:graphicFrameLocks noGrp="1"/>
          </p:cNvGraphicFramePr>
          <p:nvPr>
            <p:ph sz="quarter" idx="1"/>
          </p:nvPr>
        </p:nvGraphicFramePr>
        <p:xfrm>
          <a:off x="838200" y="1600200"/>
          <a:ext cx="7467600" cy="41910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1"/>
          </p:nvPr>
        </p:nvSpPr>
        <p:spPr/>
        <p:txBody>
          <a:bodyPr/>
          <a:lstStyle/>
          <a:p>
            <a:pPr>
              <a:defRPr/>
            </a:pPr>
            <a:fld id="{BEB50556-6FD1-4234-A78D-CAC95B1A0CEC}" type="slidenum">
              <a:rPr lang="en-US" smtClean="0"/>
              <a:pPr>
                <a:defRPr/>
              </a:pPr>
              <a:t>5</a:t>
            </a:fld>
            <a:endParaRPr lang="en-US" dirty="0"/>
          </a:p>
        </p:txBody>
      </p:sp>
      <p:sp>
        <p:nvSpPr>
          <p:cNvPr id="11269" name="TextBox 5"/>
          <p:cNvSpPr txBox="1">
            <a:spLocks noChangeArrowheads="1"/>
          </p:cNvSpPr>
          <p:nvPr/>
        </p:nvSpPr>
        <p:spPr bwMode="auto">
          <a:xfrm>
            <a:off x="914400" y="5867400"/>
            <a:ext cx="7620000" cy="369332"/>
          </a:xfrm>
          <a:prstGeom prst="rect">
            <a:avLst/>
          </a:prstGeom>
          <a:noFill/>
          <a:ln w="9525">
            <a:noFill/>
            <a:miter lim="800000"/>
            <a:headEnd/>
            <a:tailEnd/>
          </a:ln>
        </p:spPr>
        <p:txBody>
          <a:bodyPr>
            <a:spAutoFit/>
          </a:bodyPr>
          <a:lstStyle/>
          <a:p>
            <a:r>
              <a:rPr lang="en-US" dirty="0"/>
              <a:t>15% of the total sample have travelled by Air </a:t>
            </a:r>
            <a:r>
              <a:rPr lang="en-US" dirty="0" smtClean="0"/>
              <a:t>in </a:t>
            </a:r>
            <a:r>
              <a:rPr lang="en-US" dirty="0"/>
              <a:t>the last twelve months </a:t>
            </a:r>
          </a:p>
        </p:txBody>
      </p:sp>
      <p:sp>
        <p:nvSpPr>
          <p:cNvPr id="7"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04800"/>
            <a:ext cx="6172200" cy="838200"/>
          </a:xfrm>
        </p:spPr>
        <p:txBody>
          <a:bodyPr>
            <a:normAutofit fontScale="90000"/>
          </a:bodyPr>
          <a:lstStyle/>
          <a:p>
            <a:pPr algn="ctr">
              <a:defRPr/>
            </a:pPr>
            <a:r>
              <a:rPr lang="en-GB" dirty="0" smtClean="0"/>
              <a:t>Association of Attributes to specific segment </a:t>
            </a:r>
            <a:endParaRPr lang="en-US" dirty="0"/>
          </a:p>
        </p:txBody>
      </p:sp>
      <p:sp>
        <p:nvSpPr>
          <p:cNvPr id="3" name="Slide Number Placeholder 2"/>
          <p:cNvSpPr>
            <a:spLocks noGrp="1"/>
          </p:cNvSpPr>
          <p:nvPr>
            <p:ph type="sldNum" sz="quarter" idx="11"/>
          </p:nvPr>
        </p:nvSpPr>
        <p:spPr/>
        <p:txBody>
          <a:bodyPr wrap="square" lIns="91440" tIns="45720" rIns="91440" bIns="45720" numCol="1" anchorCtr="0" compatLnSpc="1">
            <a:prstTxWarp prst="textNoShape">
              <a:avLst/>
            </a:prstTxWarp>
          </a:bodyPr>
          <a:lstStyle/>
          <a:p>
            <a:pPr fontAlgn="base">
              <a:spcBef>
                <a:spcPct val="0"/>
              </a:spcBef>
              <a:spcAft>
                <a:spcPct val="0"/>
              </a:spcAft>
              <a:defRPr/>
            </a:pPr>
            <a:fld id="{34FA98EB-06D4-4F47-BEA5-584A5113A267}" type="slidenum">
              <a:rPr lang="ar-SA" smtClean="0">
                <a:cs typeface="Arial" pitchFamily="34" charset="0"/>
              </a:rPr>
              <a:pPr fontAlgn="base">
                <a:spcBef>
                  <a:spcPct val="0"/>
                </a:spcBef>
                <a:spcAft>
                  <a:spcPct val="0"/>
                </a:spcAft>
                <a:defRPr/>
              </a:pPr>
              <a:t>50</a:t>
            </a:fld>
            <a:endParaRPr lang="en-US" smtClean="0">
              <a:cs typeface="Arial" pitchFamily="34" charset="0"/>
            </a:endParaRPr>
          </a:p>
        </p:txBody>
      </p:sp>
      <p:sp>
        <p:nvSpPr>
          <p:cNvPr id="38916" name="TextBox 4"/>
          <p:cNvSpPr txBox="1">
            <a:spLocks noChangeArrowheads="1"/>
          </p:cNvSpPr>
          <p:nvPr/>
        </p:nvSpPr>
        <p:spPr bwMode="auto">
          <a:xfrm>
            <a:off x="762000" y="1219200"/>
            <a:ext cx="2971800" cy="36933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spAutoFit/>
          </a:bodyPr>
          <a:lstStyle/>
          <a:p>
            <a:pPr algn="ctr">
              <a:defRPr/>
            </a:pPr>
            <a:r>
              <a:rPr lang="en-GB" b="1" i="1" dirty="0"/>
              <a:t>GCC</a:t>
            </a:r>
            <a:endParaRPr lang="en-US" b="1" i="1" dirty="0"/>
          </a:p>
        </p:txBody>
      </p:sp>
      <p:graphicFrame>
        <p:nvGraphicFramePr>
          <p:cNvPr id="55337" name="Group 41"/>
          <p:cNvGraphicFramePr>
            <a:graphicFrameLocks noGrp="1"/>
          </p:cNvGraphicFramePr>
          <p:nvPr/>
        </p:nvGraphicFramePr>
        <p:xfrm>
          <a:off x="4191000" y="1524000"/>
          <a:ext cx="4495800" cy="4649792"/>
        </p:xfrm>
        <a:graphic>
          <a:graphicData uri="http://schemas.openxmlformats.org/drawingml/2006/table">
            <a:tbl>
              <a:tblPr/>
              <a:tblGrid>
                <a:gridCol w="4495800"/>
              </a:tblGrid>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000000"/>
                          </a:solidFill>
                          <a:effectLst/>
                          <a:latin typeface="Arial" pitchFamily="34" charset="0"/>
                          <a:cs typeface="Arial" pitchFamily="34" charset="0"/>
                        </a:rPr>
                        <a:t>It is important to be well informed about things</a:t>
                      </a:r>
                    </a:p>
                  </a:txBody>
                  <a:tcPr marL="8128" marR="8128" marT="8128"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r>
              <a:tr h="2317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000000"/>
                          </a:solidFill>
                          <a:effectLst/>
                          <a:latin typeface="Arial" pitchFamily="34" charset="0"/>
                          <a:cs typeface="Arial" pitchFamily="34" charset="0"/>
                        </a:rPr>
                        <a:t>I am interested in other cultures</a:t>
                      </a:r>
                    </a:p>
                  </a:txBody>
                  <a:tcPr marL="8128" marR="8128" marT="8128"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000000"/>
                          </a:solidFill>
                          <a:effectLst/>
                          <a:latin typeface="Arial" pitchFamily="34" charset="0"/>
                          <a:cs typeface="Arial" pitchFamily="34" charset="0"/>
                        </a:rPr>
                        <a:t>You should seize opportunities in life when they arise  </a:t>
                      </a:r>
                    </a:p>
                  </a:txBody>
                  <a:tcPr marL="8128" marR="8128" marT="8128"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5555"/>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000000"/>
                          </a:solidFill>
                          <a:effectLst/>
                          <a:latin typeface="Arial" pitchFamily="34" charset="0"/>
                          <a:cs typeface="Arial" pitchFamily="34" charset="0"/>
                        </a:rPr>
                        <a:t>When I need information the first place I look is the internet</a:t>
                      </a:r>
                    </a:p>
                  </a:txBody>
                  <a:tcPr marL="8128" marR="8128" marT="8128"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9F9F"/>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000000"/>
                          </a:solidFill>
                          <a:effectLst/>
                          <a:latin typeface="Arial" pitchFamily="34" charset="0"/>
                          <a:cs typeface="Arial" pitchFamily="34" charset="0"/>
                        </a:rPr>
                        <a:t>I always use money off coupons and vouchers</a:t>
                      </a:r>
                    </a:p>
                  </a:txBody>
                  <a:tcPr marL="8128" marR="8128" marT="8128"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9F9F"/>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000000"/>
                          </a:solidFill>
                          <a:effectLst/>
                          <a:latin typeface="Arial" pitchFamily="34" charset="0"/>
                          <a:cs typeface="Arial" pitchFamily="34" charset="0"/>
                        </a:rPr>
                        <a:t>To do my shopping by Internet makes my life easier</a:t>
                      </a:r>
                    </a:p>
                  </a:txBody>
                  <a:tcPr marL="8128" marR="8128" marT="8128"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DADA"/>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000000"/>
                          </a:solidFill>
                          <a:effectLst/>
                          <a:latin typeface="Arial" pitchFamily="34" charset="0"/>
                          <a:cs typeface="Arial" pitchFamily="34" charset="0"/>
                        </a:rPr>
                        <a:t>I like to go back to familiar places for holidays</a:t>
                      </a:r>
                    </a:p>
                  </a:txBody>
                  <a:tcPr marL="8128" marR="8128" marT="8128"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EEEFF4"/>
                    </a:solidFill>
                  </a:tcPr>
                </a:tc>
              </a:tr>
              <a:tr h="2317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000000"/>
                          </a:solidFill>
                          <a:effectLst/>
                          <a:latin typeface="Arial" pitchFamily="34" charset="0"/>
                          <a:cs typeface="Arial" pitchFamily="34" charset="0"/>
                        </a:rPr>
                        <a:t>I love travelling abroad</a:t>
                      </a:r>
                    </a:p>
                  </a:txBody>
                  <a:tcPr marL="8128" marR="8128" marT="8128"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C2C5D8"/>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000000"/>
                          </a:solidFill>
                          <a:effectLst/>
                          <a:latin typeface="Arial" pitchFamily="34" charset="0"/>
                          <a:cs typeface="Arial" pitchFamily="34" charset="0"/>
                        </a:rPr>
                        <a:t>I like to go on holidays where activities are organized for me</a:t>
                      </a:r>
                    </a:p>
                  </a:txBody>
                  <a:tcPr marL="8128" marR="8128" marT="8128"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C2C5D8"/>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FFFFFF"/>
                          </a:solidFill>
                          <a:effectLst/>
                          <a:latin typeface="Arial" pitchFamily="34" charset="0"/>
                          <a:cs typeface="Arial" pitchFamily="34" charset="0"/>
                        </a:rPr>
                        <a:t>I like to take holidays in SAUDI rather than abroad</a:t>
                      </a:r>
                    </a:p>
                  </a:txBody>
                  <a:tcPr marL="8128" marR="8128" marT="8128"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3399"/>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FFFFFF"/>
                          </a:solidFill>
                          <a:effectLst/>
                          <a:latin typeface="Arial" pitchFamily="34" charset="0"/>
                          <a:cs typeface="Arial" pitchFamily="34" charset="0"/>
                        </a:rPr>
                        <a:t>I would never think of taking a package holiday </a:t>
                      </a:r>
                    </a:p>
                  </a:txBody>
                  <a:tcPr marL="8128" marR="8128" marT="8128"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3399"/>
                    </a:solidFill>
                  </a:tcPr>
                </a:tc>
              </a:tr>
            </a:tbl>
          </a:graphicData>
        </a:graphic>
      </p:graphicFrame>
      <p:sp>
        <p:nvSpPr>
          <p:cNvPr id="9" name="Up Arrow 8"/>
          <p:cNvSpPr/>
          <p:nvPr/>
        </p:nvSpPr>
        <p:spPr>
          <a:xfrm>
            <a:off x="3657600" y="1524000"/>
            <a:ext cx="457200" cy="25146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Down Arrow 9"/>
          <p:cNvSpPr/>
          <p:nvPr/>
        </p:nvSpPr>
        <p:spPr>
          <a:xfrm>
            <a:off x="3657600" y="4267200"/>
            <a:ext cx="457200" cy="1905000"/>
          </a:xfrm>
          <a:prstGeom prst="downArrow">
            <a:avLst/>
          </a:prstGeom>
          <a:solidFill>
            <a:srgbClr val="00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306" name="TextBox 10"/>
          <p:cNvSpPr txBox="1">
            <a:spLocks noChangeArrowheads="1"/>
          </p:cNvSpPr>
          <p:nvPr/>
        </p:nvSpPr>
        <p:spPr bwMode="auto">
          <a:xfrm rot="-5400000">
            <a:off x="2614613" y="2643187"/>
            <a:ext cx="2514600" cy="276225"/>
          </a:xfrm>
          <a:prstGeom prst="rect">
            <a:avLst/>
          </a:prstGeom>
          <a:noFill/>
          <a:ln w="9525">
            <a:noFill/>
            <a:miter lim="800000"/>
            <a:headEnd/>
            <a:tailEnd/>
          </a:ln>
        </p:spPr>
        <p:txBody>
          <a:bodyPr>
            <a:spAutoFit/>
          </a:bodyPr>
          <a:lstStyle/>
          <a:p>
            <a:pPr algn="ctr"/>
            <a:r>
              <a:rPr lang="en-GB" sz="1200" b="1" i="1">
                <a:solidFill>
                  <a:schemeClr val="bg1"/>
                </a:solidFill>
              </a:rPr>
              <a:t>Positive Association </a:t>
            </a:r>
            <a:endParaRPr lang="en-US" sz="1200" b="1" i="1">
              <a:solidFill>
                <a:schemeClr val="bg1"/>
              </a:solidFill>
            </a:endParaRPr>
          </a:p>
        </p:txBody>
      </p:sp>
      <p:sp>
        <p:nvSpPr>
          <p:cNvPr id="54307" name="TextBox 11"/>
          <p:cNvSpPr txBox="1">
            <a:spLocks noChangeArrowheads="1"/>
          </p:cNvSpPr>
          <p:nvPr/>
        </p:nvSpPr>
        <p:spPr bwMode="auto">
          <a:xfrm rot="-5400000">
            <a:off x="2614613" y="5005387"/>
            <a:ext cx="2514600" cy="276225"/>
          </a:xfrm>
          <a:prstGeom prst="rect">
            <a:avLst/>
          </a:prstGeom>
          <a:noFill/>
          <a:ln w="9525">
            <a:noFill/>
            <a:miter lim="800000"/>
            <a:headEnd/>
            <a:tailEnd/>
          </a:ln>
        </p:spPr>
        <p:txBody>
          <a:bodyPr>
            <a:spAutoFit/>
          </a:bodyPr>
          <a:lstStyle/>
          <a:p>
            <a:pPr algn="ctr"/>
            <a:r>
              <a:rPr lang="en-GB" sz="1200" b="1" i="1">
                <a:solidFill>
                  <a:schemeClr val="bg1"/>
                </a:solidFill>
              </a:rPr>
              <a:t>Negative Association </a:t>
            </a:r>
            <a:endParaRPr lang="en-US" sz="1200" b="1" i="1">
              <a:solidFill>
                <a:schemeClr val="bg1"/>
              </a:solidFill>
            </a:endParaRPr>
          </a:p>
        </p:txBody>
      </p:sp>
      <p:sp>
        <p:nvSpPr>
          <p:cNvPr id="54308" name="TextBox 13"/>
          <p:cNvSpPr txBox="1">
            <a:spLocks noChangeArrowheads="1"/>
          </p:cNvSpPr>
          <p:nvPr/>
        </p:nvSpPr>
        <p:spPr bwMode="auto">
          <a:xfrm>
            <a:off x="2819400" y="6367463"/>
            <a:ext cx="6324600" cy="338137"/>
          </a:xfrm>
          <a:prstGeom prst="rect">
            <a:avLst/>
          </a:prstGeom>
          <a:noFill/>
          <a:ln w="9525">
            <a:noFill/>
            <a:miter lim="800000"/>
            <a:headEnd/>
            <a:tailEnd/>
          </a:ln>
        </p:spPr>
        <p:txBody>
          <a:bodyPr>
            <a:spAutoFit/>
          </a:bodyPr>
          <a:lstStyle/>
          <a:p>
            <a:r>
              <a:rPr lang="en-GB" sz="800" b="1" i="1"/>
              <a:t>Red colour represent positive association, the more the red colour grows darker the highest the positive association grows</a:t>
            </a:r>
          </a:p>
          <a:p>
            <a:r>
              <a:rPr lang="en-GB" sz="800" b="1" i="1"/>
              <a:t>Blue colour represent negative association, the more the blue colour grows darker the highest the negative association grows</a:t>
            </a:r>
            <a:endParaRPr lang="en-US" sz="800" b="1" i="1"/>
          </a:p>
        </p:txBody>
      </p:sp>
      <p:sp>
        <p:nvSpPr>
          <p:cNvPr id="15" name="TextBox 14"/>
          <p:cNvSpPr txBox="1"/>
          <p:nvPr/>
        </p:nvSpPr>
        <p:spPr>
          <a:xfrm>
            <a:off x="1066800" y="1981200"/>
            <a:ext cx="2514600" cy="3200400"/>
          </a:xfrm>
          <a:prstGeom prst="rect">
            <a:avLst/>
          </a:prstGeom>
        </p:spPr>
        <p:style>
          <a:lnRef idx="1">
            <a:schemeClr val="accent2"/>
          </a:lnRef>
          <a:fillRef idx="2">
            <a:schemeClr val="accent2"/>
          </a:fillRef>
          <a:effectRef idx="1">
            <a:schemeClr val="accent2"/>
          </a:effectRef>
          <a:fontRef idx="minor">
            <a:schemeClr val="dk1"/>
          </a:fontRef>
        </p:style>
        <p:txBody>
          <a:bodyPr/>
          <a:lstStyle/>
          <a:p>
            <a:pPr>
              <a:buFont typeface="Wingdings" pitchFamily="2" charset="2"/>
              <a:buChar char="Ø"/>
              <a:defRPr/>
            </a:pPr>
            <a:r>
              <a:rPr lang="en-GB" dirty="0">
                <a:latin typeface="Calibri" pitchFamily="34" charset="0"/>
              </a:rPr>
              <a:t>Curious, they seek information about things</a:t>
            </a:r>
          </a:p>
          <a:p>
            <a:pPr>
              <a:buFont typeface="Wingdings" pitchFamily="2" charset="2"/>
              <a:buChar char="Ø"/>
              <a:defRPr/>
            </a:pPr>
            <a:r>
              <a:rPr lang="en-GB" dirty="0">
                <a:latin typeface="Calibri" pitchFamily="34" charset="0"/>
              </a:rPr>
              <a:t>Curious about others cultures </a:t>
            </a:r>
          </a:p>
          <a:p>
            <a:pPr>
              <a:buFont typeface="Wingdings" pitchFamily="2" charset="2"/>
              <a:buChar char="Ø"/>
              <a:defRPr/>
            </a:pPr>
            <a:r>
              <a:rPr lang="en-GB" dirty="0">
                <a:latin typeface="Calibri" pitchFamily="34" charset="0"/>
              </a:rPr>
              <a:t>Advanced , using internet and coupons </a:t>
            </a:r>
          </a:p>
          <a:p>
            <a:pPr>
              <a:buFont typeface="Wingdings" pitchFamily="2" charset="2"/>
              <a:buChar char="Ø"/>
              <a:defRPr/>
            </a:pPr>
            <a:r>
              <a:rPr lang="en-GB" dirty="0">
                <a:latin typeface="Calibri" pitchFamily="34" charset="0"/>
              </a:rPr>
              <a:t>Receptive towards package trips</a:t>
            </a:r>
          </a:p>
          <a:p>
            <a:pPr>
              <a:buFont typeface="Wingdings" pitchFamily="2" charset="2"/>
              <a:buChar char="Ø"/>
              <a:defRPr/>
            </a:pPr>
            <a:r>
              <a:rPr lang="en-GB" dirty="0">
                <a:latin typeface="Calibri" pitchFamily="34" charset="0"/>
              </a:rPr>
              <a:t>Preferring to have holidays abroad  </a:t>
            </a: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04800"/>
            <a:ext cx="6172200" cy="838200"/>
          </a:xfrm>
        </p:spPr>
        <p:txBody>
          <a:bodyPr>
            <a:normAutofit fontScale="90000"/>
          </a:bodyPr>
          <a:lstStyle/>
          <a:p>
            <a:pPr algn="ctr">
              <a:defRPr/>
            </a:pPr>
            <a:r>
              <a:rPr lang="en-GB" dirty="0" smtClean="0"/>
              <a:t>Association of Attributes to specific segment </a:t>
            </a:r>
            <a:endParaRPr lang="en-US" dirty="0"/>
          </a:p>
        </p:txBody>
      </p:sp>
      <p:sp>
        <p:nvSpPr>
          <p:cNvPr id="3" name="Slide Number Placeholder 2"/>
          <p:cNvSpPr>
            <a:spLocks noGrp="1"/>
          </p:cNvSpPr>
          <p:nvPr>
            <p:ph type="sldNum" sz="quarter" idx="11"/>
          </p:nvPr>
        </p:nvSpPr>
        <p:spPr/>
        <p:txBody>
          <a:bodyPr wrap="square" lIns="91440" tIns="45720" rIns="91440" bIns="45720" numCol="1" anchorCtr="0" compatLnSpc="1">
            <a:prstTxWarp prst="textNoShape">
              <a:avLst/>
            </a:prstTxWarp>
          </a:bodyPr>
          <a:lstStyle/>
          <a:p>
            <a:pPr fontAlgn="base">
              <a:spcBef>
                <a:spcPct val="0"/>
              </a:spcBef>
              <a:spcAft>
                <a:spcPct val="0"/>
              </a:spcAft>
              <a:defRPr/>
            </a:pPr>
            <a:fld id="{8A60C9E5-3113-4A93-8070-F90B1A277BB6}" type="slidenum">
              <a:rPr lang="ar-SA" smtClean="0">
                <a:cs typeface="Arial" pitchFamily="34" charset="0"/>
              </a:rPr>
              <a:pPr fontAlgn="base">
                <a:spcBef>
                  <a:spcPct val="0"/>
                </a:spcBef>
                <a:spcAft>
                  <a:spcPct val="0"/>
                </a:spcAft>
                <a:defRPr/>
              </a:pPr>
              <a:t>51</a:t>
            </a:fld>
            <a:endParaRPr lang="en-US" smtClean="0">
              <a:cs typeface="Arial" pitchFamily="34" charset="0"/>
            </a:endParaRPr>
          </a:p>
        </p:txBody>
      </p:sp>
      <p:sp>
        <p:nvSpPr>
          <p:cNvPr id="38916" name="TextBox 4"/>
          <p:cNvSpPr txBox="1">
            <a:spLocks noChangeArrowheads="1"/>
          </p:cNvSpPr>
          <p:nvPr/>
        </p:nvSpPr>
        <p:spPr bwMode="auto">
          <a:xfrm>
            <a:off x="838200" y="1143000"/>
            <a:ext cx="2971800" cy="36933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spAutoFit/>
          </a:bodyPr>
          <a:lstStyle/>
          <a:p>
            <a:pPr algn="ctr">
              <a:defRPr/>
            </a:pPr>
            <a:r>
              <a:rPr lang="en-GB" b="1" i="1" dirty="0"/>
              <a:t>MEA and AFRICA</a:t>
            </a:r>
            <a:endParaRPr lang="en-US" b="1" i="1" dirty="0"/>
          </a:p>
        </p:txBody>
      </p:sp>
      <p:graphicFrame>
        <p:nvGraphicFramePr>
          <p:cNvPr id="56361" name="Group 41"/>
          <p:cNvGraphicFramePr>
            <a:graphicFrameLocks noGrp="1"/>
          </p:cNvGraphicFramePr>
          <p:nvPr/>
        </p:nvGraphicFramePr>
        <p:xfrm>
          <a:off x="4191000" y="1524000"/>
          <a:ext cx="4495800" cy="4649792"/>
        </p:xfrm>
        <a:graphic>
          <a:graphicData uri="http://schemas.openxmlformats.org/drawingml/2006/table">
            <a:tbl>
              <a:tblPr/>
              <a:tblGrid>
                <a:gridCol w="4495800"/>
              </a:tblGrid>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It is important to be well informed about things</a:t>
                      </a:r>
                    </a:p>
                  </a:txBody>
                  <a:tcPr marL="9525" marR="9525" marT="9525"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r>
              <a:tr h="2317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I am interested in other cultures</a:t>
                      </a:r>
                    </a:p>
                  </a:txBody>
                  <a:tcPr marL="9525" marR="9525" marT="9525"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You should seize opportunities in life when they arise</a:t>
                      </a:r>
                    </a:p>
                  </a:txBody>
                  <a:tcPr marL="9525" marR="9525" marT="9525"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When I need information the first place I look is the internet</a:t>
                      </a:r>
                    </a:p>
                  </a:txBody>
                  <a:tcPr marL="9525" marR="9525" marT="9525"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0000">
                        <a:alpha val="90195"/>
                      </a:srgbClr>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To do my shopping by Internet makes my life easier</a:t>
                      </a:r>
                    </a:p>
                  </a:txBody>
                  <a:tcPr marL="9525" marR="9525" marT="9525"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9F9F"/>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I always use money off coupons and vouchers</a:t>
                      </a:r>
                    </a:p>
                  </a:txBody>
                  <a:tcPr marL="9525" marR="9525" marT="9525"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DADA"/>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I like to take holidays in SAUDI rather than abroad</a:t>
                      </a:r>
                    </a:p>
                  </a:txBody>
                  <a:tcPr marL="9525" marR="9525" marT="9525"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EEEFF4"/>
                    </a:solidFill>
                  </a:tcPr>
                </a:tc>
              </a:tr>
              <a:tr h="2317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I like to go back to familiar places for holidays</a:t>
                      </a:r>
                    </a:p>
                  </a:txBody>
                  <a:tcPr marL="9525" marR="9525" marT="9525"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C2C5D8"/>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chemeClr val="bg1"/>
                          </a:solidFill>
                          <a:effectLst/>
                          <a:latin typeface="Arial" pitchFamily="34" charset="0"/>
                          <a:cs typeface="Arial" pitchFamily="34" charset="0"/>
                        </a:rPr>
                        <a:t>I love travelling abroad</a:t>
                      </a:r>
                    </a:p>
                  </a:txBody>
                  <a:tcPr marL="9525" marR="9525" marT="9525"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3399">
                        <a:alpha val="81960"/>
                      </a:srgbClr>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chemeClr val="bg1"/>
                          </a:solidFill>
                          <a:effectLst/>
                          <a:latin typeface="Arial" pitchFamily="34" charset="0"/>
                          <a:cs typeface="Arial" pitchFamily="34" charset="0"/>
                        </a:rPr>
                        <a:t>I like to go on holidays where activities are organized for me</a:t>
                      </a:r>
                    </a:p>
                  </a:txBody>
                  <a:tcPr marL="9525" marR="9525" marT="9525"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3399"/>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chemeClr val="bg1"/>
                          </a:solidFill>
                          <a:effectLst/>
                          <a:latin typeface="Arial" pitchFamily="34" charset="0"/>
                          <a:cs typeface="Arial" pitchFamily="34" charset="0"/>
                        </a:rPr>
                        <a:t>I would never think of taking a package holidays</a:t>
                      </a:r>
                    </a:p>
                  </a:txBody>
                  <a:tcPr marL="9525" marR="9525" marT="9525"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3399"/>
                    </a:solidFill>
                  </a:tcPr>
                </a:tc>
              </a:tr>
            </a:tbl>
          </a:graphicData>
        </a:graphic>
      </p:graphicFrame>
      <p:sp>
        <p:nvSpPr>
          <p:cNvPr id="9" name="Up Arrow 8"/>
          <p:cNvSpPr/>
          <p:nvPr/>
        </p:nvSpPr>
        <p:spPr>
          <a:xfrm>
            <a:off x="3657600" y="1524000"/>
            <a:ext cx="457200" cy="25146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Down Arrow 9"/>
          <p:cNvSpPr/>
          <p:nvPr/>
        </p:nvSpPr>
        <p:spPr>
          <a:xfrm>
            <a:off x="3657600" y="4267200"/>
            <a:ext cx="457200" cy="1905000"/>
          </a:xfrm>
          <a:prstGeom prst="downArrow">
            <a:avLst/>
          </a:prstGeom>
          <a:solidFill>
            <a:srgbClr val="00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330" name="TextBox 10"/>
          <p:cNvSpPr txBox="1">
            <a:spLocks noChangeArrowheads="1"/>
          </p:cNvSpPr>
          <p:nvPr/>
        </p:nvSpPr>
        <p:spPr bwMode="auto">
          <a:xfrm rot="-5400000">
            <a:off x="2614613" y="2643187"/>
            <a:ext cx="2514600" cy="276225"/>
          </a:xfrm>
          <a:prstGeom prst="rect">
            <a:avLst/>
          </a:prstGeom>
          <a:noFill/>
          <a:ln w="9525">
            <a:noFill/>
            <a:miter lim="800000"/>
            <a:headEnd/>
            <a:tailEnd/>
          </a:ln>
        </p:spPr>
        <p:txBody>
          <a:bodyPr>
            <a:spAutoFit/>
          </a:bodyPr>
          <a:lstStyle/>
          <a:p>
            <a:pPr algn="ctr"/>
            <a:r>
              <a:rPr lang="en-GB" sz="1200" b="1" i="1">
                <a:solidFill>
                  <a:schemeClr val="bg1"/>
                </a:solidFill>
              </a:rPr>
              <a:t>Positive Association </a:t>
            </a:r>
            <a:endParaRPr lang="en-US" sz="1200" b="1" i="1">
              <a:solidFill>
                <a:schemeClr val="bg1"/>
              </a:solidFill>
            </a:endParaRPr>
          </a:p>
        </p:txBody>
      </p:sp>
      <p:sp>
        <p:nvSpPr>
          <p:cNvPr id="55331" name="TextBox 11"/>
          <p:cNvSpPr txBox="1">
            <a:spLocks noChangeArrowheads="1"/>
          </p:cNvSpPr>
          <p:nvPr/>
        </p:nvSpPr>
        <p:spPr bwMode="auto">
          <a:xfrm rot="-5400000">
            <a:off x="2614613" y="5005387"/>
            <a:ext cx="2514600" cy="276225"/>
          </a:xfrm>
          <a:prstGeom prst="rect">
            <a:avLst/>
          </a:prstGeom>
          <a:noFill/>
          <a:ln w="9525">
            <a:noFill/>
            <a:miter lim="800000"/>
            <a:headEnd/>
            <a:tailEnd/>
          </a:ln>
        </p:spPr>
        <p:txBody>
          <a:bodyPr>
            <a:spAutoFit/>
          </a:bodyPr>
          <a:lstStyle/>
          <a:p>
            <a:pPr algn="ctr"/>
            <a:r>
              <a:rPr lang="en-GB" sz="1200" b="1" i="1">
                <a:solidFill>
                  <a:schemeClr val="bg1"/>
                </a:solidFill>
              </a:rPr>
              <a:t>Negative Association </a:t>
            </a:r>
            <a:endParaRPr lang="en-US" sz="1200" b="1" i="1">
              <a:solidFill>
                <a:schemeClr val="bg1"/>
              </a:solidFill>
            </a:endParaRPr>
          </a:p>
        </p:txBody>
      </p:sp>
      <p:sp>
        <p:nvSpPr>
          <p:cNvPr id="55332" name="TextBox 13"/>
          <p:cNvSpPr txBox="1">
            <a:spLocks noChangeArrowheads="1"/>
          </p:cNvSpPr>
          <p:nvPr/>
        </p:nvSpPr>
        <p:spPr bwMode="auto">
          <a:xfrm>
            <a:off x="2819400" y="6367463"/>
            <a:ext cx="6324600" cy="338137"/>
          </a:xfrm>
          <a:prstGeom prst="rect">
            <a:avLst/>
          </a:prstGeom>
          <a:noFill/>
          <a:ln w="9525">
            <a:noFill/>
            <a:miter lim="800000"/>
            <a:headEnd/>
            <a:tailEnd/>
          </a:ln>
        </p:spPr>
        <p:txBody>
          <a:bodyPr>
            <a:spAutoFit/>
          </a:bodyPr>
          <a:lstStyle/>
          <a:p>
            <a:r>
              <a:rPr lang="en-GB" sz="800" b="1" i="1"/>
              <a:t>Red colour represent positive association, the more the red colour grows darker the highest the positive association grows</a:t>
            </a:r>
          </a:p>
          <a:p>
            <a:r>
              <a:rPr lang="en-GB" sz="800" b="1" i="1"/>
              <a:t>Blue colour represent negative association, the more the blue colour grows darker the highest the negative association grows</a:t>
            </a:r>
            <a:endParaRPr lang="en-US" sz="800" b="1" i="1"/>
          </a:p>
        </p:txBody>
      </p:sp>
      <p:sp>
        <p:nvSpPr>
          <p:cNvPr id="15" name="TextBox 14"/>
          <p:cNvSpPr txBox="1"/>
          <p:nvPr/>
        </p:nvSpPr>
        <p:spPr>
          <a:xfrm>
            <a:off x="1066800" y="1981200"/>
            <a:ext cx="2514600" cy="3200400"/>
          </a:xfrm>
          <a:prstGeom prst="rect">
            <a:avLst/>
          </a:prstGeom>
        </p:spPr>
        <p:style>
          <a:lnRef idx="1">
            <a:schemeClr val="accent2"/>
          </a:lnRef>
          <a:fillRef idx="2">
            <a:schemeClr val="accent2"/>
          </a:fillRef>
          <a:effectRef idx="1">
            <a:schemeClr val="accent2"/>
          </a:effectRef>
          <a:fontRef idx="minor">
            <a:schemeClr val="dk1"/>
          </a:fontRef>
        </p:style>
        <p:txBody>
          <a:bodyPr/>
          <a:lstStyle/>
          <a:p>
            <a:pPr>
              <a:buFont typeface="Wingdings" pitchFamily="2" charset="2"/>
              <a:buChar char="Ø"/>
              <a:defRPr/>
            </a:pPr>
            <a:r>
              <a:rPr lang="en-GB" dirty="0">
                <a:latin typeface="Calibri" pitchFamily="34" charset="0"/>
              </a:rPr>
              <a:t>The Profile of this group is similar to GCC group, sharing a lot of characteristics</a:t>
            </a:r>
          </a:p>
          <a:p>
            <a:pPr>
              <a:buFont typeface="Wingdings" pitchFamily="2" charset="2"/>
              <a:buChar char="Ø"/>
              <a:defRPr/>
            </a:pPr>
            <a:r>
              <a:rPr lang="en-GB" dirty="0">
                <a:latin typeface="Calibri" pitchFamily="34" charset="0"/>
              </a:rPr>
              <a:t>Optimistic , seize opportunities</a:t>
            </a:r>
          </a:p>
          <a:p>
            <a:pPr>
              <a:buFont typeface="Wingdings" pitchFamily="2" charset="2"/>
              <a:buChar char="Ø"/>
              <a:defRPr/>
            </a:pPr>
            <a:r>
              <a:rPr lang="en-GB" dirty="0">
                <a:latin typeface="Calibri" pitchFamily="34" charset="0"/>
              </a:rPr>
              <a:t>Receptive towards taking package holidays</a:t>
            </a:r>
          </a:p>
          <a:p>
            <a:pPr>
              <a:buFont typeface="Wingdings" pitchFamily="2" charset="2"/>
              <a:buChar char="Ø"/>
              <a:defRPr/>
            </a:pPr>
            <a:r>
              <a:rPr lang="en-GB" dirty="0">
                <a:latin typeface="Calibri" pitchFamily="34" charset="0"/>
              </a:rPr>
              <a:t>Non organized activities on holidays  </a:t>
            </a: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04800"/>
            <a:ext cx="6172200" cy="838200"/>
          </a:xfrm>
        </p:spPr>
        <p:txBody>
          <a:bodyPr>
            <a:normAutofit fontScale="90000"/>
          </a:bodyPr>
          <a:lstStyle/>
          <a:p>
            <a:pPr algn="ctr">
              <a:defRPr/>
            </a:pPr>
            <a:r>
              <a:rPr lang="en-GB" dirty="0" smtClean="0"/>
              <a:t>Association of Attributes to specific segment </a:t>
            </a:r>
            <a:endParaRPr lang="en-US" dirty="0"/>
          </a:p>
        </p:txBody>
      </p:sp>
      <p:sp>
        <p:nvSpPr>
          <p:cNvPr id="3" name="Slide Number Placeholder 2"/>
          <p:cNvSpPr>
            <a:spLocks noGrp="1"/>
          </p:cNvSpPr>
          <p:nvPr>
            <p:ph type="sldNum" sz="quarter" idx="11"/>
          </p:nvPr>
        </p:nvSpPr>
        <p:spPr/>
        <p:txBody>
          <a:bodyPr wrap="square" lIns="91440" tIns="45720" rIns="91440" bIns="45720" numCol="1" anchorCtr="0" compatLnSpc="1">
            <a:prstTxWarp prst="textNoShape">
              <a:avLst/>
            </a:prstTxWarp>
          </a:bodyPr>
          <a:lstStyle/>
          <a:p>
            <a:pPr fontAlgn="base">
              <a:spcBef>
                <a:spcPct val="0"/>
              </a:spcBef>
              <a:spcAft>
                <a:spcPct val="0"/>
              </a:spcAft>
              <a:defRPr/>
            </a:pPr>
            <a:fld id="{DAE124E5-E77C-4331-AEF6-ECEA07CFD1FC}" type="slidenum">
              <a:rPr lang="ar-SA" smtClean="0">
                <a:cs typeface="Arial" pitchFamily="34" charset="0"/>
              </a:rPr>
              <a:pPr fontAlgn="base">
                <a:spcBef>
                  <a:spcPct val="0"/>
                </a:spcBef>
                <a:spcAft>
                  <a:spcPct val="0"/>
                </a:spcAft>
                <a:defRPr/>
              </a:pPr>
              <a:t>52</a:t>
            </a:fld>
            <a:endParaRPr lang="en-US" smtClean="0">
              <a:cs typeface="Arial" pitchFamily="34" charset="0"/>
            </a:endParaRPr>
          </a:p>
        </p:txBody>
      </p:sp>
      <p:graphicFrame>
        <p:nvGraphicFramePr>
          <p:cNvPr id="57385" name="Group 41"/>
          <p:cNvGraphicFramePr>
            <a:graphicFrameLocks noGrp="1"/>
          </p:cNvGraphicFramePr>
          <p:nvPr/>
        </p:nvGraphicFramePr>
        <p:xfrm>
          <a:off x="4191000" y="1524000"/>
          <a:ext cx="4495800" cy="4649792"/>
        </p:xfrm>
        <a:graphic>
          <a:graphicData uri="http://schemas.openxmlformats.org/drawingml/2006/table">
            <a:tbl>
              <a:tblPr/>
              <a:tblGrid>
                <a:gridCol w="4495800"/>
              </a:tblGrid>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To do my shopping by Internet makes my life easier</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r>
              <a:tr h="2317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I like to take holidays in SAUDI rather than abroad</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When I need information the first place I look is the internet</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5555"/>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I would never think of taking a package holiday</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9F9F"/>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You should seize opportunities in life when they arise </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9F9F"/>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I am interested in other cultures</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DADA"/>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It is important to be well informed about things</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EEEFF4"/>
                    </a:solidFill>
                  </a:tcPr>
                </a:tc>
              </a:tr>
              <a:tr h="2317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I like to go on holidays where activities are organized for me</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C2C5D8"/>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I love travelling abroad</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C2C5D8"/>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chemeClr val="bg1"/>
                          </a:solidFill>
                          <a:effectLst/>
                          <a:latin typeface="Arial" pitchFamily="34" charset="0"/>
                          <a:cs typeface="Arial" pitchFamily="34" charset="0"/>
                        </a:rPr>
                        <a:t>I like to go back to familiar places for holidays</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3399"/>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chemeClr val="bg1"/>
                          </a:solidFill>
                          <a:effectLst/>
                          <a:latin typeface="Arial" pitchFamily="34" charset="0"/>
                          <a:cs typeface="Arial" pitchFamily="34" charset="0"/>
                        </a:rPr>
                        <a:t>I always use money off coupons and vouchers</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3399"/>
                    </a:solidFill>
                  </a:tcPr>
                </a:tc>
              </a:tr>
            </a:tbl>
          </a:graphicData>
        </a:graphic>
      </p:graphicFrame>
      <p:sp>
        <p:nvSpPr>
          <p:cNvPr id="9" name="Up Arrow 8"/>
          <p:cNvSpPr/>
          <p:nvPr/>
        </p:nvSpPr>
        <p:spPr>
          <a:xfrm>
            <a:off x="3657600" y="1524000"/>
            <a:ext cx="457200" cy="25146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Down Arrow 9"/>
          <p:cNvSpPr/>
          <p:nvPr/>
        </p:nvSpPr>
        <p:spPr>
          <a:xfrm>
            <a:off x="3657600" y="4267200"/>
            <a:ext cx="457200" cy="1905000"/>
          </a:xfrm>
          <a:prstGeom prst="downArrow">
            <a:avLst/>
          </a:prstGeom>
          <a:solidFill>
            <a:srgbClr val="00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351" name="TextBox 10"/>
          <p:cNvSpPr txBox="1">
            <a:spLocks noChangeArrowheads="1"/>
          </p:cNvSpPr>
          <p:nvPr/>
        </p:nvSpPr>
        <p:spPr bwMode="auto">
          <a:xfrm rot="-5400000">
            <a:off x="2614613" y="2643187"/>
            <a:ext cx="2514600" cy="276225"/>
          </a:xfrm>
          <a:prstGeom prst="rect">
            <a:avLst/>
          </a:prstGeom>
          <a:noFill/>
          <a:ln w="9525">
            <a:noFill/>
            <a:miter lim="800000"/>
            <a:headEnd/>
            <a:tailEnd/>
          </a:ln>
        </p:spPr>
        <p:txBody>
          <a:bodyPr>
            <a:spAutoFit/>
          </a:bodyPr>
          <a:lstStyle/>
          <a:p>
            <a:pPr algn="ctr"/>
            <a:r>
              <a:rPr lang="en-GB" sz="1200" b="1" i="1">
                <a:solidFill>
                  <a:schemeClr val="bg1"/>
                </a:solidFill>
              </a:rPr>
              <a:t>Positive Association </a:t>
            </a:r>
            <a:endParaRPr lang="en-US" sz="1200" b="1" i="1">
              <a:solidFill>
                <a:schemeClr val="bg1"/>
              </a:solidFill>
            </a:endParaRPr>
          </a:p>
        </p:txBody>
      </p:sp>
      <p:sp>
        <p:nvSpPr>
          <p:cNvPr id="56352" name="TextBox 11"/>
          <p:cNvSpPr txBox="1">
            <a:spLocks noChangeArrowheads="1"/>
          </p:cNvSpPr>
          <p:nvPr/>
        </p:nvSpPr>
        <p:spPr bwMode="auto">
          <a:xfrm rot="-5400000">
            <a:off x="2614613" y="5005387"/>
            <a:ext cx="2514600" cy="276225"/>
          </a:xfrm>
          <a:prstGeom prst="rect">
            <a:avLst/>
          </a:prstGeom>
          <a:noFill/>
          <a:ln w="9525">
            <a:noFill/>
            <a:miter lim="800000"/>
            <a:headEnd/>
            <a:tailEnd/>
          </a:ln>
        </p:spPr>
        <p:txBody>
          <a:bodyPr>
            <a:spAutoFit/>
          </a:bodyPr>
          <a:lstStyle/>
          <a:p>
            <a:pPr algn="ctr"/>
            <a:r>
              <a:rPr lang="en-GB" sz="1200" b="1" i="1">
                <a:solidFill>
                  <a:schemeClr val="bg1"/>
                </a:solidFill>
              </a:rPr>
              <a:t>Negative Association </a:t>
            </a:r>
            <a:endParaRPr lang="en-US" sz="1200" b="1" i="1">
              <a:solidFill>
                <a:schemeClr val="bg1"/>
              </a:solidFill>
            </a:endParaRPr>
          </a:p>
        </p:txBody>
      </p:sp>
      <p:sp>
        <p:nvSpPr>
          <p:cNvPr id="56353" name="TextBox 13"/>
          <p:cNvSpPr txBox="1">
            <a:spLocks noChangeArrowheads="1"/>
          </p:cNvSpPr>
          <p:nvPr/>
        </p:nvSpPr>
        <p:spPr bwMode="auto">
          <a:xfrm>
            <a:off x="2819400" y="6367463"/>
            <a:ext cx="6324600" cy="338137"/>
          </a:xfrm>
          <a:prstGeom prst="rect">
            <a:avLst/>
          </a:prstGeom>
          <a:noFill/>
          <a:ln w="9525">
            <a:noFill/>
            <a:miter lim="800000"/>
            <a:headEnd/>
            <a:tailEnd/>
          </a:ln>
        </p:spPr>
        <p:txBody>
          <a:bodyPr>
            <a:spAutoFit/>
          </a:bodyPr>
          <a:lstStyle/>
          <a:p>
            <a:r>
              <a:rPr lang="en-GB" sz="800" b="1" i="1"/>
              <a:t>Red colour represent positive association, the more the red colour grows darker the highest the positive association grows</a:t>
            </a:r>
          </a:p>
          <a:p>
            <a:r>
              <a:rPr lang="en-GB" sz="800" b="1" i="1"/>
              <a:t>Blue colour represent negative association, the more the blue colour grows darker the highest the negative association grows</a:t>
            </a:r>
            <a:endParaRPr lang="en-US" sz="800" b="1" i="1"/>
          </a:p>
        </p:txBody>
      </p:sp>
      <p:sp>
        <p:nvSpPr>
          <p:cNvPr id="15" name="TextBox 14"/>
          <p:cNvSpPr txBox="1"/>
          <p:nvPr/>
        </p:nvSpPr>
        <p:spPr>
          <a:xfrm>
            <a:off x="1066800" y="1981200"/>
            <a:ext cx="2514600" cy="3200400"/>
          </a:xfrm>
          <a:prstGeom prst="rect">
            <a:avLst/>
          </a:prstGeom>
        </p:spPr>
        <p:style>
          <a:lnRef idx="1">
            <a:schemeClr val="accent2"/>
          </a:lnRef>
          <a:fillRef idx="2">
            <a:schemeClr val="accent2"/>
          </a:fillRef>
          <a:effectRef idx="1">
            <a:schemeClr val="accent2"/>
          </a:effectRef>
          <a:fontRef idx="minor">
            <a:schemeClr val="dk1"/>
          </a:fontRef>
        </p:style>
        <p:txBody>
          <a:bodyPr/>
          <a:lstStyle/>
          <a:p>
            <a:pPr>
              <a:buFont typeface="Wingdings" pitchFamily="2" charset="2"/>
              <a:buChar char="Ø"/>
              <a:defRPr/>
            </a:pPr>
            <a:r>
              <a:rPr lang="en-GB" dirty="0">
                <a:latin typeface="Calibri" pitchFamily="34" charset="0"/>
              </a:rPr>
              <a:t>This group draws a distinctive personality, sharing less characteristics with the other groups.</a:t>
            </a:r>
          </a:p>
          <a:p>
            <a:pPr>
              <a:buFont typeface="Wingdings" pitchFamily="2" charset="2"/>
              <a:buChar char="Ø"/>
              <a:defRPr/>
            </a:pPr>
            <a:r>
              <a:rPr lang="en-GB" dirty="0">
                <a:latin typeface="Calibri" pitchFamily="34" charset="0"/>
              </a:rPr>
              <a:t>Tec savvy, using internet  for information and shopping. </a:t>
            </a:r>
          </a:p>
          <a:p>
            <a:pPr>
              <a:buFont typeface="Wingdings" pitchFamily="2" charset="2"/>
              <a:buChar char="Ø"/>
              <a:defRPr/>
            </a:pPr>
            <a:endParaRPr lang="en-US" dirty="0">
              <a:latin typeface="Calibri" pitchFamily="34" charset="0"/>
            </a:endParaRPr>
          </a:p>
        </p:txBody>
      </p:sp>
      <p:sp>
        <p:nvSpPr>
          <p:cNvPr id="12" name="TextBox 4"/>
          <p:cNvSpPr txBox="1">
            <a:spLocks noChangeArrowheads="1"/>
          </p:cNvSpPr>
          <p:nvPr/>
        </p:nvSpPr>
        <p:spPr bwMode="auto">
          <a:xfrm>
            <a:off x="685800" y="1143000"/>
            <a:ext cx="3124200" cy="646331"/>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spAutoFit/>
          </a:bodyPr>
          <a:lstStyle/>
          <a:p>
            <a:pPr algn="ctr">
              <a:defRPr/>
            </a:pPr>
            <a:r>
              <a:rPr lang="en-GB" b="1" i="1" dirty="0"/>
              <a:t>Europe/America and Elsewhere</a:t>
            </a:r>
            <a:endParaRPr lang="en-US" b="1" i="1"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04800"/>
            <a:ext cx="6172200" cy="838200"/>
          </a:xfrm>
        </p:spPr>
        <p:txBody>
          <a:bodyPr>
            <a:normAutofit fontScale="90000"/>
          </a:bodyPr>
          <a:lstStyle/>
          <a:p>
            <a:pPr algn="ctr">
              <a:defRPr/>
            </a:pPr>
            <a:r>
              <a:rPr lang="en-GB" dirty="0" smtClean="0"/>
              <a:t>Association of Attributes to specific segment </a:t>
            </a:r>
            <a:endParaRPr lang="en-US" dirty="0"/>
          </a:p>
        </p:txBody>
      </p:sp>
      <p:sp>
        <p:nvSpPr>
          <p:cNvPr id="3" name="Slide Number Placeholder 2"/>
          <p:cNvSpPr>
            <a:spLocks noGrp="1"/>
          </p:cNvSpPr>
          <p:nvPr>
            <p:ph type="sldNum" sz="quarter" idx="11"/>
          </p:nvPr>
        </p:nvSpPr>
        <p:spPr/>
        <p:txBody>
          <a:bodyPr wrap="square" lIns="91440" tIns="45720" rIns="91440" bIns="45720" numCol="1" anchorCtr="0" compatLnSpc="1">
            <a:prstTxWarp prst="textNoShape">
              <a:avLst/>
            </a:prstTxWarp>
          </a:bodyPr>
          <a:lstStyle/>
          <a:p>
            <a:pPr fontAlgn="base">
              <a:spcBef>
                <a:spcPct val="0"/>
              </a:spcBef>
              <a:spcAft>
                <a:spcPct val="0"/>
              </a:spcAft>
              <a:defRPr/>
            </a:pPr>
            <a:fld id="{910C5C7C-A66B-406C-993A-D2C280937935}" type="slidenum">
              <a:rPr lang="ar-SA" smtClean="0">
                <a:cs typeface="Arial" pitchFamily="34" charset="0"/>
              </a:rPr>
              <a:pPr fontAlgn="base">
                <a:spcBef>
                  <a:spcPct val="0"/>
                </a:spcBef>
                <a:spcAft>
                  <a:spcPct val="0"/>
                </a:spcAft>
                <a:defRPr/>
              </a:pPr>
              <a:t>53</a:t>
            </a:fld>
            <a:endParaRPr lang="en-US" smtClean="0">
              <a:cs typeface="Arial" pitchFamily="34" charset="0"/>
            </a:endParaRPr>
          </a:p>
        </p:txBody>
      </p:sp>
      <p:graphicFrame>
        <p:nvGraphicFramePr>
          <p:cNvPr id="58409" name="Group 41"/>
          <p:cNvGraphicFramePr>
            <a:graphicFrameLocks noGrp="1"/>
          </p:cNvGraphicFramePr>
          <p:nvPr/>
        </p:nvGraphicFramePr>
        <p:xfrm>
          <a:off x="4191000" y="1524000"/>
          <a:ext cx="4495800" cy="4649792"/>
        </p:xfrm>
        <a:graphic>
          <a:graphicData uri="http://schemas.openxmlformats.org/drawingml/2006/table">
            <a:tbl>
              <a:tblPr/>
              <a:tblGrid>
                <a:gridCol w="4495800"/>
              </a:tblGrid>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 I like to go on holidays where activities are organized for me</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r>
              <a:tr h="2317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 I love travelling abroad</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 I like to go back to familiar places for holidays</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5555"/>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 I would never think of taking a package holiday</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9F9F"/>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 I always use money off coupons and vouchers</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9F9F"/>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0000"/>
                          </a:solidFill>
                          <a:effectLst/>
                          <a:latin typeface="Arial" pitchFamily="34" charset="0"/>
                          <a:cs typeface="Arial" pitchFamily="34" charset="0"/>
                        </a:rPr>
                        <a:t> I like to take holidays in SAUDI rather than abroad</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DADA"/>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chemeClr val="bg1"/>
                          </a:solidFill>
                          <a:effectLst/>
                          <a:latin typeface="Arial" pitchFamily="34" charset="0"/>
                          <a:cs typeface="Arial" pitchFamily="34" charset="0"/>
                        </a:rPr>
                        <a:t> To do my shopping by Internet makes my life easier</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3399">
                        <a:alpha val="83136"/>
                      </a:srgbClr>
                    </a:solidFill>
                  </a:tcPr>
                </a:tc>
              </a:tr>
              <a:tr h="2317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chemeClr val="bg1"/>
                          </a:solidFill>
                          <a:effectLst/>
                          <a:latin typeface="Arial" pitchFamily="34" charset="0"/>
                          <a:cs typeface="Arial" pitchFamily="34" charset="0"/>
                        </a:rPr>
                        <a:t> It is important to be well informed about things</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3399">
                        <a:alpha val="83136"/>
                      </a:srgbClr>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chemeClr val="bg1"/>
                          </a:solidFill>
                          <a:effectLst/>
                          <a:latin typeface="Arial" pitchFamily="34" charset="0"/>
                          <a:cs typeface="Arial" pitchFamily="34" charset="0"/>
                        </a:rPr>
                        <a:t> I am interested in other cultures</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3399">
                        <a:alpha val="83136"/>
                      </a:srgbClr>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chemeClr val="bg1"/>
                          </a:solidFill>
                          <a:effectLst/>
                          <a:latin typeface="Arial" pitchFamily="34" charset="0"/>
                          <a:cs typeface="Arial" pitchFamily="34" charset="0"/>
                        </a:rPr>
                        <a:t> You should seize opportunities in life when they arise </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3399"/>
                    </a:solidFill>
                  </a:tcPr>
                </a:tc>
              </a:tr>
              <a:tr h="4651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chemeClr val="bg1"/>
                          </a:solidFill>
                          <a:effectLst/>
                          <a:latin typeface="Arial" pitchFamily="34" charset="0"/>
                          <a:cs typeface="Arial" pitchFamily="34" charset="0"/>
                        </a:rPr>
                        <a:t> When I need information the first place I look is the internet </a:t>
                      </a:r>
                    </a:p>
                  </a:txBody>
                  <a:tcPr marL="0" marR="0" marT="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3399"/>
                    </a:solidFill>
                  </a:tcPr>
                </a:tc>
              </a:tr>
            </a:tbl>
          </a:graphicData>
        </a:graphic>
      </p:graphicFrame>
      <p:sp>
        <p:nvSpPr>
          <p:cNvPr id="9" name="Up Arrow 8"/>
          <p:cNvSpPr/>
          <p:nvPr/>
        </p:nvSpPr>
        <p:spPr>
          <a:xfrm>
            <a:off x="3657600" y="1524000"/>
            <a:ext cx="457200" cy="25146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Down Arrow 9"/>
          <p:cNvSpPr/>
          <p:nvPr/>
        </p:nvSpPr>
        <p:spPr>
          <a:xfrm>
            <a:off x="3657600" y="4267200"/>
            <a:ext cx="457200" cy="1905000"/>
          </a:xfrm>
          <a:prstGeom prst="downArrow">
            <a:avLst/>
          </a:prstGeom>
          <a:solidFill>
            <a:srgbClr val="00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375" name="TextBox 10"/>
          <p:cNvSpPr txBox="1">
            <a:spLocks noChangeArrowheads="1"/>
          </p:cNvSpPr>
          <p:nvPr/>
        </p:nvSpPr>
        <p:spPr bwMode="auto">
          <a:xfrm rot="-5400000">
            <a:off x="2614613" y="2643187"/>
            <a:ext cx="2514600" cy="276225"/>
          </a:xfrm>
          <a:prstGeom prst="rect">
            <a:avLst/>
          </a:prstGeom>
          <a:noFill/>
          <a:ln w="9525">
            <a:noFill/>
            <a:miter lim="800000"/>
            <a:headEnd/>
            <a:tailEnd/>
          </a:ln>
        </p:spPr>
        <p:txBody>
          <a:bodyPr>
            <a:spAutoFit/>
          </a:bodyPr>
          <a:lstStyle/>
          <a:p>
            <a:pPr algn="ctr"/>
            <a:r>
              <a:rPr lang="en-GB" sz="1200" b="1" i="1">
                <a:solidFill>
                  <a:schemeClr val="bg1"/>
                </a:solidFill>
              </a:rPr>
              <a:t>Positive Association </a:t>
            </a:r>
            <a:endParaRPr lang="en-US" sz="1200" b="1" i="1">
              <a:solidFill>
                <a:schemeClr val="bg1"/>
              </a:solidFill>
            </a:endParaRPr>
          </a:p>
        </p:txBody>
      </p:sp>
      <p:sp>
        <p:nvSpPr>
          <p:cNvPr id="57376" name="TextBox 11"/>
          <p:cNvSpPr txBox="1">
            <a:spLocks noChangeArrowheads="1"/>
          </p:cNvSpPr>
          <p:nvPr/>
        </p:nvSpPr>
        <p:spPr bwMode="auto">
          <a:xfrm rot="-5400000">
            <a:off x="2614613" y="5005387"/>
            <a:ext cx="2514600" cy="276225"/>
          </a:xfrm>
          <a:prstGeom prst="rect">
            <a:avLst/>
          </a:prstGeom>
          <a:noFill/>
          <a:ln w="9525">
            <a:noFill/>
            <a:miter lim="800000"/>
            <a:headEnd/>
            <a:tailEnd/>
          </a:ln>
        </p:spPr>
        <p:txBody>
          <a:bodyPr>
            <a:spAutoFit/>
          </a:bodyPr>
          <a:lstStyle/>
          <a:p>
            <a:pPr algn="ctr"/>
            <a:r>
              <a:rPr lang="en-GB" sz="1200" b="1" i="1">
                <a:solidFill>
                  <a:schemeClr val="bg1"/>
                </a:solidFill>
              </a:rPr>
              <a:t>Negative Association </a:t>
            </a:r>
            <a:endParaRPr lang="en-US" sz="1200" b="1" i="1">
              <a:solidFill>
                <a:schemeClr val="bg1"/>
              </a:solidFill>
            </a:endParaRPr>
          </a:p>
        </p:txBody>
      </p:sp>
      <p:sp>
        <p:nvSpPr>
          <p:cNvPr id="57377" name="TextBox 13"/>
          <p:cNvSpPr txBox="1">
            <a:spLocks noChangeArrowheads="1"/>
          </p:cNvSpPr>
          <p:nvPr/>
        </p:nvSpPr>
        <p:spPr bwMode="auto">
          <a:xfrm>
            <a:off x="2819400" y="6367463"/>
            <a:ext cx="6324600" cy="338137"/>
          </a:xfrm>
          <a:prstGeom prst="rect">
            <a:avLst/>
          </a:prstGeom>
          <a:noFill/>
          <a:ln w="9525">
            <a:noFill/>
            <a:miter lim="800000"/>
            <a:headEnd/>
            <a:tailEnd/>
          </a:ln>
        </p:spPr>
        <p:txBody>
          <a:bodyPr>
            <a:spAutoFit/>
          </a:bodyPr>
          <a:lstStyle/>
          <a:p>
            <a:r>
              <a:rPr lang="en-GB" sz="800" b="1" i="1"/>
              <a:t>Red colour represent positive association, the more the red colour grows darker the highest the positive association grows</a:t>
            </a:r>
          </a:p>
          <a:p>
            <a:r>
              <a:rPr lang="en-GB" sz="800" b="1" i="1"/>
              <a:t>Blue colour represent negative association, the more the blue colour grows darker the highest the negative association grows</a:t>
            </a:r>
            <a:endParaRPr lang="en-US" sz="800" b="1" i="1"/>
          </a:p>
        </p:txBody>
      </p:sp>
      <p:sp>
        <p:nvSpPr>
          <p:cNvPr id="15" name="TextBox 14"/>
          <p:cNvSpPr txBox="1"/>
          <p:nvPr/>
        </p:nvSpPr>
        <p:spPr>
          <a:xfrm>
            <a:off x="1066800" y="1981200"/>
            <a:ext cx="2514600" cy="3200400"/>
          </a:xfrm>
          <a:prstGeom prst="rect">
            <a:avLst/>
          </a:prstGeom>
        </p:spPr>
        <p:style>
          <a:lnRef idx="1">
            <a:schemeClr val="accent2"/>
          </a:lnRef>
          <a:fillRef idx="2">
            <a:schemeClr val="accent2"/>
          </a:fillRef>
          <a:effectRef idx="1">
            <a:schemeClr val="accent2"/>
          </a:effectRef>
          <a:fontRef idx="minor">
            <a:schemeClr val="dk1"/>
          </a:fontRef>
        </p:style>
        <p:txBody>
          <a:bodyPr/>
          <a:lstStyle/>
          <a:p>
            <a:pPr>
              <a:buFont typeface="Wingdings" pitchFamily="2" charset="2"/>
              <a:buChar char="Ø"/>
              <a:defRPr/>
            </a:pPr>
            <a:r>
              <a:rPr lang="en-GB" dirty="0">
                <a:latin typeface="Calibri" pitchFamily="34" charset="0"/>
              </a:rPr>
              <a:t>Like travelling abroad</a:t>
            </a:r>
          </a:p>
          <a:p>
            <a:pPr>
              <a:buFont typeface="Wingdings" pitchFamily="2" charset="2"/>
              <a:buChar char="Ø"/>
              <a:defRPr/>
            </a:pPr>
            <a:r>
              <a:rPr lang="en-GB" dirty="0">
                <a:latin typeface="Calibri" pitchFamily="34" charset="0"/>
              </a:rPr>
              <a:t>Systematic </a:t>
            </a:r>
          </a:p>
          <a:p>
            <a:pPr>
              <a:buFont typeface="Wingdings" pitchFamily="2" charset="2"/>
              <a:buChar char="Ø"/>
              <a:defRPr/>
            </a:pPr>
            <a:r>
              <a:rPr lang="en-GB" dirty="0">
                <a:latin typeface="Calibri" pitchFamily="34" charset="0"/>
              </a:rPr>
              <a:t>They are sceptic, not willing to take the opportunity</a:t>
            </a:r>
          </a:p>
          <a:p>
            <a:pPr>
              <a:buFont typeface="Wingdings" pitchFamily="2" charset="2"/>
              <a:buChar char="Ø"/>
              <a:defRPr/>
            </a:pPr>
            <a:r>
              <a:rPr lang="en-GB" dirty="0">
                <a:latin typeface="Calibri" pitchFamily="34" charset="0"/>
              </a:rPr>
              <a:t>Not advanced when seeking information    </a:t>
            </a:r>
            <a:endParaRPr lang="en-US" dirty="0">
              <a:latin typeface="Calibri" pitchFamily="34" charset="0"/>
            </a:endParaRPr>
          </a:p>
        </p:txBody>
      </p:sp>
      <p:sp>
        <p:nvSpPr>
          <p:cNvPr id="12" name="TextBox 4"/>
          <p:cNvSpPr txBox="1">
            <a:spLocks noChangeArrowheads="1"/>
          </p:cNvSpPr>
          <p:nvPr/>
        </p:nvSpPr>
        <p:spPr bwMode="auto">
          <a:xfrm>
            <a:off x="762000" y="1143000"/>
            <a:ext cx="2819400" cy="646331"/>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spAutoFit/>
          </a:bodyPr>
          <a:lstStyle/>
          <a:p>
            <a:pPr algn="ctr">
              <a:defRPr/>
            </a:pPr>
            <a:r>
              <a:rPr lang="en-GB" b="1" i="1" dirty="0"/>
              <a:t>Asia/Far east and Australia</a:t>
            </a:r>
            <a:endParaRPr lang="en-US" b="1" i="1"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defRPr/>
            </a:pPr>
            <a:r>
              <a:rPr lang="en-US" dirty="0" smtClean="0">
                <a:ea typeface="Times New Roman (Arabic)"/>
              </a:rPr>
              <a:t>Segmentation</a:t>
            </a:r>
          </a:p>
        </p:txBody>
      </p:sp>
      <p:sp>
        <p:nvSpPr>
          <p:cNvPr id="58371" name="Rectangle 3"/>
          <p:cNvSpPr>
            <a:spLocks noGrp="1" noChangeArrowheads="1"/>
          </p:cNvSpPr>
          <p:nvPr>
            <p:ph type="body" idx="1"/>
          </p:nvPr>
        </p:nvSpPr>
        <p:spPr>
          <a:xfrm>
            <a:off x="914400" y="1524000"/>
            <a:ext cx="8001000" cy="4953000"/>
          </a:xfrm>
        </p:spPr>
        <p:txBody>
          <a:bodyPr/>
          <a:lstStyle/>
          <a:p>
            <a:pPr>
              <a:lnSpc>
                <a:spcPct val="120000"/>
              </a:lnSpc>
            </a:pPr>
            <a:r>
              <a:rPr lang="en-US" sz="2000" smtClean="0">
                <a:ea typeface="Times New Roman (Arabic)"/>
                <a:cs typeface="Times New Roman (Arabic)"/>
              </a:rPr>
              <a:t>Using a statistical tool – Cluster Analysis</a:t>
            </a:r>
          </a:p>
          <a:p>
            <a:pPr>
              <a:lnSpc>
                <a:spcPct val="120000"/>
              </a:lnSpc>
            </a:pPr>
            <a:r>
              <a:rPr lang="en-US" altLang="ar-SA" sz="2000" smtClean="0">
                <a:ea typeface="Times New Roman (Arabic)"/>
              </a:rPr>
              <a:t>Used to understand the market place according to attitudes, painting a richer picture of the motivations of consumers than cannot be achieved through demographic correlations alone</a:t>
            </a:r>
          </a:p>
          <a:p>
            <a:pPr>
              <a:lnSpc>
                <a:spcPct val="120000"/>
              </a:lnSpc>
            </a:pPr>
            <a:r>
              <a:rPr lang="en-US" altLang="ar-SA" sz="2000" smtClean="0">
                <a:ea typeface="Times New Roman (Arabic)"/>
              </a:rPr>
              <a:t>Reveals deeper distinguishing factors where a target group may appear homogeneous on the surface</a:t>
            </a:r>
          </a:p>
          <a:p>
            <a:pPr>
              <a:lnSpc>
                <a:spcPct val="120000"/>
              </a:lnSpc>
            </a:pPr>
            <a:r>
              <a:rPr lang="en-US" sz="2000" smtClean="0">
                <a:ea typeface="Times New Roman (Arabic)"/>
                <a:cs typeface="Times New Roman (Arabic)"/>
              </a:rPr>
              <a:t>Creates distinct groups based on a battery of attitudinal statements</a:t>
            </a:r>
          </a:p>
          <a:p>
            <a:pPr>
              <a:lnSpc>
                <a:spcPct val="120000"/>
              </a:lnSpc>
            </a:pPr>
            <a:r>
              <a:rPr lang="en-US" sz="2000" smtClean="0">
                <a:ea typeface="Times New Roman (Arabic)"/>
                <a:cs typeface="Times New Roman (Arabic)"/>
              </a:rPr>
              <a:t>Each group is characterized by the similarities of their responses towards the selected attitudinal statements</a:t>
            </a:r>
          </a:p>
        </p:txBody>
      </p:sp>
      <p:sp>
        <p:nvSpPr>
          <p:cNvPr id="4" name="Slide Number Placeholder 3"/>
          <p:cNvSpPr>
            <a:spLocks noGrp="1"/>
          </p:cNvSpPr>
          <p:nvPr>
            <p:ph type="sldNum" sz="quarter" idx="11"/>
          </p:nvPr>
        </p:nvSpPr>
        <p:spPr/>
        <p:txBody>
          <a:bodyPr/>
          <a:lstStyle/>
          <a:p>
            <a:pPr>
              <a:defRPr/>
            </a:pPr>
            <a:fld id="{31843BA4-178F-4E5D-A521-CDA20E60A201}" type="slidenum">
              <a:rPr lang="en-US" smtClean="0"/>
              <a:pPr>
                <a:defRPr/>
              </a:pPr>
              <a:t>54</a:t>
            </a:fld>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1371600" y="274638"/>
            <a:ext cx="6553200" cy="563562"/>
          </a:xfrm>
        </p:spPr>
        <p:txBody>
          <a:bodyPr/>
          <a:lstStyle/>
          <a:p>
            <a:pPr>
              <a:defRPr/>
            </a:pPr>
            <a:r>
              <a:rPr lang="en-US" b="1" dirty="0" smtClean="0">
                <a:solidFill>
                  <a:srgbClr val="7030A0"/>
                </a:solidFill>
                <a:ea typeface="Times New Roman (Arabic)"/>
              </a:rPr>
              <a:t>Cluster Groups</a:t>
            </a:r>
          </a:p>
        </p:txBody>
      </p:sp>
      <p:sp>
        <p:nvSpPr>
          <p:cNvPr id="59395" name="AutoShape 37"/>
          <p:cNvSpPr>
            <a:spLocks/>
          </p:cNvSpPr>
          <p:nvPr/>
        </p:nvSpPr>
        <p:spPr bwMode="auto">
          <a:xfrm>
            <a:off x="4838700" y="914400"/>
            <a:ext cx="647700" cy="5638800"/>
          </a:xfrm>
          <a:prstGeom prst="rightBrace">
            <a:avLst>
              <a:gd name="adj1" fmla="val 124986"/>
              <a:gd name="adj2" fmla="val 50241"/>
            </a:avLst>
          </a:prstGeom>
          <a:noFill/>
          <a:ln w="28575">
            <a:solidFill>
              <a:srgbClr val="7030A0"/>
            </a:solidFill>
            <a:round/>
            <a:headEnd/>
            <a:tailEnd/>
          </a:ln>
        </p:spPr>
        <p:txBody>
          <a:bodyPr wrap="none" anchor="ctr"/>
          <a:lstStyle/>
          <a:p>
            <a:endParaRPr lang="en-US"/>
          </a:p>
        </p:txBody>
      </p:sp>
      <p:graphicFrame>
        <p:nvGraphicFramePr>
          <p:cNvPr id="60466" name="Group 50"/>
          <p:cNvGraphicFramePr>
            <a:graphicFrameLocks noGrp="1"/>
          </p:cNvGraphicFramePr>
          <p:nvPr/>
        </p:nvGraphicFramePr>
        <p:xfrm>
          <a:off x="304800" y="893763"/>
          <a:ext cx="4406900" cy="5560383"/>
        </p:xfrm>
        <a:graphic>
          <a:graphicData uri="http://schemas.openxmlformats.org/drawingml/2006/table">
            <a:tbl>
              <a:tblPr/>
              <a:tblGrid>
                <a:gridCol w="4406900"/>
              </a:tblGrid>
              <a:tr h="3698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dirty="0" smtClean="0">
                          <a:ln>
                            <a:noFill/>
                          </a:ln>
                          <a:solidFill>
                            <a:srgbClr val="000000"/>
                          </a:solidFill>
                          <a:effectLst/>
                          <a:latin typeface="Calibri" pitchFamily="34" charset="0"/>
                          <a:cs typeface="Arial" pitchFamily="34" charset="0"/>
                        </a:rPr>
                        <a:t>I like to take holidays in SAUDI rather than abroad</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r>
              <a:tr h="4905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dirty="0" smtClean="0">
                          <a:ln>
                            <a:noFill/>
                          </a:ln>
                          <a:solidFill>
                            <a:srgbClr val="000000"/>
                          </a:solidFill>
                          <a:effectLst/>
                          <a:latin typeface="Calibri" pitchFamily="34" charset="0"/>
                          <a:cs typeface="Arial" pitchFamily="34" charset="0"/>
                        </a:rPr>
                        <a:t>I like to go on holidays where activities are organized for me</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r>
              <a:tr h="3698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would never think of taking a package holiday</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r>
              <a:tr h="3698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love traveling abroad</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r>
              <a:tr h="3698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am happy in my job</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r>
              <a:tr h="3698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to enjoy life and don't worry about the future</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r>
              <a:tr h="3698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to go back to familiar places for holidays</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r>
              <a:tr h="3698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taking risks</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r>
              <a:tr h="4905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prefer to spend a quiet evening at home than go out</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r>
              <a:tr h="3698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am interested in international events</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r>
              <a:tr h="3698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am perfectly happy with my standard of living</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r>
              <a:tr h="3698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am interested in other cultures</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r>
              <a:tr h="4905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You should seize opportunities in life when they arise</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r>
              <a:tr h="3698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If at first you do not succeed you must keep trying</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r>
            </a:tbl>
          </a:graphicData>
        </a:graphic>
      </p:graphicFrame>
      <p:grpSp>
        <p:nvGrpSpPr>
          <p:cNvPr id="59428" name="Group 17"/>
          <p:cNvGrpSpPr>
            <a:grpSpLocks/>
          </p:cNvGrpSpPr>
          <p:nvPr/>
        </p:nvGrpSpPr>
        <p:grpSpPr bwMode="auto">
          <a:xfrm>
            <a:off x="5715499" y="913965"/>
            <a:ext cx="3428502" cy="5438357"/>
            <a:chOff x="5276850" y="914400"/>
            <a:chExt cx="3886200" cy="5666956"/>
          </a:xfrm>
        </p:grpSpPr>
        <p:sp>
          <p:nvSpPr>
            <p:cNvPr id="64539" name="Oval 27"/>
            <p:cNvSpPr>
              <a:spLocks noChangeArrowheads="1"/>
            </p:cNvSpPr>
            <p:nvPr/>
          </p:nvSpPr>
          <p:spPr bwMode="auto">
            <a:xfrm>
              <a:off x="5276850" y="914400"/>
              <a:ext cx="1200150" cy="1371600"/>
            </a:xfrm>
            <a:prstGeom prst="ellipse">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endParaRPr lang="en-US" sz="2400" b="1" i="1"/>
            </a:p>
          </p:txBody>
        </p:sp>
        <p:sp>
          <p:nvSpPr>
            <p:cNvPr id="64544" name="Text Box 32"/>
            <p:cNvSpPr txBox="1">
              <a:spLocks noChangeArrowheads="1"/>
            </p:cNvSpPr>
            <p:nvPr/>
          </p:nvSpPr>
          <p:spPr bwMode="auto">
            <a:xfrm>
              <a:off x="6438716" y="1067043"/>
              <a:ext cx="2285274" cy="476418"/>
            </a:xfrm>
            <a:prstGeom prst="rect">
              <a:avLst/>
            </a:prstGeom>
            <a:noFill/>
            <a:ln w="9525">
              <a:noFill/>
              <a:miter lim="800000"/>
              <a:headEnd/>
              <a:tailEnd/>
            </a:ln>
          </p:spPr>
          <p:txBody>
            <a:bodyPr>
              <a:spAutoFit/>
            </a:bodyPr>
            <a:lstStyle/>
            <a:p>
              <a:pPr>
                <a:defRPr/>
              </a:pPr>
              <a:r>
                <a:rPr lang="en-US" sz="2400" b="1" i="1" dirty="0">
                  <a:solidFill>
                    <a:schemeClr val="accent3">
                      <a:lumMod val="50000"/>
                    </a:schemeClr>
                  </a:solidFill>
                  <a:latin typeface="Trebuchet MS" pitchFamily="34" charset="0"/>
                  <a:cs typeface="Arial" charset="0"/>
                </a:rPr>
                <a:t>Passive </a:t>
              </a:r>
            </a:p>
          </p:txBody>
        </p:sp>
        <p:sp>
          <p:nvSpPr>
            <p:cNvPr id="59433" name="Text Box 33"/>
            <p:cNvSpPr txBox="1">
              <a:spLocks noChangeArrowheads="1"/>
            </p:cNvSpPr>
            <p:nvPr/>
          </p:nvSpPr>
          <p:spPr bwMode="auto">
            <a:xfrm>
              <a:off x="6438716" y="3442517"/>
              <a:ext cx="2724334" cy="476418"/>
            </a:xfrm>
            <a:prstGeom prst="rect">
              <a:avLst/>
            </a:prstGeom>
            <a:noFill/>
            <a:ln w="9525">
              <a:noFill/>
              <a:miter lim="800000"/>
              <a:headEnd/>
              <a:tailEnd/>
            </a:ln>
          </p:spPr>
          <p:txBody>
            <a:bodyPr>
              <a:spAutoFit/>
            </a:bodyPr>
            <a:lstStyle/>
            <a:p>
              <a:r>
                <a:rPr lang="en-US" sz="2400" b="1" i="1">
                  <a:solidFill>
                    <a:srgbClr val="0070C0"/>
                  </a:solidFill>
                  <a:latin typeface="Trebuchet MS" pitchFamily="34" charset="0"/>
                </a:rPr>
                <a:t>Adventurous </a:t>
              </a:r>
            </a:p>
          </p:txBody>
        </p:sp>
        <p:sp>
          <p:nvSpPr>
            <p:cNvPr id="64546" name="Text Box 34"/>
            <p:cNvSpPr txBox="1">
              <a:spLocks noChangeArrowheads="1"/>
            </p:cNvSpPr>
            <p:nvPr/>
          </p:nvSpPr>
          <p:spPr bwMode="auto">
            <a:xfrm>
              <a:off x="6418922" y="5715428"/>
              <a:ext cx="2724334" cy="865928"/>
            </a:xfrm>
            <a:prstGeom prst="rect">
              <a:avLst/>
            </a:prstGeom>
            <a:noFill/>
            <a:ln w="9525">
              <a:noFill/>
              <a:miter lim="800000"/>
              <a:headEnd/>
              <a:tailEnd/>
            </a:ln>
          </p:spPr>
          <p:txBody>
            <a:bodyPr>
              <a:spAutoFit/>
            </a:bodyPr>
            <a:lstStyle/>
            <a:p>
              <a:pPr>
                <a:defRPr/>
              </a:pPr>
              <a:r>
                <a:rPr lang="en-US" sz="2400" b="1" i="1" dirty="0" smtClean="0">
                  <a:solidFill>
                    <a:schemeClr val="accent2">
                      <a:lumMod val="50000"/>
                    </a:schemeClr>
                  </a:solidFill>
                  <a:latin typeface="Trebuchet MS" pitchFamily="34" charset="0"/>
                  <a:cs typeface="Arial" charset="0"/>
                </a:rPr>
                <a:t>Travel Conservatives</a:t>
              </a:r>
              <a:endParaRPr lang="en-US" sz="2400" b="1" i="1" dirty="0">
                <a:solidFill>
                  <a:schemeClr val="accent2">
                    <a:lumMod val="50000"/>
                  </a:schemeClr>
                </a:solidFill>
                <a:latin typeface="Trebuchet MS" pitchFamily="34" charset="0"/>
                <a:cs typeface="Arial" charset="0"/>
              </a:endParaRPr>
            </a:p>
          </p:txBody>
        </p:sp>
        <p:sp>
          <p:nvSpPr>
            <p:cNvPr id="16" name="Oval 27"/>
            <p:cNvSpPr>
              <a:spLocks noChangeArrowheads="1"/>
            </p:cNvSpPr>
            <p:nvPr/>
          </p:nvSpPr>
          <p:spPr bwMode="auto">
            <a:xfrm>
              <a:off x="5276850" y="3048000"/>
              <a:ext cx="1200150" cy="1371600"/>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endParaRPr lang="en-US" sz="2400" b="1" i="1"/>
            </a:p>
          </p:txBody>
        </p:sp>
        <p:sp>
          <p:nvSpPr>
            <p:cNvPr id="17" name="Oval 27"/>
            <p:cNvSpPr>
              <a:spLocks noChangeArrowheads="1"/>
            </p:cNvSpPr>
            <p:nvPr/>
          </p:nvSpPr>
          <p:spPr bwMode="auto">
            <a:xfrm>
              <a:off x="5276850" y="5181600"/>
              <a:ext cx="1200150" cy="1371600"/>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defRPr/>
              </a:pPr>
              <a:endParaRPr lang="en-US" sz="2400" b="1" i="1"/>
            </a:p>
          </p:txBody>
        </p:sp>
      </p:gr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457200" y="274638"/>
            <a:ext cx="4267200" cy="1143000"/>
          </a:xfrm>
        </p:spPr>
        <p:txBody>
          <a:bodyPr/>
          <a:lstStyle/>
          <a:p>
            <a:pPr algn="ctr">
              <a:defRPr/>
            </a:pPr>
            <a:r>
              <a:rPr lang="en-US" b="1" i="1" dirty="0" smtClean="0">
                <a:solidFill>
                  <a:schemeClr val="accent3">
                    <a:lumMod val="50000"/>
                  </a:schemeClr>
                </a:solidFill>
                <a:ea typeface="Times New Roman (Arabic)"/>
              </a:rPr>
              <a:t>Cluster Groups</a:t>
            </a:r>
          </a:p>
        </p:txBody>
      </p:sp>
      <p:grpSp>
        <p:nvGrpSpPr>
          <p:cNvPr id="60419" name="Group 15"/>
          <p:cNvGrpSpPr>
            <a:grpSpLocks/>
          </p:cNvGrpSpPr>
          <p:nvPr/>
        </p:nvGrpSpPr>
        <p:grpSpPr bwMode="auto">
          <a:xfrm>
            <a:off x="5029574" y="895350"/>
            <a:ext cx="3885826" cy="3932417"/>
            <a:chOff x="5029200" y="895507"/>
            <a:chExt cx="3886201" cy="3317585"/>
          </a:xfrm>
        </p:grpSpPr>
        <p:sp>
          <p:nvSpPr>
            <p:cNvPr id="20484" name="Oval 3"/>
            <p:cNvSpPr>
              <a:spLocks noChangeArrowheads="1"/>
            </p:cNvSpPr>
            <p:nvPr/>
          </p:nvSpPr>
          <p:spPr bwMode="auto">
            <a:xfrm>
              <a:off x="5029200" y="914400"/>
              <a:ext cx="1066800" cy="990600"/>
            </a:xfrm>
            <a:prstGeom prst="ellipse">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endParaRPr lang="en-US" b="1" i="1">
                <a:solidFill>
                  <a:schemeClr val="accent2">
                    <a:lumMod val="50000"/>
                  </a:schemeClr>
                </a:solidFill>
              </a:endParaRPr>
            </a:p>
          </p:txBody>
        </p:sp>
        <p:sp>
          <p:nvSpPr>
            <p:cNvPr id="20487" name="Oval 6"/>
            <p:cNvSpPr>
              <a:spLocks noChangeArrowheads="1"/>
            </p:cNvSpPr>
            <p:nvPr/>
          </p:nvSpPr>
          <p:spPr bwMode="auto">
            <a:xfrm>
              <a:off x="5029200" y="3200400"/>
              <a:ext cx="1066800" cy="990600"/>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defRPr/>
              </a:pPr>
              <a:endParaRPr lang="en-US" b="1" i="1">
                <a:solidFill>
                  <a:schemeClr val="accent2">
                    <a:lumMod val="50000"/>
                  </a:schemeClr>
                </a:solidFill>
              </a:endParaRPr>
            </a:p>
          </p:txBody>
        </p:sp>
        <p:sp>
          <p:nvSpPr>
            <p:cNvPr id="20488" name="Oval 7"/>
            <p:cNvSpPr>
              <a:spLocks noChangeArrowheads="1"/>
            </p:cNvSpPr>
            <p:nvPr/>
          </p:nvSpPr>
          <p:spPr bwMode="auto">
            <a:xfrm>
              <a:off x="5029200" y="2057400"/>
              <a:ext cx="1066800" cy="990600"/>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endParaRPr lang="en-US" b="1" i="1">
                <a:solidFill>
                  <a:schemeClr val="accent2">
                    <a:lumMod val="50000"/>
                  </a:schemeClr>
                </a:solidFill>
              </a:endParaRPr>
            </a:p>
          </p:txBody>
        </p:sp>
        <p:sp>
          <p:nvSpPr>
            <p:cNvPr id="20489" name="Text Box 8"/>
            <p:cNvSpPr txBox="1">
              <a:spLocks noChangeArrowheads="1"/>
            </p:cNvSpPr>
            <p:nvPr/>
          </p:nvSpPr>
          <p:spPr bwMode="auto">
            <a:xfrm>
              <a:off x="6190987" y="895507"/>
              <a:ext cx="2286220" cy="644201"/>
            </a:xfrm>
            <a:prstGeom prst="rect">
              <a:avLst/>
            </a:prstGeom>
            <a:noFill/>
            <a:ln w="9525">
              <a:noFill/>
              <a:miter lim="800000"/>
              <a:headEnd/>
              <a:tailEnd/>
            </a:ln>
          </p:spPr>
          <p:txBody>
            <a:bodyPr>
              <a:spAutoFit/>
            </a:bodyPr>
            <a:lstStyle/>
            <a:p>
              <a:pPr>
                <a:defRPr/>
              </a:pPr>
              <a:r>
                <a:rPr lang="en-US" sz="2800" b="1" i="1" dirty="0">
                  <a:solidFill>
                    <a:schemeClr val="accent2">
                      <a:lumMod val="50000"/>
                    </a:schemeClr>
                  </a:solidFill>
                  <a:latin typeface="Trebuchet MS" pitchFamily="34" charset="0"/>
                  <a:cs typeface="Arial" charset="0"/>
                </a:rPr>
                <a:t>Passive</a:t>
              </a:r>
            </a:p>
            <a:p>
              <a:pPr>
                <a:defRPr/>
              </a:pPr>
              <a:r>
                <a:rPr lang="en-US" sz="1600" b="1" i="1" dirty="0">
                  <a:solidFill>
                    <a:schemeClr val="accent2">
                      <a:lumMod val="50000"/>
                    </a:schemeClr>
                  </a:solidFill>
                  <a:latin typeface="Trebuchet MS" pitchFamily="34" charset="0"/>
                  <a:cs typeface="Arial" charset="0"/>
                </a:rPr>
                <a:t>(n=342)</a:t>
              </a:r>
            </a:p>
          </p:txBody>
        </p:sp>
        <p:sp>
          <p:nvSpPr>
            <p:cNvPr id="20490" name="Text Box 9"/>
            <p:cNvSpPr txBox="1">
              <a:spLocks noChangeArrowheads="1"/>
            </p:cNvSpPr>
            <p:nvPr/>
          </p:nvSpPr>
          <p:spPr bwMode="auto">
            <a:xfrm>
              <a:off x="6190987" y="2114265"/>
              <a:ext cx="2724413" cy="644201"/>
            </a:xfrm>
            <a:prstGeom prst="rect">
              <a:avLst/>
            </a:prstGeom>
            <a:noFill/>
            <a:ln w="9525">
              <a:noFill/>
              <a:miter lim="800000"/>
              <a:headEnd/>
              <a:tailEnd/>
            </a:ln>
          </p:spPr>
          <p:txBody>
            <a:bodyPr>
              <a:spAutoFit/>
            </a:bodyPr>
            <a:lstStyle/>
            <a:p>
              <a:pPr>
                <a:defRPr/>
              </a:pPr>
              <a:r>
                <a:rPr lang="en-US" sz="2800" b="1" i="1" dirty="0">
                  <a:solidFill>
                    <a:schemeClr val="accent2">
                      <a:lumMod val="50000"/>
                    </a:schemeClr>
                  </a:solidFill>
                  <a:latin typeface="Trebuchet MS" pitchFamily="34" charset="0"/>
                  <a:cs typeface="Arial" charset="0"/>
                </a:rPr>
                <a:t>Adventurous</a:t>
              </a:r>
            </a:p>
            <a:p>
              <a:pPr>
                <a:defRPr/>
              </a:pPr>
              <a:r>
                <a:rPr lang="en-US" sz="1600" b="1" i="1" dirty="0">
                  <a:solidFill>
                    <a:schemeClr val="accent2">
                      <a:lumMod val="50000"/>
                    </a:schemeClr>
                  </a:solidFill>
                  <a:latin typeface="Trebuchet MS" pitchFamily="34" charset="0"/>
                  <a:cs typeface="Arial" charset="0"/>
                </a:rPr>
                <a:t>(n=324)</a:t>
              </a:r>
            </a:p>
          </p:txBody>
        </p:sp>
        <p:sp>
          <p:nvSpPr>
            <p:cNvPr id="20491" name="Text Box 10"/>
            <p:cNvSpPr txBox="1">
              <a:spLocks noChangeArrowheads="1"/>
            </p:cNvSpPr>
            <p:nvPr/>
          </p:nvSpPr>
          <p:spPr bwMode="auto">
            <a:xfrm>
              <a:off x="6190988" y="3200434"/>
              <a:ext cx="2724413" cy="1012658"/>
            </a:xfrm>
            <a:prstGeom prst="rect">
              <a:avLst/>
            </a:prstGeom>
            <a:noFill/>
            <a:ln w="9525">
              <a:noFill/>
              <a:miter lim="800000"/>
              <a:headEnd/>
              <a:tailEnd/>
            </a:ln>
          </p:spPr>
          <p:txBody>
            <a:bodyPr>
              <a:spAutoFit/>
            </a:bodyPr>
            <a:lstStyle/>
            <a:p>
              <a:pPr>
                <a:defRPr/>
              </a:pPr>
              <a:r>
                <a:rPr lang="en-US" sz="2800" b="1" i="1" dirty="0" smtClean="0">
                  <a:solidFill>
                    <a:schemeClr val="accent2">
                      <a:lumMod val="50000"/>
                    </a:schemeClr>
                  </a:solidFill>
                  <a:latin typeface="Trebuchet MS" pitchFamily="34" charset="0"/>
                  <a:cs typeface="Arial" charset="0"/>
                </a:rPr>
                <a:t> Travel Conservatives </a:t>
              </a:r>
              <a:endParaRPr lang="en-US" sz="2800" b="1" i="1" dirty="0">
                <a:solidFill>
                  <a:schemeClr val="accent2">
                    <a:lumMod val="50000"/>
                  </a:schemeClr>
                </a:solidFill>
                <a:latin typeface="Trebuchet MS" pitchFamily="34" charset="0"/>
                <a:cs typeface="Arial" charset="0"/>
              </a:endParaRPr>
            </a:p>
            <a:p>
              <a:pPr>
                <a:defRPr/>
              </a:pPr>
              <a:r>
                <a:rPr lang="en-US" sz="1600" b="1" i="1" dirty="0">
                  <a:solidFill>
                    <a:schemeClr val="accent2">
                      <a:lumMod val="50000"/>
                    </a:schemeClr>
                  </a:solidFill>
                  <a:latin typeface="Trebuchet MS" pitchFamily="34" charset="0"/>
                  <a:cs typeface="Arial" charset="0"/>
                </a:rPr>
                <a:t>(n=356)</a:t>
              </a:r>
            </a:p>
          </p:txBody>
        </p:sp>
      </p:grpSp>
      <p:graphicFrame>
        <p:nvGraphicFramePr>
          <p:cNvPr id="13" name="Object 13"/>
          <p:cNvGraphicFramePr>
            <a:graphicFrameLocks noChangeAspect="1"/>
          </p:cNvGraphicFramePr>
          <p:nvPr/>
        </p:nvGraphicFramePr>
        <p:xfrm>
          <a:off x="285750" y="1200150"/>
          <a:ext cx="4514850" cy="4972050"/>
        </p:xfrm>
        <a:graphic>
          <a:graphicData uri="http://schemas.openxmlformats.org/drawingml/2006/chart">
            <c:chart xmlns:c="http://schemas.openxmlformats.org/drawingml/2006/chart" xmlns:r="http://schemas.openxmlformats.org/officeDocument/2006/relationships" r:id="rId2"/>
          </a:graphicData>
        </a:graphic>
      </p:graphicFrame>
      <p:sp>
        <p:nvSpPr>
          <p:cNvPr id="15" name="TextBox 14"/>
          <p:cNvSpPr txBox="1"/>
          <p:nvPr/>
        </p:nvSpPr>
        <p:spPr>
          <a:xfrm>
            <a:off x="4267200" y="5830669"/>
            <a:ext cx="3886200" cy="646331"/>
          </a:xfrm>
          <a:prstGeom prst="rect">
            <a:avLst/>
          </a:prstGeom>
          <a:ln/>
        </p:spPr>
        <p:style>
          <a:lnRef idx="1">
            <a:schemeClr val="accent4"/>
          </a:lnRef>
          <a:fillRef idx="2">
            <a:schemeClr val="accent4"/>
          </a:fillRef>
          <a:effectRef idx="1">
            <a:schemeClr val="accent4"/>
          </a:effectRef>
          <a:fontRef idx="minor">
            <a:schemeClr val="dk1"/>
          </a:fontRef>
        </p:style>
        <p:txBody>
          <a:bodyPr>
            <a:spAutoFit/>
          </a:bodyPr>
          <a:lstStyle/>
          <a:p>
            <a:pPr algn="ctr" fontAlgn="auto">
              <a:spcBef>
                <a:spcPts val="0"/>
              </a:spcBef>
              <a:spcAft>
                <a:spcPts val="0"/>
              </a:spcAft>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ebuchet MS" pitchFamily="34" charset="0"/>
              </a:rPr>
              <a:t>Base: All Travelled by Air  (n=1022)</a:t>
            </a:r>
          </a:p>
        </p:txBody>
      </p:sp>
      <p:sp>
        <p:nvSpPr>
          <p:cNvPr id="12" name="Slide Number Placeholder 11"/>
          <p:cNvSpPr>
            <a:spLocks noGrp="1"/>
          </p:cNvSpPr>
          <p:nvPr>
            <p:ph type="sldNum" sz="quarter" idx="11"/>
          </p:nvPr>
        </p:nvSpPr>
        <p:spPr/>
        <p:txBody>
          <a:bodyPr/>
          <a:lstStyle/>
          <a:p>
            <a:pPr>
              <a:defRPr/>
            </a:pPr>
            <a:fld id="{26F29F75-F93E-4ECF-92B0-50D3654D68F0}" type="slidenum">
              <a:rPr lang="en-US" smtClean="0"/>
              <a:pPr>
                <a:defRPr/>
              </a:pPr>
              <a:t>56</a:t>
            </a:fld>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467600" cy="838200"/>
          </a:xfrm>
        </p:spPr>
        <p:txBody>
          <a:bodyPr/>
          <a:lstStyle/>
          <a:p>
            <a:pPr eaLnBrk="1" hangingPunct="1">
              <a:defRPr/>
            </a:pPr>
            <a:r>
              <a:rPr lang="en-US" dirty="0" smtClean="0">
                <a:solidFill>
                  <a:schemeClr val="accent6">
                    <a:lumMod val="50000"/>
                  </a:schemeClr>
                </a:solidFill>
              </a:rPr>
              <a:t>Reading The Statistics</a:t>
            </a:r>
            <a:endParaRPr lang="en-US" dirty="0">
              <a:solidFill>
                <a:schemeClr val="accent6">
                  <a:lumMod val="50000"/>
                </a:schemeClr>
              </a:solidFill>
            </a:endParaRPr>
          </a:p>
        </p:txBody>
      </p:sp>
      <p:sp>
        <p:nvSpPr>
          <p:cNvPr id="61443" name="Content Placeholder 2"/>
          <p:cNvSpPr>
            <a:spLocks noGrp="1"/>
          </p:cNvSpPr>
          <p:nvPr>
            <p:ph idx="1"/>
          </p:nvPr>
        </p:nvSpPr>
        <p:spPr>
          <a:xfrm>
            <a:off x="838200" y="1066800"/>
            <a:ext cx="7467600" cy="4873625"/>
          </a:xfrm>
        </p:spPr>
        <p:txBody>
          <a:bodyPr/>
          <a:lstStyle/>
          <a:p>
            <a:pPr eaLnBrk="1" hangingPunct="1">
              <a:lnSpc>
                <a:spcPct val="150000"/>
              </a:lnSpc>
            </a:pPr>
            <a:r>
              <a:rPr lang="en-US" sz="1800" smtClean="0">
                <a:solidFill>
                  <a:schemeClr val="tx2"/>
                </a:solidFill>
              </a:rPr>
              <a:t>The results of each group are presented with the respective standard deviations</a:t>
            </a:r>
          </a:p>
          <a:p>
            <a:pPr eaLnBrk="1" hangingPunct="1">
              <a:lnSpc>
                <a:spcPct val="150000"/>
              </a:lnSpc>
            </a:pPr>
            <a:r>
              <a:rPr lang="en-US" sz="1800" smtClean="0">
                <a:solidFill>
                  <a:schemeClr val="tx2"/>
                </a:solidFill>
              </a:rPr>
              <a:t>These standard deviations highlight the prominent positive and negative attributes of each segmented group</a:t>
            </a:r>
          </a:p>
          <a:p>
            <a:pPr eaLnBrk="1" hangingPunct="1">
              <a:lnSpc>
                <a:spcPct val="150000"/>
              </a:lnSpc>
            </a:pPr>
            <a:r>
              <a:rPr lang="en-US" sz="1800" smtClean="0">
                <a:solidFill>
                  <a:schemeClr val="tx2"/>
                </a:solidFill>
              </a:rPr>
              <a:t>Standard Deviation of greater than zero resembles positive correlation  and less than zero shows negative correlation  the higher the value (+/-) the strongest the (+/-) correlation.</a:t>
            </a:r>
          </a:p>
          <a:p>
            <a:pPr eaLnBrk="1" hangingPunct="1">
              <a:lnSpc>
                <a:spcPct val="150000"/>
              </a:lnSpc>
            </a:pPr>
            <a:r>
              <a:rPr lang="en-GB" sz="1800" smtClean="0">
                <a:solidFill>
                  <a:schemeClr val="tx2"/>
                </a:solidFill>
              </a:rPr>
              <a:t>Statements with highest Stdev value(+/-) present the characteristics of each group </a:t>
            </a:r>
            <a:endParaRPr lang="en-US" sz="1800" smtClean="0">
              <a:solidFill>
                <a:schemeClr val="tx2"/>
              </a:solidFill>
            </a:endParaRPr>
          </a:p>
          <a:p>
            <a:pPr eaLnBrk="1" hangingPunct="1">
              <a:lnSpc>
                <a:spcPct val="150000"/>
              </a:lnSpc>
            </a:pPr>
            <a:r>
              <a:rPr lang="en-US" sz="1800" smtClean="0">
                <a:solidFill>
                  <a:schemeClr val="tx2"/>
                </a:solidFill>
              </a:rPr>
              <a:t>The following slides will present the characteristics of each group based on the standard deviations</a:t>
            </a:r>
          </a:p>
        </p:txBody>
      </p:sp>
      <p:sp>
        <p:nvSpPr>
          <p:cNvPr id="4" name="Slide Number Placeholder 3"/>
          <p:cNvSpPr>
            <a:spLocks noGrp="1"/>
          </p:cNvSpPr>
          <p:nvPr>
            <p:ph type="sldNum" sz="quarter" idx="11"/>
          </p:nvPr>
        </p:nvSpPr>
        <p:spPr/>
        <p:txBody>
          <a:bodyPr/>
          <a:lstStyle/>
          <a:p>
            <a:pPr>
              <a:defRPr/>
            </a:pPr>
            <a:fld id="{13D05FDE-7F16-4C8F-B00C-FBA1F2A06B85}" type="slidenum">
              <a:rPr lang="en-US" smtClean="0"/>
              <a:pPr>
                <a:defRPr/>
              </a:pPr>
              <a:t>57</a:t>
            </a:fld>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685800"/>
          </a:xfrm>
        </p:spPr>
        <p:txBody>
          <a:bodyPr rtlCol="0" anchor="ctr" anchorCtr="0"/>
          <a:lstStyle/>
          <a:p>
            <a:pPr eaLnBrk="1" fontAlgn="auto" hangingPunct="1">
              <a:spcAft>
                <a:spcPts val="0"/>
              </a:spcAft>
              <a:defRPr/>
            </a:pPr>
            <a:r>
              <a:rPr lang="en-US" b="1" dirty="0" smtClean="0">
                <a:solidFill>
                  <a:schemeClr val="accent3">
                    <a:lumMod val="50000"/>
                  </a:schemeClr>
                </a:solidFill>
              </a:rPr>
              <a:t>Group 1: Passive(n=342)</a:t>
            </a:r>
            <a:endParaRPr lang="en-US" b="1" dirty="0">
              <a:solidFill>
                <a:schemeClr val="accent3">
                  <a:lumMod val="50000"/>
                </a:schemeClr>
              </a:solidFill>
            </a:endParaRPr>
          </a:p>
        </p:txBody>
      </p:sp>
      <p:sp>
        <p:nvSpPr>
          <p:cNvPr id="6" name="TextBox 5"/>
          <p:cNvSpPr txBox="1"/>
          <p:nvPr/>
        </p:nvSpPr>
        <p:spPr>
          <a:xfrm>
            <a:off x="457200" y="685800"/>
            <a:ext cx="8110538" cy="954107"/>
          </a:xfrm>
          <a:prstGeom prst="rect">
            <a:avLst/>
          </a:prstGeom>
          <a:ln/>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en-US" sz="1400" dirty="0">
                <a:solidFill>
                  <a:schemeClr val="bg1"/>
                </a:solidFill>
                <a:latin typeface="Trebuchet MS" pitchFamily="34" charset="0"/>
              </a:rPr>
              <a:t>These individuals are passive. They don’t believe in another try if they failed from the first time, they don’t seize opportunities when they arise, their interest in the cultures of other countries cultures and international events is very weak, add to that they are unhappy with the standards of their living. </a:t>
            </a:r>
          </a:p>
        </p:txBody>
      </p:sp>
      <p:sp>
        <p:nvSpPr>
          <p:cNvPr id="9" name="TextBox 8"/>
          <p:cNvSpPr txBox="1"/>
          <p:nvPr/>
        </p:nvSpPr>
        <p:spPr>
          <a:xfrm>
            <a:off x="457200" y="6248400"/>
            <a:ext cx="3581400" cy="276999"/>
          </a:xfrm>
          <a:prstGeom prst="rect">
            <a:avLst/>
          </a:prstGeom>
          <a:ln/>
        </p:spPr>
        <p:style>
          <a:lnRef idx="1">
            <a:schemeClr val="dk1"/>
          </a:lnRef>
          <a:fillRef idx="2">
            <a:schemeClr val="dk1"/>
          </a:fillRef>
          <a:effectRef idx="1">
            <a:schemeClr val="dk1"/>
          </a:effectRef>
          <a:fontRef idx="minor">
            <a:schemeClr val="dk1"/>
          </a:fontRef>
        </p:style>
        <p:txBody>
          <a:bodyPr>
            <a:spAutoFit/>
          </a:bodyPr>
          <a:lstStyle/>
          <a:p>
            <a:pPr algn="ctr">
              <a:defRPr/>
            </a:pPr>
            <a:r>
              <a:rPr lang="en-US" sz="1200">
                <a:solidFill>
                  <a:srgbClr val="000000"/>
                </a:solidFill>
                <a:latin typeface="Trebuchet MS" pitchFamily="34" charset="0"/>
                <a:cs typeface="Arial" pitchFamily="34" charset="0"/>
              </a:rPr>
              <a:t>Base: All Traveled by Air  (n=1022)</a:t>
            </a:r>
          </a:p>
        </p:txBody>
      </p:sp>
      <p:graphicFrame>
        <p:nvGraphicFramePr>
          <p:cNvPr id="62524" name="Group 60"/>
          <p:cNvGraphicFramePr>
            <a:graphicFrameLocks noGrp="1"/>
          </p:cNvGraphicFramePr>
          <p:nvPr>
            <p:ph sz="quarter" idx="1"/>
          </p:nvPr>
        </p:nvGraphicFramePr>
        <p:xfrm>
          <a:off x="457200" y="1752600"/>
          <a:ext cx="8077200" cy="4262445"/>
        </p:xfrm>
        <a:graphic>
          <a:graphicData uri="http://schemas.openxmlformats.org/drawingml/2006/table">
            <a:tbl>
              <a:tblPr/>
              <a:tblGrid>
                <a:gridCol w="7038975"/>
                <a:gridCol w="1038225"/>
              </a:tblGrid>
              <a:tr h="28416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Statement </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Stdev</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r>
              <a:tr h="2841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to take holidays in SAUDI rather than abroad</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0.013</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8696B"/>
                    </a:solidFill>
                  </a:tcPr>
                </a:tc>
              </a:tr>
              <a:tr h="2841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to go on holidays where activities are organized for me</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-0.088</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A8471"/>
                    </a:solidFill>
                  </a:tcPr>
                </a:tc>
              </a:tr>
              <a:tr h="2841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would never think of taking a package holiday</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-0.1136</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A8A72"/>
                    </a:solidFill>
                  </a:tcPr>
                </a:tc>
              </a:tr>
              <a:tr h="2841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love traveling abroad</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-0.159</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B9674"/>
                    </a:solidFill>
                  </a:tcPr>
                </a:tc>
              </a:tr>
              <a:tr h="2841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am happy in my job</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-0.3409</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DC57D"/>
                    </a:solidFill>
                  </a:tcPr>
                </a:tc>
              </a:tr>
              <a:tr h="2841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to enjoy life and don't worry about the future</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-0.448</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FE182"/>
                    </a:solidFill>
                  </a:tcPr>
                </a:tc>
              </a:tr>
              <a:tr h="2841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to go back to familiar places for holidays</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-0.4521</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FE283"/>
                    </a:solidFill>
                  </a:tcPr>
                </a:tc>
              </a:tr>
              <a:tr h="2841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taking risks</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-0.5274</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2E389"/>
                    </a:solidFill>
                  </a:tcPr>
                </a:tc>
              </a:tr>
              <a:tr h="2841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prefer to spend a quiet evening at home than go out</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-0.6135</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D6D395"/>
                    </a:solidFill>
                  </a:tcPr>
                </a:tc>
              </a:tr>
              <a:tr h="2841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am interested in international events</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-0.6584</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8CA9A"/>
                    </a:solidFill>
                  </a:tcPr>
                </a:tc>
              </a:tr>
              <a:tr h="2841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am perfectly happy with my standard of living</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-0.7012</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BAC2A0"/>
                    </a:solidFill>
                  </a:tcPr>
                </a:tc>
              </a:tr>
              <a:tr h="2841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am interested in other cultures</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-0.7076</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B8C1A1"/>
                    </a:solidFill>
                  </a:tcPr>
                </a:tc>
              </a:tr>
              <a:tr h="2841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You should seize opportunities in life when they arise</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-0.8667</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84A3B5"/>
                    </a:solidFill>
                  </a:tcPr>
                </a:tc>
              </a:tr>
              <a:tr h="2841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If at first you do not succeed you must keep trying</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-0.9991</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5A8AC6"/>
                    </a:solidFill>
                  </a:tcPr>
                </a:tc>
              </a:tr>
            </a:tbl>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685800"/>
          </a:xfrm>
        </p:spPr>
        <p:txBody>
          <a:bodyPr rtlCol="0" anchor="ctr" anchorCtr="0"/>
          <a:lstStyle/>
          <a:p>
            <a:pPr eaLnBrk="1" fontAlgn="auto" hangingPunct="1">
              <a:spcAft>
                <a:spcPts val="0"/>
              </a:spcAft>
              <a:defRPr/>
            </a:pPr>
            <a:r>
              <a:rPr lang="en-US" dirty="0" smtClean="0">
                <a:solidFill>
                  <a:schemeClr val="accent1">
                    <a:lumMod val="50000"/>
                  </a:schemeClr>
                </a:solidFill>
              </a:rPr>
              <a:t>Group 2: Adventurous (n=324)</a:t>
            </a:r>
            <a:endParaRPr lang="en-US" dirty="0">
              <a:solidFill>
                <a:schemeClr val="accent1">
                  <a:lumMod val="50000"/>
                </a:schemeClr>
              </a:solidFill>
            </a:endParaRPr>
          </a:p>
        </p:txBody>
      </p:sp>
      <p:sp>
        <p:nvSpPr>
          <p:cNvPr id="6" name="TextBox 5"/>
          <p:cNvSpPr txBox="1"/>
          <p:nvPr/>
        </p:nvSpPr>
        <p:spPr>
          <a:xfrm>
            <a:off x="457200" y="685800"/>
            <a:ext cx="8110538" cy="738664"/>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p>
            <a:pPr fontAlgn="auto">
              <a:spcBef>
                <a:spcPts val="0"/>
              </a:spcBef>
              <a:spcAft>
                <a:spcPts val="0"/>
              </a:spcAft>
              <a:defRPr/>
            </a:pPr>
            <a:r>
              <a:rPr lang="en-US" sz="1400" dirty="0">
                <a:solidFill>
                  <a:schemeClr val="bg1"/>
                </a:solidFill>
                <a:latin typeface="Trebuchet MS" pitchFamily="34" charset="0"/>
              </a:rPr>
              <a:t>Here are the adventurous group, they like to enjoy life without any worry , also they could called as worry free group , they love traveling abroad , taking risks and organized holiday activities, also they are interested in international events and other cultures, this group travel is basic to them. </a:t>
            </a:r>
          </a:p>
        </p:txBody>
      </p:sp>
      <p:sp>
        <p:nvSpPr>
          <p:cNvPr id="9" name="TextBox 8"/>
          <p:cNvSpPr txBox="1"/>
          <p:nvPr/>
        </p:nvSpPr>
        <p:spPr>
          <a:xfrm>
            <a:off x="457200" y="6248400"/>
            <a:ext cx="3581400" cy="276999"/>
          </a:xfrm>
          <a:prstGeom prst="rect">
            <a:avLst/>
          </a:prstGeom>
          <a:ln/>
        </p:spPr>
        <p:style>
          <a:lnRef idx="1">
            <a:schemeClr val="dk1"/>
          </a:lnRef>
          <a:fillRef idx="2">
            <a:schemeClr val="dk1"/>
          </a:fillRef>
          <a:effectRef idx="1">
            <a:schemeClr val="dk1"/>
          </a:effectRef>
          <a:fontRef idx="minor">
            <a:schemeClr val="dk1"/>
          </a:fontRef>
        </p:style>
        <p:txBody>
          <a:bodyPr>
            <a:spAutoFit/>
          </a:bodyPr>
          <a:lstStyle/>
          <a:p>
            <a:pPr algn="ctr">
              <a:defRPr/>
            </a:pPr>
            <a:r>
              <a:rPr lang="en-US" sz="1200">
                <a:solidFill>
                  <a:srgbClr val="000000"/>
                </a:solidFill>
                <a:latin typeface="Trebuchet MS" pitchFamily="34" charset="0"/>
                <a:cs typeface="Arial" pitchFamily="34" charset="0"/>
              </a:rPr>
              <a:t>Base: All Traveled by Air  (n=1022)</a:t>
            </a:r>
          </a:p>
        </p:txBody>
      </p:sp>
      <p:graphicFrame>
        <p:nvGraphicFramePr>
          <p:cNvPr id="63548" name="Group 60"/>
          <p:cNvGraphicFramePr>
            <a:graphicFrameLocks noGrp="1"/>
          </p:cNvGraphicFramePr>
          <p:nvPr>
            <p:ph sz="quarter" idx="1"/>
          </p:nvPr>
        </p:nvGraphicFramePr>
        <p:xfrm>
          <a:off x="457200" y="1600200"/>
          <a:ext cx="8077200" cy="4429125"/>
        </p:xfrm>
        <a:graphic>
          <a:graphicData uri="http://schemas.openxmlformats.org/drawingml/2006/table">
            <a:tbl>
              <a:tblPr/>
              <a:tblGrid>
                <a:gridCol w="7038975"/>
                <a:gridCol w="1038225"/>
              </a:tblGrid>
              <a:tr h="295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Statement</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Stdev</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r>
              <a:tr h="295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to enjoy life and don't worry about the future</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0.6809</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8696B"/>
                    </a:solidFill>
                  </a:tcPr>
                </a:tc>
              </a:tr>
              <a:tr h="295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love traveling abroad</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0.6653</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9746E"/>
                    </a:solidFill>
                  </a:tcPr>
                </a:tc>
              </a:tr>
              <a:tr h="295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taking risks</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0.6649</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9746E"/>
                    </a:solidFill>
                  </a:tcPr>
                </a:tc>
              </a:tr>
              <a:tr h="295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to go on holidays where activities are organized for me</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0.6062</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B9C75"/>
                    </a:solidFill>
                  </a:tcPr>
                </a:tc>
              </a:tr>
              <a:tr h="295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am interested in international events</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0.5945</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CA477"/>
                    </a:solidFill>
                  </a:tcPr>
                </a:tc>
              </a:tr>
              <a:tr h="295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am interested in other cultures</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0.5759</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CB079"/>
                    </a:solidFill>
                  </a:tcPr>
                </a:tc>
              </a:tr>
              <a:tr h="295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If at first you do not succeed you must keep trying</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0.5407</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EC87E"/>
                    </a:solidFill>
                  </a:tcPr>
                </a:tc>
              </a:tr>
              <a:tr h="295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am perfectly happy with my standard of living</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0.4338</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6E688"/>
                    </a:solidFill>
                  </a:tcPr>
                </a:tc>
              </a:tr>
              <a:tr h="295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am happy in my job</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0.4337</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6E588"/>
                    </a:solidFill>
                  </a:tcPr>
                </a:tc>
              </a:tr>
              <a:tr h="295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You should seize opportunities in life when they arise</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0.4298</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5E588"/>
                    </a:solidFill>
                  </a:tcPr>
                </a:tc>
              </a:tr>
              <a:tr h="295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prefer to spend a quiet evening at home than go out</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0.3468</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8DD8D"/>
                    </a:solidFill>
                  </a:tcPr>
                </a:tc>
              </a:tr>
              <a:tr h="295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to go back to familiar places for holidays</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0.2561</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DAD593"/>
                    </a:solidFill>
                  </a:tcPr>
                </a:tc>
              </a:tr>
              <a:tr h="295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would never think of taking a package holiday</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-0.1395</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9BB0AC"/>
                    </a:solidFill>
                  </a:tcPr>
                </a:tc>
              </a:tr>
              <a:tr h="295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to take holidays in SAUDI rather than abroad</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-0.5501</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5A8AC6"/>
                    </a:solidFill>
                  </a:tcPr>
                </a:tc>
              </a:tr>
            </a:tbl>
          </a:graphicData>
        </a:graphic>
      </p:graphicFrame>
      <p:sp>
        <p:nvSpPr>
          <p:cNvPr id="7" name="Slide Number Placeholder 6"/>
          <p:cNvSpPr>
            <a:spLocks noGrp="1"/>
          </p:cNvSpPr>
          <p:nvPr>
            <p:ph type="sldNum" sz="quarter" idx="11"/>
          </p:nvPr>
        </p:nvSpPr>
        <p:spPr/>
        <p:txBody>
          <a:bodyPr/>
          <a:lstStyle/>
          <a:p>
            <a:pPr>
              <a:defRPr/>
            </a:pPr>
            <a:fld id="{DBDABD7A-0C19-4FB7-B892-BAB1D1D75D16}" type="slidenum">
              <a:rPr lang="en-US" smtClean="0"/>
              <a:pPr>
                <a:defRPr/>
              </a:pPr>
              <a:t>59</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pPr eaLnBrk="1" fontAlgn="auto" hangingPunct="1">
              <a:spcAft>
                <a:spcPts val="0"/>
              </a:spcAft>
              <a:defRPr/>
            </a:pPr>
            <a:r>
              <a:rPr lang="en-US" b="1" dirty="0" smtClean="0">
                <a:solidFill>
                  <a:schemeClr val="accent1">
                    <a:lumMod val="50000"/>
                  </a:schemeClr>
                </a:solidFill>
              </a:rPr>
              <a:t>Share of Voice</a:t>
            </a:r>
            <a:endParaRPr lang="en-US" b="1" dirty="0">
              <a:solidFill>
                <a:schemeClr val="accent1">
                  <a:lumMod val="50000"/>
                </a:schemeClr>
              </a:solidFill>
            </a:endParaRPr>
          </a:p>
        </p:txBody>
      </p:sp>
      <p:graphicFrame>
        <p:nvGraphicFramePr>
          <p:cNvPr id="7" name="Content Placeholder 3"/>
          <p:cNvGraphicFramePr>
            <a:graphicFrameLocks noGrp="1"/>
          </p:cNvGraphicFramePr>
          <p:nvPr>
            <p:ph idx="1"/>
          </p:nvPr>
        </p:nvGraphicFramePr>
        <p:xfrm>
          <a:off x="4876800" y="838200"/>
          <a:ext cx="3886200" cy="5257800"/>
        </p:xfrm>
        <a:graphic>
          <a:graphicData uri="http://schemas.openxmlformats.org/drawingml/2006/chart">
            <c:chart xmlns:c="http://schemas.openxmlformats.org/drawingml/2006/chart" xmlns:r="http://schemas.openxmlformats.org/officeDocument/2006/relationships" r:id="rId3"/>
          </a:graphicData>
        </a:graphic>
      </p:graphicFrame>
      <p:sp>
        <p:nvSpPr>
          <p:cNvPr id="12292" name="Content Placeholder 6"/>
          <p:cNvSpPr>
            <a:spLocks noGrp="1"/>
          </p:cNvSpPr>
          <p:nvPr>
            <p:ph idx="13"/>
          </p:nvPr>
        </p:nvSpPr>
        <p:spPr>
          <a:xfrm>
            <a:off x="838200" y="1600200"/>
            <a:ext cx="3810000" cy="5257800"/>
          </a:xfrm>
        </p:spPr>
        <p:txBody>
          <a:bodyPr/>
          <a:lstStyle/>
          <a:p>
            <a:pPr eaLnBrk="1" hangingPunct="1">
              <a:lnSpc>
                <a:spcPct val="150000"/>
              </a:lnSpc>
            </a:pPr>
            <a:r>
              <a:rPr lang="en-US" sz="1800" dirty="0" smtClean="0"/>
              <a:t>44% of all those who traveled by air  visited MEA and Africa in the last 12 months.</a:t>
            </a:r>
          </a:p>
          <a:p>
            <a:pPr eaLnBrk="1" hangingPunct="1">
              <a:lnSpc>
                <a:spcPct val="150000"/>
              </a:lnSpc>
            </a:pPr>
            <a:r>
              <a:rPr lang="en-US" sz="1800" dirty="0" smtClean="0"/>
              <a:t>GCC  is the second most visited area with 36%</a:t>
            </a:r>
          </a:p>
          <a:p>
            <a:pPr eaLnBrk="1" hangingPunct="1">
              <a:lnSpc>
                <a:spcPct val="150000"/>
              </a:lnSpc>
            </a:pPr>
            <a:r>
              <a:rPr lang="en-GB" sz="1800" dirty="0" smtClean="0"/>
              <a:t>GCC, MEA and Africa combined accumulate to </a:t>
            </a:r>
            <a:r>
              <a:rPr lang="en-US" sz="1800" dirty="0" smtClean="0"/>
              <a:t>~80% of travelers by air.</a:t>
            </a:r>
          </a:p>
        </p:txBody>
      </p:sp>
      <p:sp>
        <p:nvSpPr>
          <p:cNvPr id="8" name="TextBox 7"/>
          <p:cNvSpPr txBox="1"/>
          <p:nvPr/>
        </p:nvSpPr>
        <p:spPr>
          <a:xfrm>
            <a:off x="5029200" y="5867400"/>
            <a:ext cx="3581400" cy="276225"/>
          </a:xfrm>
          <a:prstGeom prst="rect">
            <a:avLst/>
          </a:prstGeom>
          <a:ln/>
        </p:spPr>
        <p:style>
          <a:lnRef idx="0">
            <a:schemeClr val="accent4"/>
          </a:lnRef>
          <a:fillRef idx="3">
            <a:schemeClr val="accent4"/>
          </a:fillRef>
          <a:effectRef idx="3">
            <a:schemeClr val="accent4"/>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All Travelled by Air (n=1022)</a:t>
            </a:r>
          </a:p>
        </p:txBody>
      </p:sp>
      <p:sp>
        <p:nvSpPr>
          <p:cNvPr id="9"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685800"/>
          </a:xfrm>
        </p:spPr>
        <p:txBody>
          <a:bodyPr rtlCol="0" anchor="ctr" anchorCtr="0">
            <a:normAutofit fontScale="90000"/>
          </a:bodyPr>
          <a:lstStyle/>
          <a:p>
            <a:pPr eaLnBrk="1" fontAlgn="auto" hangingPunct="1">
              <a:spcAft>
                <a:spcPts val="0"/>
              </a:spcAft>
              <a:defRPr/>
            </a:pPr>
            <a:r>
              <a:rPr lang="en-US" dirty="0" smtClean="0">
                <a:solidFill>
                  <a:schemeClr val="tx1">
                    <a:lumMod val="65000"/>
                    <a:lumOff val="35000"/>
                  </a:schemeClr>
                </a:solidFill>
              </a:rPr>
              <a:t>Group 3: Travel Conservatives (n=356)</a:t>
            </a:r>
            <a:endParaRPr lang="en-US" dirty="0">
              <a:solidFill>
                <a:schemeClr val="tx1">
                  <a:lumMod val="65000"/>
                  <a:lumOff val="35000"/>
                </a:schemeClr>
              </a:solidFill>
            </a:endParaRPr>
          </a:p>
        </p:txBody>
      </p:sp>
      <p:sp>
        <p:nvSpPr>
          <p:cNvPr id="6" name="TextBox 5"/>
          <p:cNvSpPr txBox="1"/>
          <p:nvPr/>
        </p:nvSpPr>
        <p:spPr>
          <a:xfrm>
            <a:off x="457200" y="685800"/>
            <a:ext cx="8110538" cy="954107"/>
          </a:xfrm>
          <a:prstGeom prst="rect">
            <a:avLst/>
          </a:prstGeom>
          <a:ln/>
        </p:spPr>
        <p:style>
          <a:lnRef idx="0">
            <a:schemeClr val="accent2"/>
          </a:lnRef>
          <a:fillRef idx="3">
            <a:schemeClr val="accent2"/>
          </a:fillRef>
          <a:effectRef idx="3">
            <a:schemeClr val="accent2"/>
          </a:effectRef>
          <a:fontRef idx="minor">
            <a:schemeClr val="lt1"/>
          </a:fontRef>
        </p:style>
        <p:txBody>
          <a:bodyPr>
            <a:spAutoFit/>
          </a:bodyPr>
          <a:lstStyle/>
          <a:p>
            <a:pPr fontAlgn="auto">
              <a:spcBef>
                <a:spcPts val="0"/>
              </a:spcBef>
              <a:spcAft>
                <a:spcPts val="0"/>
              </a:spcAft>
              <a:defRPr/>
            </a:pPr>
            <a:r>
              <a:rPr lang="en-US" sz="1400" dirty="0">
                <a:solidFill>
                  <a:schemeClr val="bg1"/>
                </a:solidFill>
                <a:latin typeface="Trebuchet MS" pitchFamily="34" charset="0"/>
              </a:rPr>
              <a:t>This group does not show a very highly significant characteristics, but the main showing characteristics is that they prefer taking their holidays in their mother country rather than traveling abroad, also they don’t prefer holidays where activities are organized for them, also they hate travelling abroad!  </a:t>
            </a:r>
          </a:p>
        </p:txBody>
      </p:sp>
      <p:sp>
        <p:nvSpPr>
          <p:cNvPr id="9" name="TextBox 8"/>
          <p:cNvSpPr txBox="1"/>
          <p:nvPr/>
        </p:nvSpPr>
        <p:spPr>
          <a:xfrm>
            <a:off x="457200" y="6248400"/>
            <a:ext cx="3581400" cy="276999"/>
          </a:xfrm>
          <a:prstGeom prst="rect">
            <a:avLst/>
          </a:prstGeom>
          <a:ln/>
        </p:spPr>
        <p:style>
          <a:lnRef idx="1">
            <a:schemeClr val="dk1"/>
          </a:lnRef>
          <a:fillRef idx="2">
            <a:schemeClr val="dk1"/>
          </a:fillRef>
          <a:effectRef idx="1">
            <a:schemeClr val="dk1"/>
          </a:effectRef>
          <a:fontRef idx="minor">
            <a:schemeClr val="dk1"/>
          </a:fontRef>
        </p:style>
        <p:txBody>
          <a:bodyPr>
            <a:spAutoFit/>
          </a:bodyPr>
          <a:lstStyle/>
          <a:p>
            <a:pPr algn="ctr">
              <a:defRPr/>
            </a:pPr>
            <a:r>
              <a:rPr lang="en-US" sz="1200">
                <a:solidFill>
                  <a:srgbClr val="000000"/>
                </a:solidFill>
                <a:latin typeface="Trebuchet MS" pitchFamily="34" charset="0"/>
                <a:cs typeface="Arial" pitchFamily="34" charset="0"/>
              </a:rPr>
              <a:t>Base: All Traveled by Air  (n=1022)</a:t>
            </a:r>
          </a:p>
        </p:txBody>
      </p:sp>
      <p:graphicFrame>
        <p:nvGraphicFramePr>
          <p:cNvPr id="8" name="Content Placeholder 7"/>
          <p:cNvGraphicFramePr>
            <a:graphicFrameLocks noGrp="1"/>
          </p:cNvGraphicFramePr>
          <p:nvPr>
            <p:ph sz="quarter" idx="1"/>
          </p:nvPr>
        </p:nvGraphicFramePr>
        <p:xfrm>
          <a:off x="457200" y="1828800"/>
          <a:ext cx="8077200" cy="4191000"/>
        </p:xfrm>
        <a:graphic>
          <a:graphicData uri="http://schemas.openxmlformats.org/drawingml/2006/table">
            <a:tbl>
              <a:tblPr/>
              <a:tblGrid>
                <a:gridCol w="6934200"/>
                <a:gridCol w="1143000"/>
              </a:tblGrid>
              <a:tr h="2794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Statement</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Stdev</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r>
              <a:tr h="2794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to take holidays in SAUDI rather than abroad</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0.4882</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8696B"/>
                    </a:solidFill>
                  </a:tcPr>
                </a:tc>
              </a:tr>
              <a:tr h="2794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If at first you do not succeed you must keep trying</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0.4677</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9726D"/>
                    </a:solidFill>
                  </a:tcPr>
                </a:tc>
              </a:tr>
              <a:tr h="2794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You should seize opportunities in life when they arise</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0.4415</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A7D6F"/>
                    </a:solidFill>
                  </a:tcPr>
                </a:tc>
              </a:tr>
              <a:tr h="2794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am perfectly happy with my standard of living</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0.2788</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DC17C"/>
                    </a:solidFill>
                  </a:tcPr>
                </a:tc>
              </a:tr>
              <a:tr h="2794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prefer to spend a quiet evening at home than go out</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0.2737</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DC47D"/>
                    </a:solidFill>
                  </a:tcPr>
                </a:tc>
              </a:tr>
              <a:tr h="2794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would never think of taking a package holiday</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0.2361</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ED380"/>
                    </a:solidFill>
                  </a:tcPr>
                </a:tc>
              </a:tr>
              <a:tr h="2794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to go back to familiar places for holidays</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0.2012</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FE283"/>
                    </a:solidFill>
                  </a:tcPr>
                </a:tc>
              </a:tr>
              <a:tr h="2794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am interested in other cultures</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0.1556</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F9E787"/>
                    </a:solidFill>
                  </a:tcPr>
                </a:tc>
              </a:tr>
              <a:tr h="2794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am interested in international events</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0.0914</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8DD8D"/>
                    </a:solidFill>
                  </a:tcPr>
                </a:tc>
              </a:tr>
              <a:tr h="2794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am happy in my job</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-0.0672</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0C69E"/>
                    </a:solidFill>
                  </a:tcPr>
                </a:tc>
              </a:tr>
              <a:tr h="2794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taking risks</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-0.0985</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B8C1A1"/>
                    </a:solidFill>
                  </a:tcPr>
                </a:tc>
              </a:tr>
              <a:tr h="2794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to enjoy life and don't worry about the future</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-0.1894</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A0B3AA"/>
                    </a:solidFill>
                  </a:tcPr>
                </a:tc>
              </a:tr>
              <a:tr h="2794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love traveling abroad</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-0.4527</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5D8CC5"/>
                    </a:solidFill>
                  </a:tcPr>
                </a:tc>
              </a:tr>
              <a:tr h="2794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I like to go on holidays where activities are organized for me</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1" u="none" strike="noStrike" cap="none" normalizeH="0" baseline="0" smtClean="0">
                          <a:ln>
                            <a:noFill/>
                          </a:ln>
                          <a:solidFill>
                            <a:srgbClr val="000000"/>
                          </a:solidFill>
                          <a:effectLst/>
                          <a:latin typeface="Calibri" pitchFamily="34" charset="0"/>
                          <a:cs typeface="Arial" pitchFamily="34" charset="0"/>
                        </a:rPr>
                        <a:t>-0.4672</a:t>
                      </a:r>
                    </a:p>
                  </a:txBody>
                  <a:tcPr marL="9525" marR="9525" marT="9525" marB="0" anchor="ctr" horzOverflow="overflow">
                    <a:lnL w="6350" cap="flat" cmpd="sng" algn="ctr">
                      <a:solidFill>
                        <a:srgbClr val="B2A1C7"/>
                      </a:solidFill>
                      <a:prstDash val="solid"/>
                      <a:round/>
                      <a:headEnd type="none" w="med" len="med"/>
                      <a:tailEnd type="none" w="med" len="med"/>
                    </a:lnL>
                    <a:lnR w="6350" cap="flat" cmpd="sng" algn="ctr">
                      <a:solidFill>
                        <a:srgbClr val="B2A1C7"/>
                      </a:solidFill>
                      <a:prstDash val="solid"/>
                      <a:round/>
                      <a:headEnd type="none" w="med" len="med"/>
                      <a:tailEnd type="none" w="med" len="med"/>
                    </a:lnR>
                    <a:lnT w="6350" cap="flat" cmpd="sng" algn="ctr">
                      <a:solidFill>
                        <a:srgbClr val="B2A1C7"/>
                      </a:solidFill>
                      <a:prstDash val="solid"/>
                      <a:round/>
                      <a:headEnd type="none" w="med" len="med"/>
                      <a:tailEnd type="none" w="med" len="med"/>
                    </a:lnT>
                    <a:lnB w="6350" cap="flat" cmpd="sng" algn="ctr">
                      <a:solidFill>
                        <a:srgbClr val="B2A1C7"/>
                      </a:solidFill>
                      <a:prstDash val="solid"/>
                      <a:round/>
                      <a:headEnd type="none" w="med" len="med"/>
                      <a:tailEnd type="none" w="med" len="med"/>
                    </a:lnB>
                    <a:lnTlToBr>
                      <a:noFill/>
                    </a:lnTlToBr>
                    <a:lnBlToTr>
                      <a:noFill/>
                    </a:lnBlToTr>
                    <a:solidFill>
                      <a:srgbClr val="5A8AC6"/>
                    </a:solidFill>
                  </a:tcPr>
                </a:tc>
              </a:tr>
            </a:tbl>
          </a:graphicData>
        </a:graphic>
      </p:graphicFrame>
      <p:sp>
        <p:nvSpPr>
          <p:cNvPr id="7" name="Slide Number Placeholder 6"/>
          <p:cNvSpPr>
            <a:spLocks noGrp="1"/>
          </p:cNvSpPr>
          <p:nvPr>
            <p:ph type="sldNum" sz="quarter" idx="11"/>
          </p:nvPr>
        </p:nvSpPr>
        <p:spPr/>
        <p:txBody>
          <a:bodyPr/>
          <a:lstStyle/>
          <a:p>
            <a:pPr>
              <a:defRPr/>
            </a:pPr>
            <a:fld id="{E55AC6D1-1F16-46BC-A918-7E806DEE34EB}" type="slidenum">
              <a:rPr lang="en-US" smtClean="0"/>
              <a:pPr>
                <a:defRPr/>
              </a:pPr>
              <a:t>60</a:t>
            </a:fld>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6705600" cy="563562"/>
          </a:xfrm>
        </p:spPr>
        <p:txBody>
          <a:bodyPr/>
          <a:lstStyle/>
          <a:p>
            <a:pPr eaLnBrk="1" hangingPunct="1">
              <a:defRPr/>
            </a:pPr>
            <a:r>
              <a:rPr lang="en-US" dirty="0" smtClean="0">
                <a:solidFill>
                  <a:schemeClr val="tx1"/>
                </a:solidFill>
              </a:rPr>
              <a:t>Reading The Statistics</a:t>
            </a:r>
            <a:endParaRPr lang="en-US" dirty="0">
              <a:solidFill>
                <a:schemeClr val="tx1"/>
              </a:solidFill>
            </a:endParaRPr>
          </a:p>
        </p:txBody>
      </p:sp>
      <p:sp>
        <p:nvSpPr>
          <p:cNvPr id="65539" name="Content Placeholder 2"/>
          <p:cNvSpPr>
            <a:spLocks noGrp="1"/>
          </p:cNvSpPr>
          <p:nvPr>
            <p:ph idx="1"/>
          </p:nvPr>
        </p:nvSpPr>
        <p:spPr>
          <a:xfrm>
            <a:off x="457200" y="1143000"/>
            <a:ext cx="7467600" cy="5029200"/>
          </a:xfrm>
        </p:spPr>
        <p:txBody>
          <a:bodyPr/>
          <a:lstStyle/>
          <a:p>
            <a:pPr eaLnBrk="1" hangingPunct="1">
              <a:lnSpc>
                <a:spcPct val="150000"/>
              </a:lnSpc>
            </a:pPr>
            <a:r>
              <a:rPr lang="en-US" sz="1400" smtClean="0"/>
              <a:t>After deriving to the clustered groups we will study their demographics,  consumption patterns, behaviors and preferences</a:t>
            </a:r>
          </a:p>
          <a:p>
            <a:pPr eaLnBrk="1" hangingPunct="1">
              <a:lnSpc>
                <a:spcPct val="150000"/>
              </a:lnSpc>
            </a:pPr>
            <a:r>
              <a:rPr lang="en-US" sz="1400" smtClean="0"/>
              <a:t>The data of the analysis will be presented in the following two measures:</a:t>
            </a:r>
          </a:p>
          <a:p>
            <a:pPr lvl="1" eaLnBrk="1" hangingPunct="1">
              <a:lnSpc>
                <a:spcPct val="150000"/>
              </a:lnSpc>
            </a:pPr>
            <a:r>
              <a:rPr lang="en-US" sz="1400" smtClean="0"/>
              <a:t>Percentage</a:t>
            </a:r>
          </a:p>
          <a:p>
            <a:pPr lvl="1" eaLnBrk="1" hangingPunct="1">
              <a:lnSpc>
                <a:spcPct val="150000"/>
              </a:lnSpc>
            </a:pPr>
            <a:r>
              <a:rPr lang="en-US" sz="1400" smtClean="0"/>
              <a:t>Index: a comparative measure of a probability or likelihood of occurrence in comparison to the base sample</a:t>
            </a:r>
          </a:p>
          <a:p>
            <a:pPr lvl="1" eaLnBrk="1" hangingPunct="1">
              <a:lnSpc>
                <a:spcPct val="150000"/>
              </a:lnSpc>
              <a:buFont typeface="Arial" pitchFamily="34" charset="0"/>
              <a:buNone/>
            </a:pPr>
            <a:r>
              <a:rPr lang="en-US" sz="1400" smtClean="0"/>
              <a:t>	</a:t>
            </a:r>
            <a:r>
              <a:rPr lang="en-US" sz="1400" i="1" smtClean="0"/>
              <a:t>For example,</a:t>
            </a:r>
          </a:p>
          <a:p>
            <a:pPr lvl="1" eaLnBrk="1" hangingPunct="1">
              <a:lnSpc>
                <a:spcPct val="150000"/>
              </a:lnSpc>
              <a:buFont typeface="Arial" pitchFamily="34" charset="0"/>
              <a:buNone/>
            </a:pPr>
            <a:endParaRPr lang="en-US" sz="1400" i="1" smtClean="0"/>
          </a:p>
          <a:p>
            <a:pPr lvl="1" eaLnBrk="1" hangingPunct="1">
              <a:lnSpc>
                <a:spcPct val="150000"/>
              </a:lnSpc>
              <a:buFont typeface="Arial" pitchFamily="34" charset="0"/>
              <a:buNone/>
            </a:pPr>
            <a:r>
              <a:rPr lang="en-US" sz="1400" i="1" smtClean="0"/>
              <a:t>	</a:t>
            </a:r>
          </a:p>
          <a:p>
            <a:pPr lvl="1" eaLnBrk="1" hangingPunct="1">
              <a:lnSpc>
                <a:spcPct val="150000"/>
              </a:lnSpc>
              <a:buFont typeface="Arial" pitchFamily="34" charset="0"/>
              <a:buNone/>
            </a:pPr>
            <a:endParaRPr lang="en-US" sz="1400" i="1" smtClean="0"/>
          </a:p>
          <a:p>
            <a:pPr lvl="1" eaLnBrk="1" hangingPunct="1">
              <a:lnSpc>
                <a:spcPct val="150000"/>
              </a:lnSpc>
              <a:buFont typeface="Arial" pitchFamily="34" charset="0"/>
              <a:buNone/>
            </a:pPr>
            <a:endParaRPr lang="en-US" sz="1400" i="1" smtClean="0"/>
          </a:p>
          <a:p>
            <a:pPr lvl="1" eaLnBrk="1" hangingPunct="1">
              <a:lnSpc>
                <a:spcPct val="150000"/>
              </a:lnSpc>
              <a:buFont typeface="Arial" pitchFamily="34" charset="0"/>
              <a:buNone/>
            </a:pPr>
            <a:endParaRPr lang="en-US" sz="1400" i="1" smtClean="0"/>
          </a:p>
          <a:p>
            <a:pPr lvl="1" eaLnBrk="1" hangingPunct="1">
              <a:lnSpc>
                <a:spcPct val="150000"/>
              </a:lnSpc>
              <a:buFont typeface="Arial" pitchFamily="34" charset="0"/>
              <a:buNone/>
            </a:pPr>
            <a:r>
              <a:rPr lang="en-US" sz="1400" i="1" smtClean="0"/>
              <a:t>	100 is the average</a:t>
            </a:r>
          </a:p>
          <a:p>
            <a:pPr lvl="1" eaLnBrk="1" hangingPunct="1">
              <a:lnSpc>
                <a:spcPct val="150000"/>
              </a:lnSpc>
              <a:buFont typeface="Arial" pitchFamily="34" charset="0"/>
              <a:buNone/>
            </a:pPr>
            <a:r>
              <a:rPr lang="en-US" sz="1400" i="1" smtClean="0"/>
              <a:t>	Above 100 is positive likelihood of occurrence</a:t>
            </a:r>
          </a:p>
          <a:p>
            <a:pPr lvl="1" eaLnBrk="1" hangingPunct="1">
              <a:lnSpc>
                <a:spcPct val="150000"/>
              </a:lnSpc>
              <a:buFont typeface="Arial" pitchFamily="34" charset="0"/>
              <a:buNone/>
            </a:pPr>
            <a:r>
              <a:rPr lang="en-US" sz="1400" i="1" smtClean="0"/>
              <a:t>	Below 100 is negative likelihood of occurrence</a:t>
            </a:r>
          </a:p>
        </p:txBody>
      </p:sp>
      <p:graphicFrame>
        <p:nvGraphicFramePr>
          <p:cNvPr id="4" name="Table 3"/>
          <p:cNvGraphicFramePr>
            <a:graphicFrameLocks noGrp="1"/>
          </p:cNvGraphicFramePr>
          <p:nvPr/>
        </p:nvGraphicFramePr>
        <p:xfrm>
          <a:off x="914400" y="3733800"/>
          <a:ext cx="7391400" cy="1645920"/>
        </p:xfrm>
        <a:graphic>
          <a:graphicData uri="http://schemas.openxmlformats.org/drawingml/2006/table">
            <a:tbl>
              <a:tblPr firstRow="1" bandRow="1">
                <a:tableStyleId>{284E427A-3D55-4303-BF80-6455036E1DE7}</a:tableStyleId>
              </a:tblPr>
              <a:tblGrid>
                <a:gridCol w="2590800"/>
                <a:gridCol w="1371600"/>
                <a:gridCol w="1752600"/>
                <a:gridCol w="1676400"/>
              </a:tblGrid>
              <a:tr h="152400">
                <a:tc>
                  <a:txBody>
                    <a:bodyPr/>
                    <a:lstStyle/>
                    <a:p>
                      <a:r>
                        <a:rPr lang="en-US" sz="1200" dirty="0" smtClean="0">
                          <a:latin typeface="Trebuchet MS" pitchFamily="34" charset="0"/>
                        </a:rPr>
                        <a:t>In the Last</a:t>
                      </a:r>
                      <a:r>
                        <a:rPr lang="en-US" sz="1200" baseline="0" dirty="0" smtClean="0">
                          <a:latin typeface="Trebuchet MS" pitchFamily="34" charset="0"/>
                        </a:rPr>
                        <a:t> 12 Months</a:t>
                      </a:r>
                      <a:endParaRPr lang="en-US" sz="1200" dirty="0">
                        <a:latin typeface="Trebuchet MS" pitchFamily="34" charset="0"/>
                      </a:endParaRPr>
                    </a:p>
                  </a:txBody>
                  <a:tcPr anchor="ctr"/>
                </a:tc>
                <a:tc>
                  <a:txBody>
                    <a:bodyPr/>
                    <a:lstStyle/>
                    <a:p>
                      <a:pPr algn="ctr"/>
                      <a:r>
                        <a:rPr lang="en-US" sz="1200" dirty="0" smtClean="0">
                          <a:latin typeface="Trebuchet MS" pitchFamily="34" charset="0"/>
                        </a:rPr>
                        <a:t>Base: Total Sample (n=4002)</a:t>
                      </a:r>
                      <a:endParaRPr lang="en-US" sz="1200" dirty="0">
                        <a:latin typeface="Trebuchet MS" pitchFamily="34" charset="0"/>
                      </a:endParaRPr>
                    </a:p>
                  </a:txBody>
                  <a:tcPr anchor="ctr"/>
                </a:tc>
                <a:tc>
                  <a:txBody>
                    <a:bodyPr/>
                    <a:lstStyle/>
                    <a:p>
                      <a:pPr algn="ctr"/>
                      <a:r>
                        <a:rPr lang="en-US" sz="1200" dirty="0" smtClean="0">
                          <a:latin typeface="Trebuchet MS" pitchFamily="34" charset="0"/>
                        </a:rPr>
                        <a:t>Energy Drinks Consumers</a:t>
                      </a:r>
                    </a:p>
                    <a:p>
                      <a:pPr algn="ctr"/>
                      <a:r>
                        <a:rPr lang="en-US" sz="1200" dirty="0" smtClean="0">
                          <a:latin typeface="Trebuchet MS" pitchFamily="34" charset="0"/>
                        </a:rPr>
                        <a:t>(n=1502)</a:t>
                      </a:r>
                      <a:endParaRPr lang="en-US" sz="1200" dirty="0">
                        <a:latin typeface="Trebuchet MS" pitchFamily="34" charset="0"/>
                      </a:endParaRPr>
                    </a:p>
                  </a:txBody>
                  <a:tcPr anchor="ctr"/>
                </a:tc>
                <a:tc>
                  <a:txBody>
                    <a:bodyPr/>
                    <a:lstStyle/>
                    <a:p>
                      <a:pPr algn="ctr"/>
                      <a:r>
                        <a:rPr lang="en-US" sz="1200" dirty="0" smtClean="0">
                          <a:latin typeface="Trebuchet MS" pitchFamily="34" charset="0"/>
                        </a:rPr>
                        <a:t>Non-Consumers of Energy</a:t>
                      </a:r>
                      <a:r>
                        <a:rPr lang="en-US" sz="1200" baseline="0" dirty="0" smtClean="0">
                          <a:latin typeface="Trebuchet MS" pitchFamily="34" charset="0"/>
                        </a:rPr>
                        <a:t> Drinks</a:t>
                      </a:r>
                    </a:p>
                    <a:p>
                      <a:pPr algn="ctr"/>
                      <a:r>
                        <a:rPr lang="en-US" sz="1200" baseline="0" dirty="0" smtClean="0">
                          <a:latin typeface="Trebuchet MS" pitchFamily="34" charset="0"/>
                        </a:rPr>
                        <a:t>(n=2500)</a:t>
                      </a:r>
                      <a:endParaRPr lang="en-US" sz="1200" dirty="0">
                        <a:latin typeface="Trebuchet MS" pitchFamily="34" charset="0"/>
                      </a:endParaRPr>
                    </a:p>
                  </a:txBody>
                  <a:tcPr anchor="ctr"/>
                </a:tc>
              </a:tr>
              <a:tr h="182880">
                <a:tc>
                  <a:txBody>
                    <a:bodyPr/>
                    <a:lstStyle/>
                    <a:p>
                      <a:r>
                        <a:rPr lang="en-US" sz="1200" dirty="0" smtClean="0">
                          <a:latin typeface="Trebuchet MS" pitchFamily="34" charset="0"/>
                        </a:rPr>
                        <a:t>Play</a:t>
                      </a:r>
                      <a:r>
                        <a:rPr lang="en-US" sz="1200" baseline="0" dirty="0" smtClean="0">
                          <a:latin typeface="Trebuchet MS" pitchFamily="34" charset="0"/>
                        </a:rPr>
                        <a:t> Sports Regularly</a:t>
                      </a:r>
                      <a:endParaRPr lang="en-US" sz="1200" dirty="0">
                        <a:latin typeface="Trebuchet MS" pitchFamily="34" charset="0"/>
                      </a:endParaRPr>
                    </a:p>
                  </a:txBody>
                  <a:tcPr anchor="ctr"/>
                </a:tc>
                <a:tc>
                  <a:txBody>
                    <a:bodyPr/>
                    <a:lstStyle/>
                    <a:p>
                      <a:pPr algn="ctr"/>
                      <a:r>
                        <a:rPr lang="en-US" sz="1200" dirty="0" smtClean="0">
                          <a:latin typeface="Trebuchet MS" pitchFamily="34" charset="0"/>
                        </a:rPr>
                        <a:t>18</a:t>
                      </a:r>
                      <a:endParaRPr lang="en-US" sz="1200" dirty="0">
                        <a:latin typeface="Trebuchet MS" pitchFamily="34" charset="0"/>
                      </a:endParaRPr>
                    </a:p>
                  </a:txBody>
                  <a:tcPr anchor="ctr"/>
                </a:tc>
                <a:tc>
                  <a:txBody>
                    <a:bodyPr/>
                    <a:lstStyle/>
                    <a:p>
                      <a:pPr algn="ctr"/>
                      <a:r>
                        <a:rPr lang="en-US" sz="1200" dirty="0" smtClean="0">
                          <a:latin typeface="Trebuchet MS" pitchFamily="34" charset="0"/>
                        </a:rPr>
                        <a:t>108</a:t>
                      </a:r>
                      <a:endParaRPr lang="en-US" sz="1200" dirty="0">
                        <a:latin typeface="Trebuchet MS" pitchFamily="34" charset="0"/>
                      </a:endParaRPr>
                    </a:p>
                  </a:txBody>
                  <a:tcPr anchor="ctr"/>
                </a:tc>
                <a:tc>
                  <a:txBody>
                    <a:bodyPr/>
                    <a:lstStyle/>
                    <a:p>
                      <a:pPr algn="ctr"/>
                      <a:r>
                        <a:rPr lang="en-US" sz="1200" dirty="0" smtClean="0">
                          <a:latin typeface="Trebuchet MS" pitchFamily="34" charset="0"/>
                        </a:rPr>
                        <a:t>95</a:t>
                      </a:r>
                      <a:endParaRPr lang="en-US" sz="1200" dirty="0">
                        <a:latin typeface="Trebuchet MS" pitchFamily="34" charset="0"/>
                      </a:endParaRPr>
                    </a:p>
                  </a:txBody>
                  <a:tcPr anchor="ctr"/>
                </a:tc>
              </a:tr>
              <a:tr h="182880">
                <a:tc>
                  <a:txBody>
                    <a:bodyPr/>
                    <a:lstStyle/>
                    <a:p>
                      <a:r>
                        <a:rPr lang="en-US" sz="1200" dirty="0" smtClean="0">
                          <a:latin typeface="Trebuchet MS" pitchFamily="34" charset="0"/>
                        </a:rPr>
                        <a:t>Smoke</a:t>
                      </a:r>
                      <a:endParaRPr lang="en-US" sz="1200" dirty="0">
                        <a:latin typeface="Trebuchet MS" pitchFamily="34" charset="0"/>
                      </a:endParaRPr>
                    </a:p>
                  </a:txBody>
                  <a:tcPr anchor="ctr"/>
                </a:tc>
                <a:tc>
                  <a:txBody>
                    <a:bodyPr/>
                    <a:lstStyle/>
                    <a:p>
                      <a:pPr algn="ctr"/>
                      <a:r>
                        <a:rPr lang="en-US" sz="1200" dirty="0" smtClean="0">
                          <a:latin typeface="Trebuchet MS" pitchFamily="34" charset="0"/>
                        </a:rPr>
                        <a:t>20</a:t>
                      </a:r>
                      <a:endParaRPr lang="en-US" sz="1200" dirty="0">
                        <a:latin typeface="Trebuchet MS" pitchFamily="34" charset="0"/>
                      </a:endParaRPr>
                    </a:p>
                  </a:txBody>
                  <a:tcPr anchor="ctr"/>
                </a:tc>
                <a:tc>
                  <a:txBody>
                    <a:bodyPr/>
                    <a:lstStyle/>
                    <a:p>
                      <a:pPr algn="ctr"/>
                      <a:r>
                        <a:rPr lang="en-US" sz="1200" dirty="0" smtClean="0">
                          <a:latin typeface="Trebuchet MS" pitchFamily="34" charset="0"/>
                        </a:rPr>
                        <a:t>134</a:t>
                      </a:r>
                      <a:endParaRPr lang="en-US" sz="1200" dirty="0">
                        <a:latin typeface="Trebuchet MS" pitchFamily="34" charset="0"/>
                      </a:endParaRPr>
                    </a:p>
                  </a:txBody>
                  <a:tcPr anchor="ctr"/>
                </a:tc>
                <a:tc>
                  <a:txBody>
                    <a:bodyPr/>
                    <a:lstStyle/>
                    <a:p>
                      <a:pPr algn="ctr"/>
                      <a:r>
                        <a:rPr lang="en-US" sz="1200" dirty="0" smtClean="0">
                          <a:latin typeface="Trebuchet MS" pitchFamily="34" charset="0"/>
                        </a:rPr>
                        <a:t>79</a:t>
                      </a:r>
                      <a:endParaRPr lang="en-US" sz="1200" dirty="0">
                        <a:latin typeface="Trebuchet MS" pitchFamily="34" charset="0"/>
                      </a:endParaRPr>
                    </a:p>
                  </a:txBody>
                  <a:tcPr anchor="ctr"/>
                </a:tc>
              </a:tr>
              <a:tr h="182880">
                <a:tc>
                  <a:txBody>
                    <a:bodyPr/>
                    <a:lstStyle/>
                    <a:p>
                      <a:r>
                        <a:rPr lang="en-US" sz="1200" dirty="0" smtClean="0">
                          <a:latin typeface="Trebuchet MS" pitchFamily="34" charset="0"/>
                        </a:rPr>
                        <a:t>Heavy Fast Food Eaters </a:t>
                      </a:r>
                    </a:p>
                    <a:p>
                      <a:r>
                        <a:rPr lang="en-US" sz="1200" dirty="0" smtClean="0">
                          <a:latin typeface="Trebuchet MS" pitchFamily="34" charset="0"/>
                        </a:rPr>
                        <a:t>(Once a week or more)</a:t>
                      </a:r>
                      <a:endParaRPr lang="en-US" sz="1200" dirty="0">
                        <a:latin typeface="Trebuchet MS" pitchFamily="34" charset="0"/>
                      </a:endParaRPr>
                    </a:p>
                  </a:txBody>
                  <a:tcPr anchor="ctr"/>
                </a:tc>
                <a:tc>
                  <a:txBody>
                    <a:bodyPr/>
                    <a:lstStyle/>
                    <a:p>
                      <a:pPr algn="ctr"/>
                      <a:r>
                        <a:rPr lang="en-US" sz="1200" dirty="0" smtClean="0">
                          <a:latin typeface="Trebuchet MS" pitchFamily="34" charset="0"/>
                        </a:rPr>
                        <a:t>43</a:t>
                      </a:r>
                      <a:endParaRPr lang="en-US" sz="1200" dirty="0">
                        <a:latin typeface="Trebuchet MS" pitchFamily="34" charset="0"/>
                      </a:endParaRPr>
                    </a:p>
                  </a:txBody>
                  <a:tcPr anchor="ctr"/>
                </a:tc>
                <a:tc>
                  <a:txBody>
                    <a:bodyPr/>
                    <a:lstStyle/>
                    <a:p>
                      <a:pPr algn="ctr"/>
                      <a:r>
                        <a:rPr lang="en-US" sz="1200" dirty="0" smtClean="0">
                          <a:latin typeface="Trebuchet MS" pitchFamily="34" charset="0"/>
                        </a:rPr>
                        <a:t>122</a:t>
                      </a:r>
                      <a:endParaRPr lang="en-US" sz="1200" dirty="0">
                        <a:latin typeface="Trebuchet MS" pitchFamily="34" charset="0"/>
                      </a:endParaRPr>
                    </a:p>
                  </a:txBody>
                  <a:tcPr anchor="ctr"/>
                </a:tc>
                <a:tc>
                  <a:txBody>
                    <a:bodyPr/>
                    <a:lstStyle/>
                    <a:p>
                      <a:pPr algn="ctr"/>
                      <a:r>
                        <a:rPr lang="en-US" sz="1200" dirty="0" smtClean="0">
                          <a:latin typeface="Trebuchet MS" pitchFamily="34" charset="0"/>
                        </a:rPr>
                        <a:t>87</a:t>
                      </a:r>
                      <a:endParaRPr lang="en-US" sz="1200" dirty="0">
                        <a:latin typeface="Trebuchet MS" pitchFamily="34" charset="0"/>
                      </a:endParaRPr>
                    </a:p>
                  </a:txBody>
                  <a:tcPr anchor="ctr"/>
                </a:tc>
              </a:tr>
            </a:tbl>
          </a:graphicData>
        </a:graphic>
      </p:graphicFrame>
      <p:sp>
        <p:nvSpPr>
          <p:cNvPr id="5" name="Rounded Rectangular Callout 4"/>
          <p:cNvSpPr/>
          <p:nvPr/>
        </p:nvSpPr>
        <p:spPr>
          <a:xfrm>
            <a:off x="4953000" y="5943600"/>
            <a:ext cx="3352800" cy="762000"/>
          </a:xfrm>
          <a:prstGeom prst="wedgeRoundRectCallout">
            <a:avLst>
              <a:gd name="adj1" fmla="val -29267"/>
              <a:gd name="adj2" fmla="val -97106"/>
              <a:gd name="adj3" fmla="val 16667"/>
            </a:avLst>
          </a:prstGeom>
          <a:ln/>
        </p:spPr>
        <p:style>
          <a:lnRef idx="0">
            <a:schemeClr val="accent2"/>
          </a:lnRef>
          <a:fillRef idx="3">
            <a:schemeClr val="accent2"/>
          </a:fillRef>
          <a:effectRef idx="3">
            <a:schemeClr val="accent2"/>
          </a:effectRef>
          <a:fontRef idx="minor">
            <a:schemeClr val="lt1"/>
          </a:fontRef>
        </p:style>
        <p:txBody>
          <a:bodyPr anchor="ctr"/>
          <a:lstStyle/>
          <a:p>
            <a:pPr>
              <a:defRPr/>
            </a:pPr>
            <a:r>
              <a:rPr lang="en-US" sz="1200" dirty="0">
                <a:solidFill>
                  <a:schemeClr val="bg1"/>
                </a:solidFill>
                <a:latin typeface="Trebuchet MS" pitchFamily="34" charset="0"/>
              </a:rPr>
              <a:t>Energy drinks consumers have a greater likelihood than the total sample to participate in all the three activities (</a:t>
            </a:r>
            <a:r>
              <a:rPr lang="en-US" sz="1100" dirty="0">
                <a:solidFill>
                  <a:schemeClr val="bg1"/>
                </a:solidFill>
                <a:latin typeface="Trebuchet MS" pitchFamily="34" charset="0"/>
              </a:rPr>
              <a:t>&gt;100)</a:t>
            </a:r>
            <a:endParaRPr lang="en-US" sz="1200" b="1" i="1" dirty="0">
              <a:solidFill>
                <a:schemeClr val="bg1"/>
              </a:solidFill>
              <a:latin typeface="Trebuchet MS" pitchFamily="34" charset="0"/>
            </a:endParaRPr>
          </a:p>
        </p:txBody>
      </p:sp>
      <p:sp>
        <p:nvSpPr>
          <p:cNvPr id="6" name="Slide Number Placeholder 5"/>
          <p:cNvSpPr>
            <a:spLocks noGrp="1"/>
          </p:cNvSpPr>
          <p:nvPr>
            <p:ph type="sldNum" sz="quarter" idx="11"/>
          </p:nvPr>
        </p:nvSpPr>
        <p:spPr/>
        <p:txBody>
          <a:bodyPr/>
          <a:lstStyle/>
          <a:p>
            <a:pPr>
              <a:defRPr/>
            </a:pPr>
            <a:fld id="{67805D07-802C-49EE-936E-02713A4095F1}" type="slidenum">
              <a:rPr lang="en-US" smtClean="0"/>
              <a:pPr>
                <a:defRPr/>
              </a:pPr>
              <a:t>61</a:t>
            </a:fld>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20762"/>
          </a:xfrm>
        </p:spPr>
        <p:txBody>
          <a:bodyPr/>
          <a:lstStyle/>
          <a:p>
            <a:pPr>
              <a:defRPr/>
            </a:pPr>
            <a:r>
              <a:rPr lang="en-GB" dirty="0" smtClean="0">
                <a:solidFill>
                  <a:schemeClr val="tx1"/>
                </a:solidFill>
              </a:rPr>
              <a:t>Clusters Demographics breakdown</a:t>
            </a:r>
            <a:endParaRPr lang="en-US" dirty="0">
              <a:solidFill>
                <a:schemeClr val="tx1"/>
              </a:solidFill>
            </a:endParaRPr>
          </a:p>
        </p:txBody>
      </p:sp>
      <p:sp>
        <p:nvSpPr>
          <p:cNvPr id="4" name="Slide Number Placeholder 3"/>
          <p:cNvSpPr>
            <a:spLocks noGrp="1"/>
          </p:cNvSpPr>
          <p:nvPr>
            <p:ph type="sldNum" sz="quarter" idx="11"/>
          </p:nvPr>
        </p:nvSpPr>
        <p:spPr/>
        <p:txBody>
          <a:bodyPr wrap="square" lIns="91440" tIns="45720" rIns="91440" bIns="45720" numCol="1" anchorCtr="0" compatLnSpc="1">
            <a:prstTxWarp prst="textNoShape">
              <a:avLst/>
            </a:prstTxWarp>
          </a:bodyPr>
          <a:lstStyle/>
          <a:p>
            <a:pPr fontAlgn="base">
              <a:spcBef>
                <a:spcPct val="0"/>
              </a:spcBef>
              <a:spcAft>
                <a:spcPct val="0"/>
              </a:spcAft>
              <a:defRPr/>
            </a:pPr>
            <a:fld id="{FCFDBB48-3D74-4CBC-992F-4A98E53FA66B}" type="slidenum">
              <a:rPr lang="ar-SA" smtClean="0">
                <a:cs typeface="Arial" pitchFamily="34" charset="0"/>
              </a:rPr>
              <a:pPr fontAlgn="base">
                <a:spcBef>
                  <a:spcPct val="0"/>
                </a:spcBef>
                <a:spcAft>
                  <a:spcPct val="0"/>
                </a:spcAft>
                <a:defRPr/>
              </a:pPr>
              <a:t>62</a:t>
            </a:fld>
            <a:endParaRPr lang="en-US" smtClean="0">
              <a:cs typeface="Arial" pitchFamily="34" charset="0"/>
            </a:endParaRPr>
          </a:p>
        </p:txBody>
      </p:sp>
      <p:graphicFrame>
        <p:nvGraphicFramePr>
          <p:cNvPr id="66653" name="Group 93"/>
          <p:cNvGraphicFramePr>
            <a:graphicFrameLocks noGrp="1"/>
          </p:cNvGraphicFramePr>
          <p:nvPr>
            <p:ph sz="quarter" idx="1"/>
          </p:nvPr>
        </p:nvGraphicFramePr>
        <p:xfrm>
          <a:off x="1143000" y="1447800"/>
          <a:ext cx="7524749" cy="3964305"/>
        </p:xfrm>
        <a:graphic>
          <a:graphicData uri="http://schemas.openxmlformats.org/drawingml/2006/table">
            <a:tbl>
              <a:tblPr/>
              <a:tblGrid>
                <a:gridCol w="2514599"/>
                <a:gridCol w="1252538"/>
                <a:gridCol w="1252537"/>
                <a:gridCol w="1252538"/>
                <a:gridCol w="1252537"/>
              </a:tblGrid>
              <a:tr h="5746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rgbClr val="FFFFFF"/>
                          </a:solidFill>
                          <a:effectLst/>
                          <a:latin typeface="Calibri" pitchFamily="34" charset="0"/>
                          <a:cs typeface="Arial" pitchFamily="34" charset="0"/>
                        </a:rPr>
                        <a:t>Vert</a:t>
                      </a:r>
                      <a:r>
                        <a:rPr kumimoji="0" lang="en-US" sz="1400" b="1" i="0" u="none" strike="noStrike" cap="none" normalizeH="0" baseline="0" dirty="0" smtClean="0">
                          <a:ln>
                            <a:noFill/>
                          </a:ln>
                          <a:solidFill>
                            <a:srgbClr val="FFFFFF"/>
                          </a:solidFill>
                          <a:effectLst/>
                          <a:latin typeface="Calibri" pitchFamily="34" charset="0"/>
                          <a:cs typeface="Arial" pitchFamily="34" charset="0"/>
                        </a:rPr>
                        <a:t>%</a:t>
                      </a:r>
                    </a:p>
                  </a:txBody>
                  <a:tcPr marL="9525" marR="9525" marT="9525"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064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Calibri" pitchFamily="34" charset="0"/>
                          <a:cs typeface="Arial" pitchFamily="34" charset="0"/>
                        </a:rPr>
                        <a:t>Total Sample:                 All travelled by Air</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064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Calibri" pitchFamily="34" charset="0"/>
                          <a:cs typeface="Arial" pitchFamily="34" charset="0"/>
                        </a:rPr>
                        <a:t>Passive</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064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Calibri" pitchFamily="34" charset="0"/>
                          <a:cs typeface="Arial" pitchFamily="34" charset="0"/>
                        </a:rPr>
                        <a:t>Adventurous</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064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Calibri" pitchFamily="34" charset="0"/>
                          <a:cs typeface="Arial" pitchFamily="34" charset="0"/>
                        </a:rPr>
                        <a:t>Travel Conservatives</a:t>
                      </a:r>
                    </a:p>
                  </a:txBody>
                  <a:tcPr marL="9525" marR="9525" marT="9525"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064A2"/>
                    </a:solidFill>
                  </a:tcPr>
                </a:tc>
              </a:tr>
              <a:tr h="19685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 </a:t>
                      </a:r>
                    </a:p>
                  </a:txBody>
                  <a:tcPr marL="9525" marR="9525" marT="9525"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(n=1022)</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(n=342)</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(n=324)</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(n=356)</a:t>
                      </a:r>
                    </a:p>
                  </a:txBody>
                  <a:tcPr marL="9525" marR="9525" marT="9525"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r>
              <a:tr h="76358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 </a:t>
                      </a:r>
                    </a:p>
                  </a:txBody>
                  <a:tcPr marL="9525" marR="9525" marT="9525"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1" u="none" strike="noStrike" cap="none" normalizeH="0" baseline="0" smtClean="0">
                          <a:ln>
                            <a:noFill/>
                          </a:ln>
                          <a:solidFill>
                            <a:srgbClr val="FF0000"/>
                          </a:solidFill>
                          <a:effectLst/>
                          <a:latin typeface="Trebuchet MS" pitchFamily="34" charset="0"/>
                          <a:cs typeface="Arial" pitchFamily="34" charset="0"/>
                        </a:rPr>
                        <a:t>Representing 1,814,324 Million people </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1" u="none" strike="noStrike" cap="none" normalizeH="0" baseline="0" smtClean="0">
                          <a:ln>
                            <a:noFill/>
                          </a:ln>
                          <a:solidFill>
                            <a:srgbClr val="FF0000"/>
                          </a:solidFill>
                          <a:effectLst/>
                          <a:latin typeface="Trebuchet MS" pitchFamily="34" charset="0"/>
                          <a:cs typeface="Arial" pitchFamily="34" charset="0"/>
                        </a:rPr>
                        <a:t>Representing 579,021 thousand people </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1" u="none" strike="noStrike" cap="none" normalizeH="0" baseline="0" smtClean="0">
                          <a:ln>
                            <a:noFill/>
                          </a:ln>
                          <a:solidFill>
                            <a:srgbClr val="FF0000"/>
                          </a:solidFill>
                          <a:effectLst/>
                          <a:latin typeface="Trebuchet MS" pitchFamily="34" charset="0"/>
                          <a:cs typeface="Arial" pitchFamily="34" charset="0"/>
                        </a:rPr>
                        <a:t>Representing 611,250 thousand people </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1" u="none" strike="noStrike" cap="none" normalizeH="0" baseline="0" smtClean="0">
                          <a:ln>
                            <a:noFill/>
                          </a:ln>
                          <a:solidFill>
                            <a:srgbClr val="FF0000"/>
                          </a:solidFill>
                          <a:effectLst/>
                          <a:latin typeface="Trebuchet MS" pitchFamily="34" charset="0"/>
                          <a:cs typeface="Arial" pitchFamily="34" charset="0"/>
                        </a:rPr>
                        <a:t>Representing 624,053 thousand people </a:t>
                      </a:r>
                    </a:p>
                  </a:txBody>
                  <a:tcPr marL="9525" marR="9525" marT="9525"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r>
              <a:tr h="1968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Male</a:t>
                      </a:r>
                    </a:p>
                  </a:txBody>
                  <a:tcPr marL="9525" marR="9525" marT="9525"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58%</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58%</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64%</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52%</a:t>
                      </a:r>
                    </a:p>
                  </a:txBody>
                  <a:tcPr marL="9525" marR="9525" marT="9525"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r>
              <a:tr h="1968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Female</a:t>
                      </a:r>
                    </a:p>
                  </a:txBody>
                  <a:tcPr marL="9525" marR="9525" marT="9525"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42%</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42%</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36%</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48%</a:t>
                      </a:r>
                    </a:p>
                  </a:txBody>
                  <a:tcPr marL="9525" marR="9525" marT="9525"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r>
              <a:tr h="1968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Nationals</a:t>
                      </a:r>
                    </a:p>
                  </a:txBody>
                  <a:tcPr marL="9525" marR="9525" marT="9525"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63%</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52%</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68%</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70%</a:t>
                      </a:r>
                    </a:p>
                  </a:txBody>
                  <a:tcPr marL="9525" marR="9525" marT="9525"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r>
              <a:tr h="1968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Arab Expats</a:t>
                      </a:r>
                    </a:p>
                  </a:txBody>
                  <a:tcPr marL="9525" marR="9525" marT="9525"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27%</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17%</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32%</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30%</a:t>
                      </a:r>
                    </a:p>
                  </a:txBody>
                  <a:tcPr marL="9525" marR="9525" marT="9525"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r>
              <a:tr h="1968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Non-Arab Expats</a:t>
                      </a:r>
                    </a:p>
                  </a:txBody>
                  <a:tcPr marL="9525" marR="9525" marT="9525"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10%</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31%</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_</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_</a:t>
                      </a:r>
                    </a:p>
                  </a:txBody>
                  <a:tcPr marL="9525" marR="9525" marT="9525"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0DA"/>
                    </a:solidFill>
                  </a:tcPr>
                </a:tc>
              </a:tr>
              <a:tr h="1968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Single</a:t>
                      </a:r>
                    </a:p>
                  </a:txBody>
                  <a:tcPr marL="9525" marR="9525" marT="9525"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30%</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31%</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30%</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30%</a:t>
                      </a:r>
                    </a:p>
                  </a:txBody>
                  <a:tcPr marL="9525" marR="9525" marT="9525"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r>
              <a:tr h="1984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Married with children</a:t>
                      </a:r>
                    </a:p>
                  </a:txBody>
                  <a:tcPr marL="9525" marR="9525" marT="9525"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59%</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56%</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61%</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59%</a:t>
                      </a:r>
                    </a:p>
                  </a:txBody>
                  <a:tcPr marL="9525" marR="9525" marT="9525"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r>
              <a:tr h="1968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Married without children</a:t>
                      </a:r>
                    </a:p>
                  </a:txBody>
                  <a:tcPr marL="9525" marR="9525" marT="9525"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9%</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11%</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8%</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9%</a:t>
                      </a:r>
                    </a:p>
                  </a:txBody>
                  <a:tcPr marL="9525" marR="9525" marT="9525"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r>
              <a:tr h="1968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Divorced</a:t>
                      </a:r>
                    </a:p>
                  </a:txBody>
                  <a:tcPr marL="9525" marR="9525" marT="9525"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0%</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0%</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1%</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0%</a:t>
                      </a:r>
                    </a:p>
                  </a:txBody>
                  <a:tcPr marL="9525" marR="9525" marT="9525"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r>
              <a:tr h="1968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Widowed</a:t>
                      </a:r>
                    </a:p>
                  </a:txBody>
                  <a:tcPr marL="9525" marR="9525" marT="9525"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1%</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3399"/>
                          </a:solidFill>
                          <a:effectLst/>
                          <a:latin typeface="Calibri" pitchFamily="34" charset="0"/>
                          <a:cs typeface="Arial" pitchFamily="34" charset="0"/>
                        </a:rPr>
                        <a:t>1%</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0%</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99"/>
                          </a:solidFill>
                          <a:effectLst/>
                          <a:latin typeface="Calibri" pitchFamily="34" charset="0"/>
                          <a:cs typeface="Arial" pitchFamily="34" charset="0"/>
                        </a:rPr>
                        <a:t>1%</a:t>
                      </a:r>
                    </a:p>
                  </a:txBody>
                  <a:tcPr marL="9525" marR="9525" marT="9525"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r>
            </a:tbl>
          </a:graphicData>
        </a:graphic>
      </p:graphicFrame>
      <p:sp>
        <p:nvSpPr>
          <p:cNvPr id="66650" name="AutoShape 94"/>
          <p:cNvSpPr>
            <a:spLocks noChangeArrowheads="1"/>
          </p:cNvSpPr>
          <p:nvPr/>
        </p:nvSpPr>
        <p:spPr bwMode="auto">
          <a:xfrm>
            <a:off x="1143000" y="5486400"/>
            <a:ext cx="7543800" cy="817245"/>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square" anchor="ctr">
            <a:spAutoFit/>
          </a:bodyPr>
          <a:lstStyle/>
          <a:p>
            <a:pPr algn="ctr"/>
            <a:r>
              <a:rPr lang="en-US" sz="1400" dirty="0"/>
              <a:t>The highest% of Females is found in the travel conservatives group, </a:t>
            </a:r>
          </a:p>
          <a:p>
            <a:pPr algn="ctr"/>
            <a:r>
              <a:rPr lang="en-US" sz="1400" dirty="0"/>
              <a:t>while the highest % of males is found within the Adventurous group, All non </a:t>
            </a:r>
          </a:p>
          <a:p>
            <a:pPr algn="ctr"/>
            <a:r>
              <a:rPr lang="en-US" sz="1400" dirty="0"/>
              <a:t>Arab Expats are in the group of Passives.   </a:t>
            </a:r>
          </a:p>
        </p:txBody>
      </p:sp>
      <p:sp>
        <p:nvSpPr>
          <p:cNvPr id="6"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467600" cy="639762"/>
          </a:xfrm>
        </p:spPr>
        <p:txBody>
          <a:bodyPr/>
          <a:lstStyle/>
          <a:p>
            <a:pPr>
              <a:defRPr/>
            </a:pPr>
            <a:r>
              <a:rPr lang="en-GB" dirty="0" smtClean="0">
                <a:solidFill>
                  <a:schemeClr val="tx1"/>
                </a:solidFill>
              </a:rPr>
              <a:t>Clusters Demographics breakdown</a:t>
            </a:r>
            <a:endParaRPr lang="en-US" dirty="0"/>
          </a:p>
        </p:txBody>
      </p:sp>
      <p:graphicFrame>
        <p:nvGraphicFramePr>
          <p:cNvPr id="67781" name="Group 197"/>
          <p:cNvGraphicFramePr>
            <a:graphicFrameLocks noGrp="1"/>
          </p:cNvGraphicFramePr>
          <p:nvPr>
            <p:ph sz="quarter" idx="1"/>
          </p:nvPr>
        </p:nvGraphicFramePr>
        <p:xfrm>
          <a:off x="1066801" y="914400"/>
          <a:ext cx="7543799" cy="4384890"/>
        </p:xfrm>
        <a:graphic>
          <a:graphicData uri="http://schemas.openxmlformats.org/drawingml/2006/table">
            <a:tbl>
              <a:tblPr/>
              <a:tblGrid>
                <a:gridCol w="2683624"/>
                <a:gridCol w="1215785"/>
                <a:gridCol w="1215785"/>
                <a:gridCol w="1212820"/>
                <a:gridCol w="1215785"/>
              </a:tblGrid>
              <a:tr h="48736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rgbClr val="FFFFFF"/>
                          </a:solidFill>
                          <a:effectLst/>
                          <a:latin typeface="Calibri" pitchFamily="34" charset="0"/>
                          <a:cs typeface="Arial" pitchFamily="34" charset="0"/>
                        </a:rPr>
                        <a:t>Vert</a:t>
                      </a:r>
                      <a:r>
                        <a:rPr kumimoji="0" lang="en-US" sz="1400" b="1" i="0" u="none" strike="noStrike" cap="none" normalizeH="0" baseline="0" dirty="0" smtClean="0">
                          <a:ln>
                            <a:noFill/>
                          </a:ln>
                          <a:solidFill>
                            <a:srgbClr val="FFFFFF"/>
                          </a:solidFill>
                          <a:effectLst/>
                          <a:latin typeface="Calibri" pitchFamily="34" charset="0"/>
                          <a:cs typeface="Arial" pitchFamily="34" charset="0"/>
                        </a:rPr>
                        <a:t>%</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8064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Calibri" pitchFamily="34" charset="0"/>
                          <a:cs typeface="Arial" pitchFamily="34" charset="0"/>
                        </a:rPr>
                        <a:t>Total Sample:                 All traveled by Air</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064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Calibri" pitchFamily="34" charset="0"/>
                          <a:cs typeface="Arial" pitchFamily="34" charset="0"/>
                        </a:rPr>
                        <a:t>Passive</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064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Calibri" pitchFamily="34" charset="0"/>
                          <a:cs typeface="Arial" pitchFamily="34" charset="0"/>
                        </a:rPr>
                        <a:t>Adventurous</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064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Calibri" pitchFamily="34" charset="0"/>
                          <a:cs typeface="Arial" pitchFamily="34" charset="0"/>
                        </a:rPr>
                        <a:t>Travel Conservatives</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064A2"/>
                    </a:solidFill>
                  </a:tcPr>
                </a:tc>
              </a:tr>
              <a:tr h="1651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cs typeface="Arial" pitchFamily="34" charset="0"/>
                        </a:rPr>
                        <a:t>Sample </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(n=1022)</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(n=342)</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(n=324)</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(n=356)</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r>
              <a:tr h="6477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cs typeface="Arial" pitchFamily="34" charset="0"/>
                        </a:rPr>
                        <a:t> Weighted sample</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0000"/>
                          </a:solidFill>
                          <a:effectLst/>
                          <a:latin typeface="Calibri" pitchFamily="34" charset="0"/>
                          <a:cs typeface="Arial" pitchFamily="34" charset="0"/>
                        </a:rPr>
                        <a:t>Representing 1,814,324 Million people </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0000"/>
                          </a:solidFill>
                          <a:effectLst/>
                          <a:latin typeface="Calibri" pitchFamily="34" charset="0"/>
                          <a:cs typeface="Arial" pitchFamily="34" charset="0"/>
                        </a:rPr>
                        <a:t>Representing 579,021 thousand people </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0000"/>
                          </a:solidFill>
                          <a:effectLst/>
                          <a:latin typeface="Calibri" pitchFamily="34" charset="0"/>
                          <a:cs typeface="Arial" pitchFamily="34" charset="0"/>
                        </a:rPr>
                        <a:t>Representing 611,250 thousand people </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0000"/>
                          </a:solidFill>
                          <a:effectLst/>
                          <a:latin typeface="Calibri" pitchFamily="34" charset="0"/>
                          <a:cs typeface="Arial" pitchFamily="34" charset="0"/>
                        </a:rPr>
                        <a:t>Representing 624,053 thousand people </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r>
              <a:tr h="1651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cs typeface="Arial" pitchFamily="34" charset="0"/>
                        </a:rPr>
                        <a:t>15-24 Years</a:t>
                      </a:r>
                    </a:p>
                  </a:txBody>
                  <a:tcPr marL="7846" marR="7846" marT="7846"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400" b="1" i="0" u="none" strike="noStrike" cap="none" normalizeH="0" baseline="0" smtClean="0">
                          <a:ln>
                            <a:noFill/>
                          </a:ln>
                          <a:solidFill>
                            <a:srgbClr val="000000"/>
                          </a:solidFill>
                          <a:effectLst/>
                          <a:latin typeface="Calibri" pitchFamily="34" charset="0"/>
                        </a:rPr>
                        <a:t>27%</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400" b="1" i="0" u="none" strike="noStrike" cap="none" normalizeH="0" baseline="0" smtClean="0">
                          <a:ln>
                            <a:noFill/>
                          </a:ln>
                          <a:solidFill>
                            <a:srgbClr val="000000"/>
                          </a:solidFill>
                          <a:effectLst/>
                          <a:latin typeface="Calibri" pitchFamily="34" charset="0"/>
                        </a:rPr>
                        <a:t>26%</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400" b="1" i="0" u="none" strike="noStrike" cap="none" normalizeH="0" baseline="0" smtClean="0">
                          <a:ln>
                            <a:noFill/>
                          </a:ln>
                          <a:solidFill>
                            <a:srgbClr val="000000"/>
                          </a:solidFill>
                          <a:effectLst/>
                          <a:latin typeface="Calibri" pitchFamily="34" charset="0"/>
                        </a:rPr>
                        <a:t>30%</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400" b="1" i="0" u="none" strike="noStrike" cap="none" normalizeH="0" baseline="0" smtClean="0">
                          <a:ln>
                            <a:noFill/>
                          </a:ln>
                          <a:solidFill>
                            <a:srgbClr val="000000"/>
                          </a:solidFill>
                          <a:effectLst/>
                          <a:latin typeface="Calibri" pitchFamily="34" charset="0"/>
                        </a:rPr>
                        <a:t>25%</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r>
              <a:tr h="1666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25-34 Years</a:t>
                      </a:r>
                    </a:p>
                  </a:txBody>
                  <a:tcPr marL="7846" marR="7846" marT="7846"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400" b="1" i="0" u="none" strike="noStrike" cap="none" normalizeH="0" baseline="0" smtClean="0">
                          <a:ln>
                            <a:noFill/>
                          </a:ln>
                          <a:solidFill>
                            <a:srgbClr val="000000"/>
                          </a:solidFill>
                          <a:effectLst/>
                          <a:latin typeface="Calibri" pitchFamily="34" charset="0"/>
                        </a:rPr>
                        <a:t>30%</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400" b="1" i="0" u="none" strike="noStrike" cap="none" normalizeH="0" baseline="0" smtClean="0">
                          <a:ln>
                            <a:noFill/>
                          </a:ln>
                          <a:solidFill>
                            <a:srgbClr val="000000"/>
                          </a:solidFill>
                          <a:effectLst/>
                          <a:latin typeface="Calibri" pitchFamily="34" charset="0"/>
                        </a:rPr>
                        <a:t>33%</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400" b="1" i="0" u="none" strike="noStrike" cap="none" normalizeH="0" baseline="0" smtClean="0">
                          <a:ln>
                            <a:noFill/>
                          </a:ln>
                          <a:solidFill>
                            <a:srgbClr val="000000"/>
                          </a:solidFill>
                          <a:effectLst/>
                          <a:latin typeface="Calibri" pitchFamily="34" charset="0"/>
                        </a:rPr>
                        <a:t>25%</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400" b="1" i="0" u="none" strike="noStrike" cap="none" normalizeH="0" baseline="0" smtClean="0">
                          <a:ln>
                            <a:noFill/>
                          </a:ln>
                          <a:solidFill>
                            <a:srgbClr val="000000"/>
                          </a:solidFill>
                          <a:effectLst/>
                          <a:latin typeface="Calibri" pitchFamily="34" charset="0"/>
                        </a:rPr>
                        <a:t>31%</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r>
              <a:tr h="1651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35 - 44 years</a:t>
                      </a:r>
                    </a:p>
                  </a:txBody>
                  <a:tcPr marL="7846" marR="7846" marT="7846"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400" b="1" i="0" u="none" strike="noStrike" cap="none" normalizeH="0" baseline="0" dirty="0" smtClean="0">
                          <a:ln>
                            <a:noFill/>
                          </a:ln>
                          <a:solidFill>
                            <a:srgbClr val="000000"/>
                          </a:solidFill>
                          <a:effectLst/>
                          <a:latin typeface="Calibri" pitchFamily="34" charset="0"/>
                        </a:rPr>
                        <a:t>26%</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400" b="1" i="0" u="none" strike="noStrike" cap="none" normalizeH="0" baseline="0" smtClean="0">
                          <a:ln>
                            <a:noFill/>
                          </a:ln>
                          <a:solidFill>
                            <a:srgbClr val="000000"/>
                          </a:solidFill>
                          <a:effectLst/>
                          <a:latin typeface="Calibri" pitchFamily="34" charset="0"/>
                        </a:rPr>
                        <a:t>28%</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400" b="1" i="0" u="none" strike="noStrike" cap="none" normalizeH="0" baseline="0" smtClean="0">
                          <a:ln>
                            <a:noFill/>
                          </a:ln>
                          <a:solidFill>
                            <a:srgbClr val="000000"/>
                          </a:solidFill>
                          <a:effectLst/>
                          <a:latin typeface="Calibri" pitchFamily="34" charset="0"/>
                        </a:rPr>
                        <a:t>29%</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400" b="1" i="0" u="none" strike="noStrike" cap="none" normalizeH="0" baseline="0" smtClean="0">
                          <a:ln>
                            <a:noFill/>
                          </a:ln>
                          <a:solidFill>
                            <a:srgbClr val="000000"/>
                          </a:solidFill>
                          <a:effectLst/>
                          <a:latin typeface="Calibri" pitchFamily="34" charset="0"/>
                        </a:rPr>
                        <a:t>22%</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r>
              <a:tr h="1651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45+</a:t>
                      </a:r>
                    </a:p>
                  </a:txBody>
                  <a:tcPr marL="7846" marR="7846" marT="7846"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400" b="1" i="0" u="none" strike="noStrike" cap="none" normalizeH="0" baseline="0" smtClean="0">
                          <a:ln>
                            <a:noFill/>
                          </a:ln>
                          <a:solidFill>
                            <a:srgbClr val="000000"/>
                          </a:solidFill>
                          <a:effectLst/>
                          <a:latin typeface="Calibri" pitchFamily="34" charset="0"/>
                        </a:rPr>
                        <a:t>17%</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400" b="1" i="0" u="none" strike="noStrike" cap="none" normalizeH="0" baseline="0" smtClean="0">
                          <a:ln>
                            <a:noFill/>
                          </a:ln>
                          <a:solidFill>
                            <a:srgbClr val="000000"/>
                          </a:solidFill>
                          <a:effectLst/>
                          <a:latin typeface="Calibri" pitchFamily="34" charset="0"/>
                        </a:rPr>
                        <a:t>13%</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400" b="1" i="0" u="none" strike="noStrike" cap="none" normalizeH="0" baseline="0" smtClean="0">
                          <a:ln>
                            <a:noFill/>
                          </a:ln>
                          <a:solidFill>
                            <a:srgbClr val="000000"/>
                          </a:solidFill>
                          <a:effectLst/>
                          <a:latin typeface="Calibri" pitchFamily="34" charset="0"/>
                        </a:rPr>
                        <a:t>16%</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400" b="1" i="0" u="none" strike="noStrike" cap="none" normalizeH="0" baseline="0" smtClean="0">
                          <a:ln>
                            <a:noFill/>
                          </a:ln>
                          <a:solidFill>
                            <a:srgbClr val="000000"/>
                          </a:solidFill>
                          <a:effectLst/>
                          <a:latin typeface="Calibri" pitchFamily="34" charset="0"/>
                        </a:rPr>
                        <a:t>21%</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r>
              <a:tr h="1666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Less than SR. 2000</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2%</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5%</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r>
              <a:tr h="1651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2000-4000</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19%</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24%</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12%</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20%</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r>
              <a:tr h="1651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4000-6000</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20%</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23%</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15%</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23%</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r>
              <a:tr h="1651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6000-8000</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15%</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12%</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18%</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14%</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r>
              <a:tr h="1666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cs typeface="Arial" pitchFamily="34" charset="0"/>
                        </a:rPr>
                        <a:t>8000-10000</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15%</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cs typeface="Arial" pitchFamily="34" charset="0"/>
                        </a:rPr>
                        <a:t>9%</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1" u="none" strike="noStrike" cap="none" normalizeH="0" baseline="0" smtClean="0">
                          <a:ln>
                            <a:noFill/>
                          </a:ln>
                          <a:solidFill>
                            <a:srgbClr val="FF0000"/>
                          </a:solidFill>
                          <a:effectLst/>
                          <a:latin typeface="Calibri" pitchFamily="34" charset="0"/>
                          <a:cs typeface="Arial" pitchFamily="34" charset="0"/>
                        </a:rPr>
                        <a:t>23%</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13%</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r>
              <a:tr h="1651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10000-15000</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9%</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9%</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1" u="none" strike="noStrike" cap="none" normalizeH="0" baseline="0" smtClean="0">
                          <a:ln>
                            <a:noFill/>
                          </a:ln>
                          <a:solidFill>
                            <a:srgbClr val="FF0000"/>
                          </a:solidFill>
                          <a:effectLst/>
                          <a:latin typeface="Calibri" pitchFamily="34" charset="0"/>
                          <a:cs typeface="Arial" pitchFamily="34" charset="0"/>
                        </a:rPr>
                        <a:t>12%</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8%</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r>
              <a:tr h="1651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Above 15000</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7%</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7%</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1" u="none" strike="noStrike" cap="none" normalizeH="0" baseline="0" smtClean="0">
                          <a:ln>
                            <a:noFill/>
                          </a:ln>
                          <a:solidFill>
                            <a:srgbClr val="FF0000"/>
                          </a:solidFill>
                          <a:effectLst/>
                          <a:latin typeface="Calibri" pitchFamily="34" charset="0"/>
                          <a:cs typeface="Arial" pitchFamily="34" charset="0"/>
                        </a:rPr>
                        <a:t>6%</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7%</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r>
              <a:tr h="1666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Unspecified </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13%</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12%</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1" u="none" strike="noStrike" cap="none" normalizeH="0" baseline="0" smtClean="0">
                          <a:ln>
                            <a:noFill/>
                          </a:ln>
                          <a:solidFill>
                            <a:schemeClr val="tx1"/>
                          </a:solidFill>
                          <a:effectLst/>
                          <a:latin typeface="Calibri" pitchFamily="34" charset="0"/>
                          <a:cs typeface="Arial" pitchFamily="34" charset="0"/>
                        </a:rPr>
                        <a:t>13%</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cs typeface="Arial" pitchFamily="34" charset="0"/>
                        </a:rPr>
                        <a:t>14%</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r>
            </a:tbl>
          </a:graphicData>
        </a:graphic>
      </p:graphicFrame>
      <p:sp>
        <p:nvSpPr>
          <p:cNvPr id="67778" name="AutoShape 194"/>
          <p:cNvSpPr>
            <a:spLocks noChangeArrowheads="1"/>
          </p:cNvSpPr>
          <p:nvPr/>
        </p:nvSpPr>
        <p:spPr bwMode="auto">
          <a:xfrm>
            <a:off x="990600" y="5457111"/>
            <a:ext cx="7696200" cy="715089"/>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square" anchor="ctr">
            <a:spAutoFit/>
          </a:bodyPr>
          <a:lstStyle/>
          <a:p>
            <a:pPr algn="ctr">
              <a:defRPr/>
            </a:pPr>
            <a:r>
              <a:rPr lang="en-US" sz="1200" dirty="0"/>
              <a:t>The ages categories of all the groups did not show any significant skew towards any group, only that the young ages between 15-24 Yrs is the highest within the Adventurous group, also noticed that this group has the highest % of high income people (More than 8000 SAR)</a:t>
            </a:r>
          </a:p>
        </p:txBody>
      </p:sp>
      <p:sp>
        <p:nvSpPr>
          <p:cNvPr id="5" name="Slide Number Placeholder 4"/>
          <p:cNvSpPr>
            <a:spLocks noGrp="1"/>
          </p:cNvSpPr>
          <p:nvPr>
            <p:ph type="sldNum" sz="quarter" idx="11"/>
          </p:nvPr>
        </p:nvSpPr>
        <p:spPr/>
        <p:txBody>
          <a:bodyPr/>
          <a:lstStyle/>
          <a:p>
            <a:pPr>
              <a:defRPr/>
            </a:pPr>
            <a:fld id="{9EA62153-5B50-4ECD-A92E-870BE9F9D2F4}" type="slidenum">
              <a:rPr lang="en-US" smtClean="0"/>
              <a:pPr>
                <a:defRPr/>
              </a:pPr>
              <a:t>63</a:t>
            </a:fld>
            <a:endParaRPr lang="en-US" dirty="0"/>
          </a:p>
        </p:txBody>
      </p:sp>
      <p:sp>
        <p:nvSpPr>
          <p:cNvPr id="6"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143000" y="274638"/>
            <a:ext cx="7467600" cy="639762"/>
          </a:xfrm>
        </p:spPr>
        <p:txBody>
          <a:bodyPr/>
          <a:lstStyle/>
          <a:p>
            <a:pPr>
              <a:defRPr/>
            </a:pPr>
            <a:r>
              <a:rPr lang="en-GB" dirty="0" smtClean="0">
                <a:solidFill>
                  <a:schemeClr val="tx1"/>
                </a:solidFill>
              </a:rPr>
              <a:t>Clusters Demographics breakdown</a:t>
            </a:r>
            <a:endParaRPr lang="en-US" dirty="0"/>
          </a:p>
        </p:txBody>
      </p:sp>
      <p:graphicFrame>
        <p:nvGraphicFramePr>
          <p:cNvPr id="97415" name="Group 135"/>
          <p:cNvGraphicFramePr>
            <a:graphicFrameLocks noGrp="1"/>
          </p:cNvGraphicFramePr>
          <p:nvPr>
            <p:ph sz="quarter" idx="4294967295"/>
          </p:nvPr>
        </p:nvGraphicFramePr>
        <p:xfrm>
          <a:off x="990602" y="990600"/>
          <a:ext cx="7467598" cy="4176305"/>
        </p:xfrm>
        <a:graphic>
          <a:graphicData uri="http://schemas.openxmlformats.org/drawingml/2006/table">
            <a:tbl>
              <a:tblPr/>
              <a:tblGrid>
                <a:gridCol w="2656742"/>
                <a:gridCol w="1202714"/>
                <a:gridCol w="1202714"/>
                <a:gridCol w="1202714"/>
                <a:gridCol w="1202714"/>
              </a:tblGrid>
              <a:tr h="95885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rgbClr val="FFFFFF"/>
                          </a:solidFill>
                          <a:effectLst/>
                          <a:latin typeface="Calibri" pitchFamily="34" charset="0"/>
                          <a:cs typeface="Arial" pitchFamily="34" charset="0"/>
                        </a:rPr>
                        <a:t>Vert</a:t>
                      </a:r>
                      <a:r>
                        <a:rPr kumimoji="0" lang="en-US" sz="1400" b="1" i="0" u="none" strike="noStrike" cap="none" normalizeH="0" baseline="0" dirty="0" smtClean="0">
                          <a:ln>
                            <a:noFill/>
                          </a:ln>
                          <a:solidFill>
                            <a:srgbClr val="FFFFFF"/>
                          </a:solidFill>
                          <a:effectLst/>
                          <a:latin typeface="Calibri" pitchFamily="34" charset="0"/>
                          <a:cs typeface="Arial" pitchFamily="34" charset="0"/>
                        </a:rPr>
                        <a:t>%</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8064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Calibri" pitchFamily="34" charset="0"/>
                          <a:cs typeface="Arial" pitchFamily="34" charset="0"/>
                        </a:rPr>
                        <a:t>Total Sample:                 All traveled by Air</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064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Calibri" pitchFamily="34" charset="0"/>
                          <a:cs typeface="Arial" pitchFamily="34" charset="0"/>
                        </a:rPr>
                        <a:t>Passive</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064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Calibri" pitchFamily="34" charset="0"/>
                          <a:cs typeface="Arial" pitchFamily="34" charset="0"/>
                        </a:rPr>
                        <a:t>Adventurous</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064A2"/>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Calibri" pitchFamily="34" charset="0"/>
                          <a:cs typeface="Arial" pitchFamily="34" charset="0"/>
                        </a:rPr>
                        <a:t>Travel Conservatives</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064A2"/>
                    </a:solidFill>
                  </a:tcPr>
                </a:tc>
              </a:tr>
              <a:tr h="327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 </a:t>
                      </a:r>
                    </a:p>
                  </a:txBody>
                  <a:tcPr marL="7846" marR="7846" marT="7846"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(n=1022)</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(n=342)</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(n=324)</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(n=356)</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r>
              <a:tr h="1152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cs typeface="Arial" pitchFamily="34" charset="0"/>
                        </a:rPr>
                        <a:t> </a:t>
                      </a:r>
                    </a:p>
                  </a:txBody>
                  <a:tcPr marL="7846" marR="7846" marT="7846"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0000"/>
                          </a:solidFill>
                          <a:effectLst/>
                          <a:latin typeface="Calibri" pitchFamily="34" charset="0"/>
                          <a:cs typeface="Arial" pitchFamily="34" charset="0"/>
                        </a:rPr>
                        <a:t>Representing 1,814,324 Million people </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0000"/>
                          </a:solidFill>
                          <a:effectLst/>
                          <a:latin typeface="Calibri" pitchFamily="34" charset="0"/>
                          <a:cs typeface="Arial" pitchFamily="34" charset="0"/>
                        </a:rPr>
                        <a:t>Representing 579,021 thousand people </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0000"/>
                          </a:solidFill>
                          <a:effectLst/>
                          <a:latin typeface="Calibri" pitchFamily="34" charset="0"/>
                          <a:cs typeface="Arial" pitchFamily="34" charset="0"/>
                        </a:rPr>
                        <a:t>Representing 611,250 thousand people </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0000"/>
                          </a:solidFill>
                          <a:effectLst/>
                          <a:latin typeface="Calibri" pitchFamily="34" charset="0"/>
                          <a:cs typeface="Arial" pitchFamily="34" charset="0"/>
                        </a:rPr>
                        <a:t>Representing 624,053 thousand people </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r>
              <a:tr h="32702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Elementary</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4%</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4%</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7%</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r>
              <a:tr h="3254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Completed Intermediate</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11%</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13%</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6%</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14%</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r>
              <a:tr h="3254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Completed Secondary</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37%</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36%</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38%</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36%</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0DA"/>
                    </a:solidFill>
                  </a:tcPr>
                </a:tc>
              </a:tr>
              <a:tr h="32702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Diploma \ Some University education</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23%</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26%</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0000"/>
                          </a:solidFill>
                          <a:effectLst/>
                          <a:latin typeface="Calibri" pitchFamily="34" charset="0"/>
                          <a:cs typeface="Arial" pitchFamily="34" charset="0"/>
                        </a:rPr>
                        <a:t>26%</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17%</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5E0EC"/>
                    </a:solidFill>
                  </a:tcPr>
                </a:tc>
              </a:tr>
              <a:tr h="3254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Completed University or above</a:t>
                      </a:r>
                    </a:p>
                  </a:txBody>
                  <a:tcPr marL="7846" marR="7846" marT="7846"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25%</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Calibri" pitchFamily="34" charset="0"/>
                          <a:cs typeface="Arial" pitchFamily="34" charset="0"/>
                        </a:rPr>
                        <a:t>21%</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0000"/>
                          </a:solidFill>
                          <a:effectLst/>
                          <a:latin typeface="Calibri" pitchFamily="34" charset="0"/>
                          <a:cs typeface="Arial" pitchFamily="34" charset="0"/>
                        </a:rPr>
                        <a:t>29%</a:t>
                      </a:r>
                    </a:p>
                  </a:txBody>
                  <a:tcPr marL="7846" marR="7846" marT="784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0D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cs typeface="Arial" pitchFamily="34" charset="0"/>
                        </a:rPr>
                        <a:t>25%</a:t>
                      </a:r>
                    </a:p>
                  </a:txBody>
                  <a:tcPr marL="7846" marR="7846" marT="7846"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0DA"/>
                    </a:solidFill>
                  </a:tcPr>
                </a:tc>
              </a:tr>
            </a:tbl>
          </a:graphicData>
        </a:graphic>
      </p:graphicFrame>
      <p:sp>
        <p:nvSpPr>
          <p:cNvPr id="97414" name="AutoShape 134"/>
          <p:cNvSpPr>
            <a:spLocks noChangeArrowheads="1"/>
          </p:cNvSpPr>
          <p:nvPr/>
        </p:nvSpPr>
        <p:spPr bwMode="auto">
          <a:xfrm>
            <a:off x="990600" y="5334000"/>
            <a:ext cx="7543800" cy="817245"/>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square" anchor="ctr">
            <a:spAutoFit/>
          </a:bodyPr>
          <a:lstStyle/>
          <a:p>
            <a:pPr algn="ctr">
              <a:defRPr/>
            </a:pPr>
            <a:r>
              <a:rPr lang="en-US" sz="1400" dirty="0"/>
              <a:t>The highest% of Females is found in the travel conservatives group, </a:t>
            </a:r>
          </a:p>
          <a:p>
            <a:pPr algn="ctr">
              <a:defRPr/>
            </a:pPr>
            <a:r>
              <a:rPr lang="en-US" sz="1400" dirty="0"/>
              <a:t>while the highest % of males is found within the Adventurous group, All non Arab Expats are in the group of Passives.   </a:t>
            </a:r>
          </a:p>
        </p:txBody>
      </p:sp>
      <p:sp>
        <p:nvSpPr>
          <p:cNvPr id="5"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amond 2"/>
          <p:cNvSpPr/>
          <p:nvPr/>
        </p:nvSpPr>
        <p:spPr>
          <a:xfrm>
            <a:off x="1981200" y="762000"/>
            <a:ext cx="4953000" cy="5181600"/>
          </a:xfrm>
          <a:prstGeom prst="diamond">
            <a:avLst/>
          </a:prstGeom>
        </p:spPr>
        <p:style>
          <a:lnRef idx="0">
            <a:schemeClr val="accent1"/>
          </a:lnRef>
          <a:fillRef idx="3">
            <a:schemeClr val="accent1"/>
          </a:fillRef>
          <a:effectRef idx="3">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GB"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rPr>
              <a:t>Product Consumption</a:t>
            </a:r>
            <a:endParaRPr lang="en-US"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lstStyle/>
          <a:p>
            <a:r>
              <a:rPr lang="en-GB" dirty="0" smtClean="0">
                <a:solidFill>
                  <a:srgbClr val="C00000"/>
                </a:solidFill>
              </a:rPr>
              <a:t>Brand Loyalty (Benchmark)</a:t>
            </a:r>
            <a:br>
              <a:rPr lang="en-GB" dirty="0" smtClean="0">
                <a:solidFill>
                  <a:srgbClr val="C00000"/>
                </a:solidFill>
              </a:rPr>
            </a:br>
            <a:r>
              <a:rPr lang="en-GB" sz="1400" dirty="0" smtClean="0">
                <a:solidFill>
                  <a:srgbClr val="7030A0"/>
                </a:solidFill>
              </a:rPr>
              <a:t>Carbonated Soft Drinks </a:t>
            </a:r>
            <a:endParaRPr lang="en-US" sz="1400" dirty="0">
              <a:solidFill>
                <a:srgbClr val="7030A0"/>
              </a:solidFill>
            </a:endParaRPr>
          </a:p>
        </p:txBody>
      </p:sp>
      <p:graphicFrame>
        <p:nvGraphicFramePr>
          <p:cNvPr id="5" name="Content Placeholder 4"/>
          <p:cNvGraphicFramePr>
            <a:graphicFrameLocks noGrp="1"/>
          </p:cNvGraphicFramePr>
          <p:nvPr>
            <p:ph sz="quarter" idx="1"/>
          </p:nvPr>
        </p:nvGraphicFramePr>
        <p:xfrm>
          <a:off x="914400" y="1600201"/>
          <a:ext cx="7696200" cy="4038599"/>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1"/>
          </p:nvPr>
        </p:nvSpPr>
        <p:spPr/>
        <p:txBody>
          <a:bodyPr/>
          <a:lstStyle/>
          <a:p>
            <a:pPr>
              <a:defRPr/>
            </a:pPr>
            <a:fld id="{38C645E5-F94E-4102-84C3-5840D650CF9D}" type="slidenum">
              <a:rPr lang="en-US" smtClean="0"/>
              <a:pPr>
                <a:defRPr/>
              </a:pPr>
              <a:t>66</a:t>
            </a:fld>
            <a:endParaRPr lang="en-US" dirty="0"/>
          </a:p>
        </p:txBody>
      </p:sp>
      <p:sp>
        <p:nvSpPr>
          <p:cNvPr id="6" name="TextBox 5"/>
          <p:cNvSpPr txBox="1"/>
          <p:nvPr/>
        </p:nvSpPr>
        <p:spPr>
          <a:xfrm>
            <a:off x="1219200" y="5638800"/>
            <a:ext cx="731520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GB" sz="1200" dirty="0" smtClean="0">
                <a:latin typeface="Tahoma" pitchFamily="34" charset="0"/>
                <a:cs typeface="Tahoma" pitchFamily="34" charset="0"/>
              </a:rPr>
              <a:t>Passive group  revealed the highest loyalty % towards Pepsi meaning that 51% of all Passive  drinkers of Pepsi drink Pepsi most often , the  highest loyalty % was registered for Conservative 7-UP drinkers (61%)</a:t>
            </a:r>
            <a:endParaRPr lang="en-US" sz="1200" dirty="0">
              <a:latin typeface="Tahoma" pitchFamily="34" charset="0"/>
              <a:cs typeface="Tahoma" pitchFamily="34" charset="0"/>
            </a:endParaRPr>
          </a:p>
        </p:txBody>
      </p:sp>
      <p:sp>
        <p:nvSpPr>
          <p:cNvPr id="7" name="Left Arrow 6"/>
          <p:cNvSpPr/>
          <p:nvPr/>
        </p:nvSpPr>
        <p:spPr>
          <a:xfrm rot="19520956">
            <a:off x="4744723" y="1808497"/>
            <a:ext cx="833200" cy="381000"/>
          </a:xfrm>
          <a:prstGeom prst="leftArrow">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10" name="Rounded Rectangle 9"/>
          <p:cNvSpPr/>
          <p:nvPr/>
        </p:nvSpPr>
        <p:spPr>
          <a:xfrm>
            <a:off x="5715000" y="1447800"/>
            <a:ext cx="3200400" cy="10668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b="1" i="1" dirty="0" smtClean="0">
                <a:solidFill>
                  <a:srgbClr val="C00000"/>
                </a:solidFill>
              </a:rPr>
              <a:t>Brand loyalty is the result of cross tabulation between All Drinkers and Most often drinkers. Usually the brand which is consumed most often is the most preferred brand.  </a:t>
            </a:r>
            <a:endParaRPr lang="en-US" sz="1200" b="1" i="1" dirty="0">
              <a:solidFill>
                <a:srgbClr val="C00000"/>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lstStyle/>
          <a:p>
            <a:r>
              <a:rPr lang="en-GB" dirty="0" smtClean="0">
                <a:solidFill>
                  <a:srgbClr val="C00000"/>
                </a:solidFill>
              </a:rPr>
              <a:t>Brand Loyalty (Benchmark)</a:t>
            </a:r>
            <a:br>
              <a:rPr lang="en-GB" dirty="0" smtClean="0">
                <a:solidFill>
                  <a:srgbClr val="C00000"/>
                </a:solidFill>
              </a:rPr>
            </a:br>
            <a:r>
              <a:rPr lang="en-GB" sz="1400" dirty="0" smtClean="0">
                <a:solidFill>
                  <a:srgbClr val="7030A0"/>
                </a:solidFill>
              </a:rPr>
              <a:t>Juices and Fruit Drinks </a:t>
            </a:r>
            <a:endParaRPr lang="en-US" sz="1400" dirty="0">
              <a:solidFill>
                <a:srgbClr val="7030A0"/>
              </a:solidFill>
            </a:endParaRPr>
          </a:p>
        </p:txBody>
      </p:sp>
      <p:graphicFrame>
        <p:nvGraphicFramePr>
          <p:cNvPr id="5" name="Content Placeholder 4"/>
          <p:cNvGraphicFramePr>
            <a:graphicFrameLocks noGrp="1"/>
          </p:cNvGraphicFramePr>
          <p:nvPr>
            <p:ph sz="quarter" idx="1"/>
          </p:nvPr>
        </p:nvGraphicFramePr>
        <p:xfrm>
          <a:off x="914400" y="1600201"/>
          <a:ext cx="7696200" cy="4038599"/>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1"/>
          </p:nvPr>
        </p:nvSpPr>
        <p:spPr/>
        <p:txBody>
          <a:bodyPr/>
          <a:lstStyle/>
          <a:p>
            <a:pPr>
              <a:defRPr/>
            </a:pPr>
            <a:fld id="{38C645E5-F94E-4102-84C3-5840D650CF9D}" type="slidenum">
              <a:rPr lang="en-US" smtClean="0"/>
              <a:pPr>
                <a:defRPr/>
              </a:pPr>
              <a:t>67</a:t>
            </a:fld>
            <a:endParaRPr lang="en-US" dirty="0"/>
          </a:p>
        </p:txBody>
      </p:sp>
      <p:sp>
        <p:nvSpPr>
          <p:cNvPr id="6" name="TextBox 5"/>
          <p:cNvSpPr txBox="1"/>
          <p:nvPr/>
        </p:nvSpPr>
        <p:spPr>
          <a:xfrm>
            <a:off x="1219200" y="5638800"/>
            <a:ext cx="731520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GB" sz="1200" dirty="0" smtClean="0">
                <a:latin typeface="Tahoma" pitchFamily="34" charset="0"/>
                <a:cs typeface="Tahoma" pitchFamily="34" charset="0"/>
              </a:rPr>
              <a:t>Adventurous group showed a high loyalty towards Al Safi </a:t>
            </a:r>
            <a:r>
              <a:rPr lang="en-GB" sz="1200" dirty="0" err="1" smtClean="0">
                <a:latin typeface="Tahoma" pitchFamily="34" charset="0"/>
                <a:cs typeface="Tahoma" pitchFamily="34" charset="0"/>
              </a:rPr>
              <a:t>Danon</a:t>
            </a:r>
            <a:r>
              <a:rPr lang="en-GB" sz="1200" dirty="0" smtClean="0">
                <a:latin typeface="Tahoma" pitchFamily="34" charset="0"/>
                <a:cs typeface="Tahoma" pitchFamily="34" charset="0"/>
              </a:rPr>
              <a:t>  compared to the other </a:t>
            </a:r>
            <a:r>
              <a:rPr lang="en-GB" sz="1200" dirty="0" err="1" smtClean="0">
                <a:latin typeface="Tahoma" pitchFamily="34" charset="0"/>
                <a:cs typeface="Tahoma" pitchFamily="34" charset="0"/>
              </a:rPr>
              <a:t>groups,Passive</a:t>
            </a:r>
            <a:r>
              <a:rPr lang="en-GB" sz="1200" dirty="0" smtClean="0">
                <a:latin typeface="Tahoma" pitchFamily="34" charset="0"/>
                <a:cs typeface="Tahoma" pitchFamily="34" charset="0"/>
              </a:rPr>
              <a:t> registered the highest loyalty with Al </a:t>
            </a:r>
            <a:r>
              <a:rPr lang="en-GB" sz="1200" dirty="0" err="1" smtClean="0">
                <a:latin typeface="Tahoma" pitchFamily="34" charset="0"/>
                <a:cs typeface="Tahoma" pitchFamily="34" charset="0"/>
              </a:rPr>
              <a:t>Rabie</a:t>
            </a:r>
            <a:r>
              <a:rPr lang="en-GB" sz="1200" dirty="0" smtClean="0">
                <a:latin typeface="Tahoma" pitchFamily="34" charset="0"/>
                <a:cs typeface="Tahoma" pitchFamily="34" charset="0"/>
              </a:rPr>
              <a:t>, Al </a:t>
            </a:r>
            <a:r>
              <a:rPr lang="en-GB" sz="1200" dirty="0" err="1" smtClean="0">
                <a:latin typeface="Tahoma" pitchFamily="34" charset="0"/>
                <a:cs typeface="Tahoma" pitchFamily="34" charset="0"/>
              </a:rPr>
              <a:t>Marai</a:t>
            </a:r>
            <a:r>
              <a:rPr lang="en-GB" sz="1200" dirty="0" smtClean="0">
                <a:latin typeface="Tahoma" pitchFamily="34" charset="0"/>
                <a:cs typeface="Tahoma" pitchFamily="34" charset="0"/>
              </a:rPr>
              <a:t> is the drink of Conservatives.</a:t>
            </a:r>
            <a:endParaRPr lang="en-US" sz="1200" dirty="0">
              <a:latin typeface="Tahoma" pitchFamily="34" charset="0"/>
              <a:cs typeface="Tahoma" pitchFamily="34" charset="0"/>
            </a:endParaRPr>
          </a:p>
        </p:txBody>
      </p:sp>
      <p:sp>
        <p:nvSpPr>
          <p:cNvPr id="7" name="Left Arrow 6"/>
          <p:cNvSpPr/>
          <p:nvPr/>
        </p:nvSpPr>
        <p:spPr>
          <a:xfrm rot="18809836">
            <a:off x="3043218" y="1813183"/>
            <a:ext cx="595805" cy="381000"/>
          </a:xfrm>
          <a:prstGeom prst="leftArrow">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1056"/>
          <p:cNvSpPr>
            <a:spLocks noGrp="1"/>
          </p:cNvSpPr>
          <p:nvPr>
            <p:ph type="title" idx="4294967295"/>
          </p:nvPr>
        </p:nvSpPr>
        <p:spPr bwMode="auto">
          <a:xfrm>
            <a:off x="1371600" y="274638"/>
            <a:ext cx="6553200" cy="563562"/>
          </a:xfrm>
          <a:noFill/>
        </p:spPr>
        <p:txBody>
          <a:bodyPr wrap="square" lIns="91440" tIns="45720" rIns="91440" bIns="45720" numCol="1" anchorCtr="0" compatLnSpc="1">
            <a:prstTxWarp prst="textNoShape">
              <a:avLst/>
            </a:prstTxWarp>
          </a:bodyPr>
          <a:lstStyle/>
          <a:p>
            <a:r>
              <a:rPr lang="en-GB" cap="none" smtClean="0">
                <a:solidFill>
                  <a:srgbClr val="C00000"/>
                </a:solidFill>
              </a:rPr>
              <a:t>Still Camera </a:t>
            </a:r>
            <a:endParaRPr lang="en-US" cap="none" smtClean="0">
              <a:solidFill>
                <a:srgbClr val="C00000"/>
              </a:solidFill>
            </a:endParaRPr>
          </a:p>
        </p:txBody>
      </p:sp>
      <p:graphicFrame>
        <p:nvGraphicFramePr>
          <p:cNvPr id="99400" name="Group 1096"/>
          <p:cNvGraphicFramePr>
            <a:graphicFrameLocks noGrp="1"/>
          </p:cNvGraphicFramePr>
          <p:nvPr>
            <p:ph idx="4294967295"/>
          </p:nvPr>
        </p:nvGraphicFramePr>
        <p:xfrm>
          <a:off x="1066800" y="914400"/>
          <a:ext cx="7772400" cy="5145296"/>
        </p:xfrm>
        <a:graphic>
          <a:graphicData uri="http://schemas.openxmlformats.org/drawingml/2006/table">
            <a:tbl>
              <a:tblPr/>
              <a:tblGrid>
                <a:gridCol w="2698750"/>
                <a:gridCol w="1594576"/>
                <a:gridCol w="962297"/>
                <a:gridCol w="1332411"/>
                <a:gridCol w="1184366"/>
              </a:tblGrid>
              <a:tr h="603217">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Calibri" pitchFamily="34" charset="0"/>
                          <a:cs typeface="Arial" pitchFamily="34" charset="0"/>
                        </a:rPr>
                        <a:t>Products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Calibri" pitchFamily="34" charset="0"/>
                          <a:cs typeface="Arial" pitchFamily="34" charset="0"/>
                        </a:rPr>
                        <a:t>Total Sample:                 All traveled by Air</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Calibri" pitchFamily="34" charset="0"/>
                          <a:cs typeface="Arial" pitchFamily="34" charset="0"/>
                        </a:rPr>
                        <a:t>Passive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Calibri" pitchFamily="34" charset="0"/>
                          <a:cs typeface="Arial" pitchFamily="34" charset="0"/>
                        </a:rPr>
                        <a:t>Adventurous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Calibri" pitchFamily="34" charset="0"/>
                          <a:cs typeface="Arial" pitchFamily="34" charset="0"/>
                        </a:rPr>
                        <a:t>Travel Conservatives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75000"/>
                      </a:schemeClr>
                    </a:solidFill>
                  </a:tcPr>
                </a:tc>
              </a:tr>
              <a:tr h="251340">
                <a:tc>
                  <a:txBody>
                    <a:bodyPr/>
                    <a:lstStyle/>
                    <a:p>
                      <a:pPr marL="273050" marR="0" lvl="0" indent="-273050" algn="l"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Calibri" pitchFamily="34" charset="0"/>
                          <a:cs typeface="Arial" pitchFamily="34" charset="0"/>
                        </a:rPr>
                        <a:t>(n=1022)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Calibri" pitchFamily="34" charset="0"/>
                          <a:cs typeface="Arial" pitchFamily="34" charset="0"/>
                        </a:rPr>
                        <a:t>(n=342)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Calibri" pitchFamily="34" charset="0"/>
                          <a:cs typeface="Arial" pitchFamily="34" charset="0"/>
                        </a:rPr>
                        <a:t>(n=324)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Calibri" pitchFamily="34" charset="0"/>
                          <a:cs typeface="Arial" pitchFamily="34" charset="0"/>
                        </a:rPr>
                        <a:t>(n=356)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r>
              <a:tr h="251340">
                <a:tc>
                  <a:txBody>
                    <a:bodyPr/>
                    <a:lstStyle/>
                    <a:p>
                      <a:pPr marL="273050" marR="0" lvl="0" indent="-273050" algn="l" defTabSz="914400" rtl="0" eaLnBrk="0" fontAlgn="b"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err="1" smtClean="0">
                          <a:ln>
                            <a:noFill/>
                          </a:ln>
                          <a:solidFill>
                            <a:schemeClr val="tx1"/>
                          </a:solidFill>
                          <a:effectLst/>
                          <a:latin typeface="Calibri" pitchFamily="34" charset="0"/>
                          <a:cs typeface="Arial" pitchFamily="34" charset="0"/>
                        </a:rPr>
                        <a:t>Vert</a:t>
                      </a:r>
                      <a:r>
                        <a:rPr kumimoji="0" lang="en-US" sz="1200" b="1" i="0" u="none" strike="noStrike" cap="none" normalizeH="0" baseline="0" dirty="0" smtClean="0">
                          <a:ln>
                            <a:noFill/>
                          </a:ln>
                          <a:solidFill>
                            <a:schemeClr val="tx1"/>
                          </a:solidFill>
                          <a:effectLst/>
                          <a:latin typeface="Calibri" pitchFamily="34" charset="0"/>
                          <a:cs typeface="Arial"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Index</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Index</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Index</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1340">
                <a:tc>
                  <a:txBody>
                    <a:bodyPr/>
                    <a:lstStyle/>
                    <a:p>
                      <a:pPr marL="273050" marR="0" lvl="0" indent="-273050" algn="l"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Own a still camera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50%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0000"/>
                          </a:solidFill>
                          <a:effectLst/>
                          <a:latin typeface="Calibri" pitchFamily="34" charset="0"/>
                          <a:cs typeface="Arial" pitchFamily="34" charset="0"/>
                        </a:rPr>
                        <a:t>111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100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90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r>
              <a:tr h="251340">
                <a:tc>
                  <a:txBody>
                    <a:bodyPr/>
                    <a:lstStyle/>
                    <a:p>
                      <a:pPr marL="639763" marR="0" lvl="1" indent="-273050" algn="l"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Type: Still standard camera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18%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0000"/>
                          </a:solidFill>
                          <a:effectLst/>
                          <a:latin typeface="Calibri" pitchFamily="34" charset="0"/>
                          <a:cs typeface="Arial" pitchFamily="34" charset="0"/>
                        </a:rPr>
                        <a:t>131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77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93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1340">
                <a:tc>
                  <a:txBody>
                    <a:bodyPr/>
                    <a:lstStyle/>
                    <a:p>
                      <a:pPr marL="639763" marR="0" lvl="1" indent="-273050" algn="l"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Type: Still SLR camera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10%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114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61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0000"/>
                          </a:solidFill>
                          <a:effectLst/>
                          <a:latin typeface="Calibri" pitchFamily="34" charset="0"/>
                          <a:cs typeface="Arial" pitchFamily="34" charset="0"/>
                        </a:rPr>
                        <a:t>125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r>
              <a:tr h="427279">
                <a:tc>
                  <a:txBody>
                    <a:bodyPr/>
                    <a:lstStyle/>
                    <a:p>
                      <a:pPr marL="639763" marR="0" lvl="1" indent="-273050" algn="l"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Type: Digital standard camera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18%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0000"/>
                          </a:solidFill>
                          <a:effectLst/>
                          <a:latin typeface="Calibri" pitchFamily="34" charset="0"/>
                          <a:cs typeface="Arial" pitchFamily="34" charset="0"/>
                        </a:rPr>
                        <a:t>122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105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75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1340">
                <a:tc>
                  <a:txBody>
                    <a:bodyPr/>
                    <a:lstStyle/>
                    <a:p>
                      <a:pPr marL="639763" marR="0" lvl="1" indent="-273050" algn="l"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Type: Digital SLR cameras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105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0000"/>
                          </a:solidFill>
                          <a:effectLst/>
                          <a:latin typeface="Calibri" pitchFamily="34" charset="0"/>
                          <a:cs typeface="Arial" pitchFamily="34" charset="0"/>
                        </a:rPr>
                        <a:t>149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48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r>
              <a:tr h="25134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Brands owned</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1340">
                <a:tc>
                  <a:txBody>
                    <a:bodyPr/>
                    <a:lstStyle/>
                    <a:p>
                      <a:pPr marL="639763" marR="0" lvl="1" indent="-273050" algn="l"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 Kodak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0000"/>
                          </a:solidFill>
                          <a:effectLst/>
                          <a:latin typeface="Calibri" pitchFamily="34" charset="0"/>
                          <a:cs typeface="Arial" pitchFamily="34" charset="0"/>
                        </a:rPr>
                        <a:t>117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94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91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r>
              <a:tr h="251340">
                <a:tc>
                  <a:txBody>
                    <a:bodyPr/>
                    <a:lstStyle/>
                    <a:p>
                      <a:pPr marL="639763" marR="0" lvl="1" indent="-273050" algn="l"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 Konica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92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0000"/>
                          </a:solidFill>
                          <a:effectLst/>
                          <a:latin typeface="Calibri" pitchFamily="34" charset="0"/>
                          <a:cs typeface="Arial" pitchFamily="34" charset="0"/>
                        </a:rPr>
                        <a:t>114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94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1340">
                <a:tc>
                  <a:txBody>
                    <a:bodyPr/>
                    <a:lstStyle/>
                    <a:p>
                      <a:pPr marL="639763" marR="0" lvl="1" indent="-273050" algn="l"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 Sony</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105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59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0000"/>
                          </a:solidFill>
                          <a:effectLst/>
                          <a:latin typeface="Calibri" pitchFamily="34" charset="0"/>
                          <a:cs typeface="Arial" pitchFamily="34" charset="0"/>
                        </a:rPr>
                        <a:t>135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r>
              <a:tr h="251340">
                <a:tc>
                  <a:txBody>
                    <a:bodyPr/>
                    <a:lstStyle/>
                    <a:p>
                      <a:pPr marL="639763" marR="0" lvl="1" indent="-273050" algn="l"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 Canon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0000"/>
                          </a:solidFill>
                          <a:effectLst/>
                          <a:latin typeface="Calibri" pitchFamily="34" charset="0"/>
                          <a:cs typeface="Arial" pitchFamily="34" charset="0"/>
                        </a:rPr>
                        <a:t>113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100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87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1340">
                <a:tc>
                  <a:txBody>
                    <a:bodyPr/>
                    <a:lstStyle/>
                    <a:p>
                      <a:pPr marL="639763" marR="0" lvl="1" indent="-273050" algn="l"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 Samsung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102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76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0000"/>
                          </a:solidFill>
                          <a:effectLst/>
                          <a:latin typeface="Calibri" pitchFamily="34" charset="0"/>
                          <a:cs typeface="Arial" pitchFamily="34" charset="0"/>
                        </a:rPr>
                        <a:t>122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r>
              <a:tr h="251340">
                <a:tc>
                  <a:txBody>
                    <a:bodyPr/>
                    <a:lstStyle/>
                    <a:p>
                      <a:pPr marL="639763" marR="0" lvl="1" indent="-273050" algn="l"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 Panasonic</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81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106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0000"/>
                          </a:solidFill>
                          <a:effectLst/>
                          <a:latin typeface="Calibri" pitchFamily="34" charset="0"/>
                          <a:cs typeface="Arial" pitchFamily="34" charset="0"/>
                        </a:rPr>
                        <a:t>112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1340">
                <a:tc>
                  <a:txBody>
                    <a:bodyPr/>
                    <a:lstStyle/>
                    <a:p>
                      <a:pPr marL="639763" marR="0" lvl="1" indent="-273050" algn="l"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 Sanyo</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0000"/>
                          </a:solidFill>
                          <a:effectLst/>
                          <a:latin typeface="Calibri" pitchFamily="34" charset="0"/>
                          <a:cs typeface="Arial" pitchFamily="34" charset="0"/>
                        </a:rPr>
                        <a:t>133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57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112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r>
              <a:tr h="251340">
                <a:tc>
                  <a:txBody>
                    <a:bodyPr/>
                    <a:lstStyle/>
                    <a:p>
                      <a:pPr marL="639763" marR="0" lvl="1" indent="-273050" algn="l"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 Casio</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80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95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0000"/>
                          </a:solidFill>
                          <a:effectLst/>
                          <a:latin typeface="Calibri" pitchFamily="34" charset="0"/>
                          <a:cs typeface="Arial" pitchFamily="34" charset="0"/>
                        </a:rPr>
                        <a:t>124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19" name="Slide Number Placeholder 118"/>
          <p:cNvSpPr>
            <a:spLocks noGrp="1"/>
          </p:cNvSpPr>
          <p:nvPr>
            <p:ph type="sldNum" sz="quarter" idx="11"/>
          </p:nvPr>
        </p:nvSpPr>
        <p:spPr/>
        <p:txBody>
          <a:bodyPr/>
          <a:lstStyle/>
          <a:p>
            <a:pPr>
              <a:defRPr/>
            </a:pPr>
            <a:fld id="{5D0FEE91-AB4D-4317-98FC-D2B8AD57461C}" type="slidenum">
              <a:rPr lang="en-US" smtClean="0"/>
              <a:pPr>
                <a:defRPr/>
              </a:pPr>
              <a:t>68</a:t>
            </a:fld>
            <a:endParaRPr lang="en-US" dirty="0"/>
          </a:p>
        </p:txBody>
      </p:sp>
      <p:sp>
        <p:nvSpPr>
          <p:cNvPr id="69746" name="TextBox 119"/>
          <p:cNvSpPr txBox="1">
            <a:spLocks noChangeArrowheads="1"/>
          </p:cNvSpPr>
          <p:nvPr/>
        </p:nvSpPr>
        <p:spPr bwMode="auto">
          <a:xfrm>
            <a:off x="1219200" y="6172200"/>
            <a:ext cx="7543800" cy="246221"/>
          </a:xfrm>
          <a:prstGeom prst="rect">
            <a:avLst/>
          </a:prstGeom>
          <a:noFill/>
          <a:ln w="9525">
            <a:noFill/>
            <a:miter lim="800000"/>
            <a:headEnd/>
            <a:tailEnd/>
          </a:ln>
        </p:spPr>
        <p:txBody>
          <a:bodyPr wrap="square">
            <a:spAutoFit/>
          </a:bodyPr>
          <a:lstStyle/>
          <a:p>
            <a:r>
              <a:rPr lang="en-GB" sz="1000" dirty="0">
                <a:solidFill>
                  <a:srgbClr val="C00000"/>
                </a:solidFill>
              </a:rPr>
              <a:t>Numbers in red designate higher affinity , example: Passive group are more likely to use standard still cameras than other groups.  </a:t>
            </a:r>
            <a:endParaRPr lang="en-US" sz="1000" dirty="0">
              <a:solidFill>
                <a:srgbClr val="C00000"/>
              </a:solidFill>
            </a:endParaRPr>
          </a:p>
        </p:txBody>
      </p:sp>
      <p:sp>
        <p:nvSpPr>
          <p:cNvPr id="6"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143000" y="274638"/>
            <a:ext cx="7467600" cy="639762"/>
          </a:xfrm>
        </p:spPr>
        <p:txBody>
          <a:bodyPr/>
          <a:lstStyle/>
          <a:p>
            <a:pPr>
              <a:defRPr/>
            </a:pPr>
            <a:r>
              <a:rPr lang="en-GB" dirty="0" smtClean="0">
                <a:solidFill>
                  <a:srgbClr val="7030A0"/>
                </a:solidFill>
              </a:rPr>
              <a:t>Video Cameras</a:t>
            </a:r>
            <a:endParaRPr lang="en-US" dirty="0">
              <a:solidFill>
                <a:srgbClr val="7030A0"/>
              </a:solidFill>
            </a:endParaRPr>
          </a:p>
        </p:txBody>
      </p:sp>
      <p:graphicFrame>
        <p:nvGraphicFramePr>
          <p:cNvPr id="10" name="Table 9"/>
          <p:cNvGraphicFramePr>
            <a:graphicFrameLocks noGrp="1"/>
          </p:cNvGraphicFramePr>
          <p:nvPr/>
        </p:nvGraphicFramePr>
        <p:xfrm>
          <a:off x="990600" y="990600"/>
          <a:ext cx="7467601" cy="4369212"/>
        </p:xfrm>
        <a:graphic>
          <a:graphicData uri="http://schemas.openxmlformats.org/drawingml/2006/table">
            <a:tbl>
              <a:tblPr/>
              <a:tblGrid>
                <a:gridCol w="2155211"/>
                <a:gridCol w="1706208"/>
                <a:gridCol w="729484"/>
                <a:gridCol w="1179534"/>
                <a:gridCol w="1697164"/>
              </a:tblGrid>
              <a:tr h="421819">
                <a:tc>
                  <a:txBody>
                    <a:bodyPr/>
                    <a:lstStyle/>
                    <a:p>
                      <a:pPr algn="ctr" rtl="0" fontAlgn="ctr"/>
                      <a:r>
                        <a:rPr lang="en-US" sz="1400" b="1" i="0" u="none" strike="noStrike" dirty="0">
                          <a:solidFill>
                            <a:srgbClr val="FFFFFF"/>
                          </a:solidFill>
                          <a:latin typeface="Calibri"/>
                        </a:rPr>
                        <a:t>Products</a:t>
                      </a:r>
                    </a:p>
                  </a:txBody>
                  <a:tcPr marL="6289"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064A2"/>
                    </a:solidFill>
                  </a:tcPr>
                </a:tc>
                <a:tc>
                  <a:txBody>
                    <a:bodyPr/>
                    <a:lstStyle/>
                    <a:p>
                      <a:pPr algn="ctr" rtl="0" fontAlgn="ctr"/>
                      <a:r>
                        <a:rPr lang="en-US" sz="1400" b="1" i="0" u="none" strike="noStrike">
                          <a:solidFill>
                            <a:srgbClr val="FFFFFF"/>
                          </a:solidFill>
                          <a:latin typeface="Calibri"/>
                        </a:rPr>
                        <a:t>Total Sample:                 All traveled by Air</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64A2"/>
                    </a:solidFill>
                  </a:tcPr>
                </a:tc>
                <a:tc>
                  <a:txBody>
                    <a:bodyPr/>
                    <a:lstStyle/>
                    <a:p>
                      <a:pPr algn="ctr" rtl="0" fontAlgn="ctr"/>
                      <a:r>
                        <a:rPr lang="en-US" sz="1400" b="1" i="0" u="none" strike="noStrike" dirty="0">
                          <a:solidFill>
                            <a:srgbClr val="FFFFFF"/>
                          </a:solidFill>
                          <a:latin typeface="Calibri"/>
                        </a:rPr>
                        <a:t>Passive</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64A2"/>
                    </a:solidFill>
                  </a:tcPr>
                </a:tc>
                <a:tc>
                  <a:txBody>
                    <a:bodyPr/>
                    <a:lstStyle/>
                    <a:p>
                      <a:pPr algn="ctr" rtl="0" fontAlgn="ctr"/>
                      <a:r>
                        <a:rPr lang="en-US" sz="1400" b="1" i="0" u="none" strike="noStrike">
                          <a:solidFill>
                            <a:srgbClr val="FFFFFF"/>
                          </a:solidFill>
                          <a:latin typeface="Calibri"/>
                        </a:rPr>
                        <a:t>Adventurous</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64A2"/>
                    </a:solidFill>
                  </a:tcPr>
                </a:tc>
                <a:tc>
                  <a:txBody>
                    <a:bodyPr/>
                    <a:lstStyle/>
                    <a:p>
                      <a:pPr algn="ctr" rtl="0" fontAlgn="ctr"/>
                      <a:r>
                        <a:rPr lang="en-US" sz="1400" b="1" i="0" u="none" strike="noStrike" dirty="0" smtClean="0">
                          <a:solidFill>
                            <a:srgbClr val="FFFFFF"/>
                          </a:solidFill>
                          <a:latin typeface="Calibri"/>
                        </a:rPr>
                        <a:t>Travel Conservatives</a:t>
                      </a:r>
                      <a:endParaRPr lang="en-US" sz="1400" b="1" i="0" u="none" strike="noStrike" dirty="0">
                        <a:solidFill>
                          <a:srgbClr val="FFFFFF"/>
                        </a:solidFill>
                        <a:latin typeface="Calibri"/>
                      </a:endParaRP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64A2"/>
                    </a:solidFill>
                  </a:tcPr>
                </a:tc>
              </a:tr>
              <a:tr h="213973">
                <a:tc>
                  <a:txBody>
                    <a:bodyPr/>
                    <a:lstStyle/>
                    <a:p>
                      <a:pPr algn="l" rtl="0" fontAlgn="b"/>
                      <a:r>
                        <a:rPr lang="en-US" sz="1400" b="1" i="0" u="none" strike="noStrike">
                          <a:solidFill>
                            <a:srgbClr val="000000"/>
                          </a:solidFill>
                          <a:latin typeface="Calibri"/>
                        </a:rPr>
                        <a:t> </a:t>
                      </a:r>
                    </a:p>
                  </a:txBody>
                  <a:tcPr marL="6289" marR="6289" marT="628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(n=1022)</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(n=342)</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(n=324)</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(n=356)</a:t>
                      </a: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213973">
                <a:tc>
                  <a:txBody>
                    <a:bodyPr/>
                    <a:lstStyle/>
                    <a:p>
                      <a:pPr algn="l" fontAlgn="ctr"/>
                      <a:r>
                        <a:rPr lang="en-US" sz="1400" b="1" i="0" u="none" strike="noStrike">
                          <a:solidFill>
                            <a:srgbClr val="000000"/>
                          </a:solidFill>
                          <a:latin typeface="Calibri"/>
                        </a:rPr>
                        <a:t> </a:t>
                      </a:r>
                    </a:p>
                  </a:txBody>
                  <a:tcPr marL="6289"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rtl="0" fontAlgn="b"/>
                      <a:r>
                        <a:rPr lang="en-US" sz="1400" b="1" i="0" u="none" strike="noStrike">
                          <a:solidFill>
                            <a:srgbClr val="000000"/>
                          </a:solidFill>
                          <a:latin typeface="Calibri"/>
                        </a:rPr>
                        <a:t>Vert%</a:t>
                      </a:r>
                    </a:p>
                  </a:txBody>
                  <a:tcPr marL="6289" marR="6289" marT="62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rtl="0" fontAlgn="b"/>
                      <a:r>
                        <a:rPr lang="en-US" sz="1400" b="1" i="0" u="none" strike="noStrike">
                          <a:solidFill>
                            <a:srgbClr val="000000"/>
                          </a:solidFill>
                          <a:latin typeface="Calibri"/>
                        </a:rPr>
                        <a:t>Index</a:t>
                      </a:r>
                    </a:p>
                  </a:txBody>
                  <a:tcPr marL="6289" marR="6289" marT="62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rtl="0" fontAlgn="b"/>
                      <a:r>
                        <a:rPr lang="en-US" sz="1400" b="1" i="0" u="none" strike="noStrike">
                          <a:solidFill>
                            <a:srgbClr val="000000"/>
                          </a:solidFill>
                          <a:latin typeface="Calibri"/>
                        </a:rPr>
                        <a:t>Index</a:t>
                      </a:r>
                    </a:p>
                  </a:txBody>
                  <a:tcPr marL="6289" marR="6289" marT="62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rtl="0" fontAlgn="b"/>
                      <a:r>
                        <a:rPr lang="en-US" sz="1400" b="1" i="0" u="none" strike="noStrike">
                          <a:solidFill>
                            <a:srgbClr val="000000"/>
                          </a:solidFill>
                          <a:latin typeface="Calibri"/>
                        </a:rPr>
                        <a:t>Index</a:t>
                      </a:r>
                    </a:p>
                  </a:txBody>
                  <a:tcPr marL="6289" marR="6289" marT="628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r>
              <a:tr h="213973">
                <a:tc>
                  <a:txBody>
                    <a:bodyPr/>
                    <a:lstStyle/>
                    <a:p>
                      <a:pPr algn="l" rtl="0" fontAlgn="ctr"/>
                      <a:r>
                        <a:rPr lang="en-US" sz="1400" b="1" i="0" u="none" strike="noStrike">
                          <a:solidFill>
                            <a:srgbClr val="000000"/>
                          </a:solidFill>
                          <a:latin typeface="Calibri"/>
                        </a:rPr>
                        <a:t>Own a Video Camera</a:t>
                      </a:r>
                    </a:p>
                  </a:txBody>
                  <a:tcPr marL="6289"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40%</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92</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118</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90</a:t>
                      </a: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421819">
                <a:tc>
                  <a:txBody>
                    <a:bodyPr/>
                    <a:lstStyle/>
                    <a:p>
                      <a:pPr algn="l" rtl="0" fontAlgn="ctr"/>
                      <a:r>
                        <a:rPr lang="en-US" sz="1400" b="1" i="0" u="none" strike="noStrike">
                          <a:solidFill>
                            <a:srgbClr val="000000"/>
                          </a:solidFill>
                          <a:latin typeface="Calibri"/>
                        </a:rPr>
                        <a:t>Bought in the last 12 months</a:t>
                      </a:r>
                    </a:p>
                  </a:txBody>
                  <a:tcPr marL="6289"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16%</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120</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91</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90</a:t>
                      </a: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r>
              <a:tr h="213973">
                <a:tc>
                  <a:txBody>
                    <a:bodyPr/>
                    <a:lstStyle/>
                    <a:p>
                      <a:pPr algn="l" rtl="0" fontAlgn="ctr"/>
                      <a:r>
                        <a:rPr lang="en-US" sz="1400" b="1" i="0" u="none" strike="noStrike">
                          <a:solidFill>
                            <a:srgbClr val="000000"/>
                          </a:solidFill>
                          <a:latin typeface="Calibri"/>
                        </a:rPr>
                        <a:t> Sony</a:t>
                      </a:r>
                    </a:p>
                  </a:txBody>
                  <a:tcPr marL="452798"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7%</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87</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106</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106</a:t>
                      </a: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213973">
                <a:tc>
                  <a:txBody>
                    <a:bodyPr/>
                    <a:lstStyle/>
                    <a:p>
                      <a:pPr algn="l" rtl="0" fontAlgn="ctr"/>
                      <a:r>
                        <a:rPr lang="en-US" sz="1400" b="1" i="0" u="none" strike="noStrike">
                          <a:solidFill>
                            <a:srgbClr val="000000"/>
                          </a:solidFill>
                          <a:latin typeface="Calibri"/>
                        </a:rPr>
                        <a:t> Panasonic</a:t>
                      </a:r>
                    </a:p>
                  </a:txBody>
                  <a:tcPr marL="452798"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7%</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88</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117</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94</a:t>
                      </a: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r>
              <a:tr h="213973">
                <a:tc>
                  <a:txBody>
                    <a:bodyPr/>
                    <a:lstStyle/>
                    <a:p>
                      <a:pPr algn="l" rtl="0" fontAlgn="ctr"/>
                      <a:r>
                        <a:rPr lang="en-US" sz="1400" b="1" i="0" u="none" strike="noStrike">
                          <a:solidFill>
                            <a:srgbClr val="000000"/>
                          </a:solidFill>
                          <a:latin typeface="Calibri"/>
                        </a:rPr>
                        <a:t> JVC</a:t>
                      </a:r>
                    </a:p>
                  </a:txBody>
                  <a:tcPr marL="452798"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9%</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93</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160</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48</a:t>
                      </a: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213973">
                <a:tc>
                  <a:txBody>
                    <a:bodyPr/>
                    <a:lstStyle/>
                    <a:p>
                      <a:pPr algn="l" rtl="0" fontAlgn="ctr"/>
                      <a:r>
                        <a:rPr lang="en-US" sz="1400" b="1" i="0" u="none" strike="noStrike">
                          <a:solidFill>
                            <a:srgbClr val="000000"/>
                          </a:solidFill>
                          <a:latin typeface="Calibri"/>
                        </a:rPr>
                        <a:t> Samsung</a:t>
                      </a:r>
                    </a:p>
                  </a:txBody>
                  <a:tcPr marL="452798"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6%</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44</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150</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103</a:t>
                      </a: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r>
              <a:tr h="213973">
                <a:tc>
                  <a:txBody>
                    <a:bodyPr/>
                    <a:lstStyle/>
                    <a:p>
                      <a:pPr algn="l" rtl="0" fontAlgn="ctr"/>
                      <a:r>
                        <a:rPr lang="en-US" sz="1400" b="1" i="0" u="none" strike="noStrike">
                          <a:solidFill>
                            <a:srgbClr val="000000"/>
                          </a:solidFill>
                          <a:latin typeface="Calibri"/>
                        </a:rPr>
                        <a:t> Canon</a:t>
                      </a:r>
                    </a:p>
                  </a:txBody>
                  <a:tcPr marL="452798"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6%</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91</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130</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78</a:t>
                      </a: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213973">
                <a:tc>
                  <a:txBody>
                    <a:bodyPr/>
                    <a:lstStyle/>
                    <a:p>
                      <a:pPr algn="l" rtl="0" fontAlgn="ctr"/>
                      <a:r>
                        <a:rPr lang="en-US" sz="1400" b="1" i="0" u="none" strike="noStrike">
                          <a:solidFill>
                            <a:srgbClr val="000000"/>
                          </a:solidFill>
                          <a:latin typeface="Calibri"/>
                        </a:rPr>
                        <a:t> Kodak</a:t>
                      </a:r>
                    </a:p>
                  </a:txBody>
                  <a:tcPr marL="452798"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3%</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104</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44</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151</a:t>
                      </a: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r>
              <a:tr h="213973">
                <a:tc>
                  <a:txBody>
                    <a:bodyPr/>
                    <a:lstStyle/>
                    <a:p>
                      <a:pPr algn="l" rtl="0" fontAlgn="ctr"/>
                      <a:r>
                        <a:rPr lang="en-US" sz="1400" b="1" i="0" u="none" strike="noStrike">
                          <a:solidFill>
                            <a:srgbClr val="000000"/>
                          </a:solidFill>
                          <a:latin typeface="Calibri"/>
                        </a:rPr>
                        <a:t> Casio</a:t>
                      </a:r>
                    </a:p>
                  </a:txBody>
                  <a:tcPr marL="452798"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4%</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74</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171</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54</a:t>
                      </a: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213973">
                <a:tc>
                  <a:txBody>
                    <a:bodyPr/>
                    <a:lstStyle/>
                    <a:p>
                      <a:pPr algn="l" rtl="0" fontAlgn="ctr"/>
                      <a:r>
                        <a:rPr lang="en-US" sz="1400" b="1" i="0" u="none" strike="noStrike">
                          <a:solidFill>
                            <a:srgbClr val="000000"/>
                          </a:solidFill>
                          <a:latin typeface="Calibri"/>
                        </a:rPr>
                        <a:t> Konica</a:t>
                      </a:r>
                    </a:p>
                  </a:txBody>
                  <a:tcPr marL="452798"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3%</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131</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86</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84</a:t>
                      </a: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r>
              <a:tr h="213973">
                <a:tc>
                  <a:txBody>
                    <a:bodyPr/>
                    <a:lstStyle/>
                    <a:p>
                      <a:pPr algn="l" rtl="0" fontAlgn="ctr"/>
                      <a:r>
                        <a:rPr lang="en-US" sz="1400" b="1" i="0" u="none" strike="noStrike">
                          <a:solidFill>
                            <a:srgbClr val="000000"/>
                          </a:solidFill>
                          <a:latin typeface="Calibri"/>
                        </a:rPr>
                        <a:t> Sharp</a:t>
                      </a:r>
                    </a:p>
                  </a:txBody>
                  <a:tcPr marL="452798"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3%</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32</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126</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138</a:t>
                      </a: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213973">
                <a:tc>
                  <a:txBody>
                    <a:bodyPr/>
                    <a:lstStyle/>
                    <a:p>
                      <a:pPr algn="l" rtl="0" fontAlgn="ctr"/>
                      <a:r>
                        <a:rPr lang="en-US" sz="1400" b="1" i="0" u="none" strike="noStrike">
                          <a:solidFill>
                            <a:srgbClr val="000000"/>
                          </a:solidFill>
                          <a:latin typeface="Calibri"/>
                        </a:rPr>
                        <a:t> HP</a:t>
                      </a:r>
                    </a:p>
                  </a:txBody>
                  <a:tcPr marL="452798"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2%</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46</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132</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119</a:t>
                      </a: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r>
              <a:tr h="213973">
                <a:tc>
                  <a:txBody>
                    <a:bodyPr/>
                    <a:lstStyle/>
                    <a:p>
                      <a:pPr algn="l" rtl="0" fontAlgn="ctr"/>
                      <a:r>
                        <a:rPr lang="en-US" sz="1400" b="1" i="0" u="none" strike="noStrike">
                          <a:solidFill>
                            <a:srgbClr val="000000"/>
                          </a:solidFill>
                          <a:latin typeface="Calibri"/>
                        </a:rPr>
                        <a:t> Toshiba</a:t>
                      </a:r>
                    </a:p>
                  </a:txBody>
                  <a:tcPr marL="452798"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2%</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53</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118</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127</a:t>
                      </a: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213973">
                <a:tc>
                  <a:txBody>
                    <a:bodyPr/>
                    <a:lstStyle/>
                    <a:p>
                      <a:pPr algn="l" rtl="0" fontAlgn="ctr"/>
                      <a:r>
                        <a:rPr lang="en-US" sz="1400" b="1" i="0" u="none" strike="noStrike">
                          <a:solidFill>
                            <a:srgbClr val="000000"/>
                          </a:solidFill>
                          <a:latin typeface="Calibri"/>
                        </a:rPr>
                        <a:t> Rocco</a:t>
                      </a:r>
                    </a:p>
                  </a:txBody>
                  <a:tcPr marL="452798"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2%</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45</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222</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rtl="0" fontAlgn="ctr"/>
                      <a:r>
                        <a:rPr lang="en-US" sz="1400" b="1" i="0" u="none" strike="noStrike">
                          <a:solidFill>
                            <a:srgbClr val="000000"/>
                          </a:solidFill>
                          <a:latin typeface="Calibri"/>
                        </a:rPr>
                        <a:t>31</a:t>
                      </a: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r>
              <a:tr h="213973">
                <a:tc>
                  <a:txBody>
                    <a:bodyPr/>
                    <a:lstStyle/>
                    <a:p>
                      <a:pPr algn="l" rtl="0" fontAlgn="ctr"/>
                      <a:r>
                        <a:rPr lang="en-US" sz="1400" b="1" i="0" u="none" strike="noStrike">
                          <a:solidFill>
                            <a:srgbClr val="000000"/>
                          </a:solidFill>
                          <a:latin typeface="Calibri"/>
                        </a:rPr>
                        <a:t> Other Brands</a:t>
                      </a:r>
                    </a:p>
                  </a:txBody>
                  <a:tcPr marL="452798" marR="6289" marT="62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dirty="0">
                          <a:solidFill>
                            <a:srgbClr val="000000"/>
                          </a:solidFill>
                          <a:latin typeface="Calibri"/>
                        </a:rPr>
                        <a:t>5%</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90</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a:solidFill>
                            <a:srgbClr val="000000"/>
                          </a:solidFill>
                          <a:latin typeface="Calibri"/>
                        </a:rPr>
                        <a:t>58</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rtl="0" fontAlgn="ctr"/>
                      <a:r>
                        <a:rPr lang="en-US" sz="1400" b="1" i="0" u="none" strike="noStrike" dirty="0">
                          <a:solidFill>
                            <a:srgbClr val="000000"/>
                          </a:solidFill>
                          <a:latin typeface="Calibri"/>
                        </a:rPr>
                        <a:t>150</a:t>
                      </a:r>
                    </a:p>
                  </a:txBody>
                  <a:tcPr marL="6289" marR="6289" marT="62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bl>
          </a:graphicData>
        </a:graphic>
      </p:graphicFrame>
      <p:sp>
        <p:nvSpPr>
          <p:cNvPr id="11" name="Rounded Rectangular Callout 10"/>
          <p:cNvSpPr/>
          <p:nvPr/>
        </p:nvSpPr>
        <p:spPr>
          <a:xfrm>
            <a:off x="990600" y="5638800"/>
            <a:ext cx="7696200" cy="762000"/>
          </a:xfrm>
          <a:prstGeom prst="wedgeRoundRectCallout">
            <a:avLst>
              <a:gd name="adj1" fmla="val -2251"/>
              <a:gd name="adj2" fmla="val -95709"/>
              <a:gd name="adj3" fmla="val 16667"/>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GB" sz="1200" dirty="0">
                <a:latin typeface="Tahoma" pitchFamily="34" charset="0"/>
                <a:cs typeface="Tahoma" pitchFamily="34" charset="0"/>
              </a:rPr>
              <a:t>Adventurous group are more likely to own Video cameras, while Passive group showed higher affinity towards buying it in the last 12 months, JVC , Samsung and Canon are the adventurous  group brands, Sharp and Kodak are the travel Conservative brands, while Konica is the Passive group brand   </a:t>
            </a:r>
            <a:endParaRPr lang="en-US" sz="1200" dirty="0">
              <a:latin typeface="Tahoma" pitchFamily="34" charset="0"/>
              <a:cs typeface="Tahoma" pitchFamily="34" charset="0"/>
            </a:endParaRPr>
          </a:p>
        </p:txBody>
      </p:sp>
      <p:sp>
        <p:nvSpPr>
          <p:cNvPr id="5"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2362200" y="3124200"/>
            <a:ext cx="6477000" cy="1893888"/>
          </a:xfrm>
        </p:spPr>
        <p:txBody>
          <a:bodyPr>
            <a:normAutofit fontScale="90000"/>
          </a:bodyPr>
          <a:lstStyle/>
          <a:p>
            <a:pPr eaLnBrk="1" fontAlgn="auto" hangingPunct="1">
              <a:spcAft>
                <a:spcPts val="0"/>
              </a:spcAft>
              <a:defRPr/>
            </a:pPr>
            <a:r>
              <a:rPr lang="en-US" sz="3200" dirty="0" smtClean="0"/>
              <a:t>Demographic Profile  for all who travelled by Air in the last 12 months within </a:t>
            </a:r>
            <a:r>
              <a:rPr lang="en-US" dirty="0" smtClean="0"/>
              <a:t/>
            </a:r>
            <a:br>
              <a:rPr lang="en-US" dirty="0" smtClean="0"/>
            </a:br>
            <a:r>
              <a:rPr lang="en-US" sz="2200" dirty="0" smtClean="0">
                <a:solidFill>
                  <a:schemeClr val="accent1">
                    <a:lumMod val="75000"/>
                  </a:schemeClr>
                </a:solidFill>
              </a:rPr>
              <a:t>MEA &amp; AFRICA,GCC, </a:t>
            </a:r>
            <a:r>
              <a:rPr lang="en-US" sz="2200" dirty="0" err="1" smtClean="0">
                <a:solidFill>
                  <a:schemeClr val="accent1">
                    <a:lumMod val="75000"/>
                  </a:schemeClr>
                </a:solidFill>
              </a:rPr>
              <a:t>Eur</a:t>
            </a:r>
            <a:r>
              <a:rPr lang="en-US" sz="2200" dirty="0" smtClean="0">
                <a:solidFill>
                  <a:schemeClr val="accent1">
                    <a:lumMod val="75000"/>
                  </a:schemeClr>
                </a:solidFill>
              </a:rPr>
              <a:t>/America &amp; else,</a:t>
            </a:r>
            <a:br>
              <a:rPr lang="en-US" sz="2200" dirty="0" smtClean="0">
                <a:solidFill>
                  <a:schemeClr val="accent1">
                    <a:lumMod val="75000"/>
                  </a:schemeClr>
                </a:solidFill>
              </a:rPr>
            </a:br>
            <a:r>
              <a:rPr lang="en-US" sz="2200" dirty="0" smtClean="0">
                <a:solidFill>
                  <a:schemeClr val="accent1">
                    <a:lumMod val="75000"/>
                  </a:schemeClr>
                </a:solidFill>
              </a:rPr>
              <a:t> Asia\far east Australia</a:t>
            </a:r>
          </a:p>
        </p:txBody>
      </p:sp>
      <p:sp>
        <p:nvSpPr>
          <p:cNvPr id="8" name="Text Placeholder 7"/>
          <p:cNvSpPr>
            <a:spLocks noGrp="1"/>
          </p:cNvSpPr>
          <p:nvPr>
            <p:ph type="subTitle" idx="1"/>
          </p:nvPr>
        </p:nvSpPr>
        <p:spPr>
          <a:xfrm>
            <a:off x="2362200" y="5003800"/>
            <a:ext cx="6096000" cy="1371600"/>
          </a:xfrm>
        </p:spPr>
        <p:txBody>
          <a:bodyPr>
            <a:normAutofit fontScale="62500" lnSpcReduction="20000"/>
          </a:bodyPr>
          <a:lstStyle/>
          <a:p>
            <a:pPr eaLnBrk="1" fontAlgn="auto" hangingPunct="1">
              <a:spcAft>
                <a:spcPts val="0"/>
              </a:spcAft>
              <a:buFont typeface="Wingdings"/>
              <a:buNone/>
              <a:defRPr/>
            </a:pPr>
            <a:r>
              <a:rPr lang="en-US" dirty="0" smtClean="0">
                <a:solidFill>
                  <a:schemeClr val="accent1">
                    <a:lumMod val="75000"/>
                  </a:schemeClr>
                </a:solidFill>
              </a:rPr>
              <a:t>Gender </a:t>
            </a:r>
          </a:p>
          <a:p>
            <a:pPr eaLnBrk="1" fontAlgn="auto" hangingPunct="1">
              <a:spcAft>
                <a:spcPts val="0"/>
              </a:spcAft>
              <a:buFont typeface="Wingdings"/>
              <a:buNone/>
              <a:defRPr/>
            </a:pPr>
            <a:r>
              <a:rPr lang="en-US" dirty="0" smtClean="0">
                <a:solidFill>
                  <a:schemeClr val="accent1">
                    <a:lumMod val="75000"/>
                  </a:schemeClr>
                </a:solidFill>
              </a:rPr>
              <a:t>Nationality </a:t>
            </a:r>
          </a:p>
          <a:p>
            <a:pPr eaLnBrk="1" fontAlgn="auto" hangingPunct="1">
              <a:spcAft>
                <a:spcPts val="0"/>
              </a:spcAft>
              <a:buFont typeface="Wingdings"/>
              <a:buNone/>
              <a:defRPr/>
            </a:pPr>
            <a:r>
              <a:rPr lang="en-US" dirty="0" smtClean="0">
                <a:solidFill>
                  <a:schemeClr val="accent1">
                    <a:lumMod val="75000"/>
                  </a:schemeClr>
                </a:solidFill>
              </a:rPr>
              <a:t>Age</a:t>
            </a:r>
          </a:p>
          <a:p>
            <a:pPr eaLnBrk="1" fontAlgn="auto" hangingPunct="1">
              <a:spcAft>
                <a:spcPts val="0"/>
              </a:spcAft>
              <a:buFont typeface="Wingdings"/>
              <a:buNone/>
              <a:defRPr/>
            </a:pPr>
            <a:r>
              <a:rPr lang="en-US" dirty="0" smtClean="0">
                <a:solidFill>
                  <a:schemeClr val="accent1">
                    <a:lumMod val="75000"/>
                  </a:schemeClr>
                </a:solidFill>
              </a:rPr>
              <a:t>Income </a:t>
            </a:r>
          </a:p>
          <a:p>
            <a:pPr eaLnBrk="1" fontAlgn="auto" hangingPunct="1">
              <a:spcAft>
                <a:spcPts val="0"/>
              </a:spcAft>
              <a:buFont typeface="Wingdings"/>
              <a:buNone/>
              <a:defRPr/>
            </a:pPr>
            <a:r>
              <a:rPr lang="en-US" dirty="0" smtClean="0">
                <a:solidFill>
                  <a:schemeClr val="accent1">
                    <a:lumMod val="75000"/>
                  </a:schemeClr>
                </a:solidFill>
              </a:rPr>
              <a:t>Marital status</a:t>
            </a:r>
          </a:p>
          <a:p>
            <a:pPr eaLnBrk="1" fontAlgn="auto" hangingPunct="1">
              <a:spcAft>
                <a:spcPts val="0"/>
              </a:spcAft>
              <a:buFont typeface="Wingdings"/>
              <a:buNone/>
              <a:defRPr/>
            </a:pPr>
            <a:r>
              <a:rPr lang="en-US" dirty="0" smtClean="0">
                <a:solidFill>
                  <a:schemeClr val="accent1">
                    <a:lumMod val="75000"/>
                  </a:schemeClr>
                </a:solidFill>
              </a:rPr>
              <a:t>Education </a:t>
            </a:r>
          </a:p>
          <a:p>
            <a:pPr eaLnBrk="1" fontAlgn="auto" hangingPunct="1">
              <a:spcAft>
                <a:spcPts val="0"/>
              </a:spcAft>
              <a:buFont typeface="Wingdings"/>
              <a:buNone/>
              <a:defRPr/>
            </a:pPr>
            <a:endParaRPr lang="en-US" dirty="0">
              <a:solidFill>
                <a:schemeClr val="accent1">
                  <a:lumMod val="75000"/>
                </a:schemeClr>
              </a:solidFill>
            </a:endParaRPr>
          </a:p>
        </p:txBody>
      </p:sp>
      <p:sp>
        <p:nvSpPr>
          <p:cNvPr id="10244" name="Slide Number Placeholder 3"/>
          <p:cNvSpPr>
            <a:spLocks noGrp="1"/>
          </p:cNvSpPr>
          <p:nvPr>
            <p:ph type="sldNum" sz="quarter" idx="12"/>
          </p:nvPr>
        </p:nvSpPr>
        <p:spPr>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D93A5ADC-04A5-4DF0-B822-6503A58B39B0}" type="slidenum">
              <a:rPr lang="en-US" smtClean="0"/>
              <a:pPr fontAlgn="base">
                <a:spcBef>
                  <a:spcPct val="0"/>
                </a:spcBef>
                <a:spcAft>
                  <a:spcPct val="0"/>
                </a:spcAft>
                <a:defRPr/>
              </a:pPr>
              <a:t>7</a:t>
            </a:fld>
            <a:endParaRPr lang="en-US"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idx="4294967295"/>
          </p:nvPr>
        </p:nvSpPr>
        <p:spPr bwMode="auto">
          <a:xfrm>
            <a:off x="1371600" y="274638"/>
            <a:ext cx="6553200" cy="563562"/>
          </a:xfrm>
          <a:noFill/>
        </p:spPr>
        <p:txBody>
          <a:bodyPr wrap="square" lIns="91440" tIns="45720" rIns="91440" bIns="45720" numCol="1" anchorCtr="0" compatLnSpc="1">
            <a:prstTxWarp prst="textNoShape">
              <a:avLst/>
            </a:prstTxWarp>
          </a:bodyPr>
          <a:lstStyle/>
          <a:p>
            <a:r>
              <a:rPr lang="en-GB" cap="none" smtClean="0">
                <a:solidFill>
                  <a:srgbClr val="7030A0"/>
                </a:solidFill>
              </a:rPr>
              <a:t>Watches </a:t>
            </a:r>
            <a:endParaRPr lang="en-US" cap="none" smtClean="0">
              <a:solidFill>
                <a:srgbClr val="7030A0"/>
              </a:solidFill>
            </a:endParaRPr>
          </a:p>
        </p:txBody>
      </p:sp>
      <p:graphicFrame>
        <p:nvGraphicFramePr>
          <p:cNvPr id="102526" name="Group 126"/>
          <p:cNvGraphicFramePr>
            <a:graphicFrameLocks noGrp="1"/>
          </p:cNvGraphicFramePr>
          <p:nvPr>
            <p:ph idx="4294967295"/>
          </p:nvPr>
        </p:nvGraphicFramePr>
        <p:xfrm>
          <a:off x="990600" y="914400"/>
          <a:ext cx="7696200" cy="4424045"/>
        </p:xfrm>
        <a:graphic>
          <a:graphicData uri="http://schemas.openxmlformats.org/drawingml/2006/table">
            <a:tbl>
              <a:tblPr/>
              <a:tblGrid>
                <a:gridCol w="2724101"/>
                <a:gridCol w="1243434"/>
                <a:gridCol w="1241797"/>
                <a:gridCol w="1243434"/>
                <a:gridCol w="1243434"/>
              </a:tblGrid>
              <a:tr h="15240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Calibri" pitchFamily="34" charset="0"/>
                          <a:cs typeface="Arial" pitchFamily="34" charset="0"/>
                        </a:rPr>
                        <a:t>Products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bg1"/>
                          </a:solidFill>
                          <a:effectLst/>
                          <a:latin typeface="Calibri" pitchFamily="34" charset="0"/>
                          <a:cs typeface="Arial" pitchFamily="34" charset="0"/>
                        </a:rPr>
                        <a:t>Total Sample:                 All traveled by Air</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bg1"/>
                          </a:solidFill>
                          <a:effectLst/>
                          <a:latin typeface="Calibri" pitchFamily="34" charset="0"/>
                          <a:cs typeface="Arial" pitchFamily="34" charset="0"/>
                        </a:rPr>
                        <a:t>Passive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bg1"/>
                          </a:solidFill>
                          <a:effectLst/>
                          <a:latin typeface="Calibri" pitchFamily="34" charset="0"/>
                          <a:cs typeface="Arial" pitchFamily="34" charset="0"/>
                        </a:rPr>
                        <a:t>Adventurous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Calibri" pitchFamily="34" charset="0"/>
                          <a:cs typeface="Arial" pitchFamily="34" charset="0"/>
                        </a:rPr>
                        <a:t>Travel Conservatives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r>
              <a:tr h="1524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Calibri" pitchFamily="34" charset="0"/>
                          <a:cs typeface="Arial" pitchFamily="34" charset="0"/>
                        </a:rPr>
                        <a:t>(n=1022)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Calibri" pitchFamily="34" charset="0"/>
                          <a:cs typeface="Arial" pitchFamily="34" charset="0"/>
                        </a:rPr>
                        <a:t>(n=342)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Calibri" pitchFamily="34" charset="0"/>
                          <a:cs typeface="Arial" pitchFamily="34" charset="0"/>
                        </a:rPr>
                        <a:t>(n=324)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Calibri" pitchFamily="34" charset="0"/>
                          <a:cs typeface="Arial" pitchFamily="34" charset="0"/>
                        </a:rPr>
                        <a:t>(n=356)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r>
              <a:tr h="339725">
                <a:tc>
                  <a:txBody>
                    <a:bodyPr/>
                    <a:lstStyle/>
                    <a:p>
                      <a:pPr marL="0" marR="0" lvl="0" indent="0" algn="l"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Brands of Watches owned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2413">
                <a:tc>
                  <a:txBody>
                    <a:bodyPr/>
                    <a:lstStyle/>
                    <a:p>
                      <a:pPr marL="457200" marR="0" lvl="1" indent="0" algn="l"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600" b="0" i="0" u="none" strike="noStrike" cap="none" normalizeH="0" baseline="0" dirty="0" smtClean="0">
                          <a:ln>
                            <a:noFill/>
                          </a:ln>
                          <a:solidFill>
                            <a:srgbClr val="000000"/>
                          </a:solidFill>
                          <a:effectLst/>
                          <a:latin typeface="Calibri" pitchFamily="34" charset="0"/>
                        </a:rPr>
                        <a:t>Casio</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11%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89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104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dirty="0" smtClean="0">
                          <a:ln>
                            <a:noFill/>
                          </a:ln>
                          <a:solidFill>
                            <a:srgbClr val="000000"/>
                          </a:solidFill>
                          <a:effectLst/>
                          <a:latin typeface="Calibri" pitchFamily="34" charset="0"/>
                        </a:rPr>
                        <a:t>106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r>
              <a:tr h="223838">
                <a:tc>
                  <a:txBody>
                    <a:bodyPr/>
                    <a:lstStyle/>
                    <a:p>
                      <a:pPr marL="457200" marR="0" lvl="1" indent="0" algn="l"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600" b="0" i="0" u="none" strike="noStrike" cap="none" normalizeH="0" baseline="0" dirty="0" smtClean="0">
                          <a:ln>
                            <a:noFill/>
                          </a:ln>
                          <a:solidFill>
                            <a:srgbClr val="000000"/>
                          </a:solidFill>
                          <a:effectLst/>
                          <a:latin typeface="Calibri" pitchFamily="34" charset="0"/>
                        </a:rPr>
                        <a:t>Citizen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10%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115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dirty="0" smtClean="0">
                          <a:ln>
                            <a:noFill/>
                          </a:ln>
                          <a:solidFill>
                            <a:srgbClr val="000000"/>
                          </a:solidFill>
                          <a:effectLst/>
                          <a:latin typeface="Calibri" pitchFamily="34" charset="0"/>
                        </a:rPr>
                        <a:t>62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123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3838">
                <a:tc>
                  <a:txBody>
                    <a:bodyPr/>
                    <a:lstStyle/>
                    <a:p>
                      <a:pPr marL="457200" marR="0" lvl="1" indent="0" algn="l"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600" b="0" i="0" u="none" strike="noStrike" cap="none" normalizeH="0" baseline="0" smtClean="0">
                          <a:ln>
                            <a:noFill/>
                          </a:ln>
                          <a:solidFill>
                            <a:srgbClr val="000000"/>
                          </a:solidFill>
                          <a:effectLst/>
                          <a:latin typeface="Calibri" pitchFamily="34" charset="0"/>
                        </a:rPr>
                        <a:t>Seiko</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99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100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dirty="0" smtClean="0">
                          <a:ln>
                            <a:noFill/>
                          </a:ln>
                          <a:solidFill>
                            <a:srgbClr val="000000"/>
                          </a:solidFill>
                          <a:effectLst/>
                          <a:latin typeface="Calibri" pitchFamily="34" charset="0"/>
                        </a:rPr>
                        <a:t>101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r>
              <a:tr h="225425">
                <a:tc>
                  <a:txBody>
                    <a:bodyPr/>
                    <a:lstStyle/>
                    <a:p>
                      <a:pPr marL="457200" marR="0" lvl="1" indent="0" algn="l"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600" b="0" i="0" u="none" strike="noStrike" cap="none" normalizeH="0" baseline="0" smtClean="0">
                          <a:ln>
                            <a:noFill/>
                          </a:ln>
                          <a:solidFill>
                            <a:srgbClr val="000000"/>
                          </a:solidFill>
                          <a:effectLst/>
                          <a:latin typeface="Calibri" pitchFamily="34" charset="0"/>
                        </a:rPr>
                        <a:t>Omax</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113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74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dirty="0" smtClean="0">
                          <a:ln>
                            <a:noFill/>
                          </a:ln>
                          <a:solidFill>
                            <a:srgbClr val="000000"/>
                          </a:solidFill>
                          <a:effectLst/>
                          <a:latin typeface="Calibri" pitchFamily="34" charset="0"/>
                        </a:rPr>
                        <a:t>113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3838">
                <a:tc>
                  <a:txBody>
                    <a:bodyPr/>
                    <a:lstStyle/>
                    <a:p>
                      <a:pPr marL="457200" marR="0" lvl="1" indent="0" algn="l"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600" b="0" i="0" u="none" strike="noStrike" cap="none" normalizeH="0" baseline="0" smtClean="0">
                          <a:ln>
                            <a:noFill/>
                          </a:ln>
                          <a:solidFill>
                            <a:srgbClr val="000000"/>
                          </a:solidFill>
                          <a:effectLst/>
                          <a:latin typeface="Calibri" pitchFamily="34" charset="0"/>
                        </a:rPr>
                        <a:t>Rado</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dirty="0" smtClean="0">
                          <a:ln>
                            <a:noFill/>
                          </a:ln>
                          <a:solidFill>
                            <a:srgbClr val="000000"/>
                          </a:solidFill>
                          <a:effectLst/>
                          <a:latin typeface="Calibri" pitchFamily="34" charset="0"/>
                        </a:rPr>
                        <a:t>79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82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dirty="0" smtClean="0">
                          <a:ln>
                            <a:noFill/>
                          </a:ln>
                          <a:solidFill>
                            <a:srgbClr val="000000"/>
                          </a:solidFill>
                          <a:effectLst/>
                          <a:latin typeface="Calibri" pitchFamily="34" charset="0"/>
                        </a:rPr>
                        <a:t>137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r>
              <a:tr h="223838">
                <a:tc>
                  <a:txBody>
                    <a:bodyPr/>
                    <a:lstStyle/>
                    <a:p>
                      <a:pPr marL="457200" marR="0" lvl="1" indent="0" algn="l"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600" b="0" i="0" u="none" strike="noStrike" cap="none" normalizeH="0" baseline="0" smtClean="0">
                          <a:ln>
                            <a:noFill/>
                          </a:ln>
                          <a:solidFill>
                            <a:srgbClr val="000000"/>
                          </a:solidFill>
                          <a:effectLst/>
                          <a:latin typeface="Calibri" pitchFamily="34" charset="0"/>
                        </a:rPr>
                        <a:t>Alba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138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55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108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3838">
                <a:tc>
                  <a:txBody>
                    <a:bodyPr/>
                    <a:lstStyle/>
                    <a:p>
                      <a:pPr marL="457200" marR="0" lvl="1" indent="0" algn="l"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600" b="0" i="0" u="none" strike="noStrike" cap="none" normalizeH="0" baseline="0" smtClean="0">
                          <a:ln>
                            <a:noFill/>
                          </a:ln>
                          <a:solidFill>
                            <a:srgbClr val="000000"/>
                          </a:solidFill>
                          <a:effectLst/>
                          <a:latin typeface="Calibri" pitchFamily="34" charset="0"/>
                        </a:rPr>
                        <a:t>Swatch</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98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111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dirty="0" smtClean="0">
                          <a:ln>
                            <a:noFill/>
                          </a:ln>
                          <a:solidFill>
                            <a:srgbClr val="000000"/>
                          </a:solidFill>
                          <a:effectLst/>
                          <a:latin typeface="Calibri" pitchFamily="34" charset="0"/>
                        </a:rPr>
                        <a:t>91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r>
              <a:tr h="223838">
                <a:tc>
                  <a:txBody>
                    <a:bodyPr/>
                    <a:lstStyle/>
                    <a:p>
                      <a:pPr marL="457200" marR="0" lvl="1" indent="0" algn="l"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600" b="0" i="0" u="none" strike="noStrike" cap="none" normalizeH="0" baseline="0" dirty="0" smtClean="0">
                          <a:ln>
                            <a:noFill/>
                          </a:ln>
                          <a:solidFill>
                            <a:srgbClr val="000000"/>
                          </a:solidFill>
                          <a:effectLst/>
                          <a:latin typeface="Calibri" pitchFamily="34" charset="0"/>
                        </a:rPr>
                        <a:t>Rolex</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70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smtClean="0">
                          <a:ln>
                            <a:noFill/>
                          </a:ln>
                          <a:solidFill>
                            <a:srgbClr val="000000"/>
                          </a:solidFill>
                          <a:effectLst/>
                          <a:latin typeface="Calibri" pitchFamily="34" charset="0"/>
                        </a:rPr>
                        <a:t>97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en-US" sz="1600" b="0" i="0" u="none" strike="noStrike" cap="none" normalizeH="0" baseline="0" dirty="0" smtClean="0">
                          <a:ln>
                            <a:noFill/>
                          </a:ln>
                          <a:solidFill>
                            <a:srgbClr val="000000"/>
                          </a:solidFill>
                          <a:effectLst/>
                          <a:latin typeface="Calibri" pitchFamily="34" charset="0"/>
                        </a:rPr>
                        <a:t>131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7" name="Slide Number Placeholder 76"/>
          <p:cNvSpPr>
            <a:spLocks noGrp="1"/>
          </p:cNvSpPr>
          <p:nvPr>
            <p:ph type="sldNum" sz="quarter" idx="11"/>
          </p:nvPr>
        </p:nvSpPr>
        <p:spPr/>
        <p:txBody>
          <a:bodyPr/>
          <a:lstStyle/>
          <a:p>
            <a:pPr>
              <a:defRPr/>
            </a:pPr>
            <a:fld id="{1D9A7480-35E4-4513-A4AF-B7EC914EAA5A}" type="slidenum">
              <a:rPr lang="en-US" smtClean="0"/>
              <a:pPr>
                <a:defRPr/>
              </a:pPr>
              <a:t>70</a:t>
            </a:fld>
            <a:endParaRPr lang="en-US" dirty="0"/>
          </a:p>
        </p:txBody>
      </p:sp>
      <p:sp>
        <p:nvSpPr>
          <p:cNvPr id="78" name="Rounded Rectangle 77"/>
          <p:cNvSpPr/>
          <p:nvPr/>
        </p:nvSpPr>
        <p:spPr>
          <a:xfrm>
            <a:off x="990600" y="5486400"/>
            <a:ext cx="7772400" cy="914400"/>
          </a:xfrm>
          <a:prstGeom prst="round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GB" sz="1400" dirty="0">
                <a:latin typeface="Tahoma" pitchFamily="34" charset="0"/>
                <a:cs typeface="Tahoma" pitchFamily="34" charset="0"/>
              </a:rPr>
              <a:t>Adventurous group showed higher affinity towards Swatch and Casio(sportive brands), Travel conservatives brands are Rolex, </a:t>
            </a:r>
            <a:r>
              <a:rPr lang="en-GB" sz="1400" dirty="0" err="1">
                <a:latin typeface="Tahoma" pitchFamily="34" charset="0"/>
                <a:cs typeface="Tahoma" pitchFamily="34" charset="0"/>
              </a:rPr>
              <a:t>Rado</a:t>
            </a:r>
            <a:r>
              <a:rPr lang="en-GB" sz="1400" dirty="0">
                <a:latin typeface="Tahoma" pitchFamily="34" charset="0"/>
                <a:cs typeface="Tahoma" pitchFamily="34" charset="0"/>
              </a:rPr>
              <a:t> and Citizen, while Passive group brands are Alba, </a:t>
            </a:r>
            <a:r>
              <a:rPr lang="en-GB" sz="1400" dirty="0" err="1">
                <a:latin typeface="Tahoma" pitchFamily="34" charset="0"/>
                <a:cs typeface="Tahoma" pitchFamily="34" charset="0"/>
              </a:rPr>
              <a:t>Omax</a:t>
            </a:r>
            <a:r>
              <a:rPr lang="en-GB" sz="1400" dirty="0">
                <a:latin typeface="Tahoma" pitchFamily="34" charset="0"/>
                <a:cs typeface="Tahoma" pitchFamily="34" charset="0"/>
              </a:rPr>
              <a:t> and Citizen</a:t>
            </a:r>
            <a:endParaRPr lang="en-US" sz="1400" dirty="0">
              <a:latin typeface="Tahoma" pitchFamily="34" charset="0"/>
              <a:cs typeface="Tahoma" pitchFamily="34" charset="0"/>
            </a:endParaRPr>
          </a:p>
        </p:txBody>
      </p:sp>
      <p:sp>
        <p:nvSpPr>
          <p:cNvPr id="6"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amond 2"/>
          <p:cNvSpPr/>
          <p:nvPr/>
        </p:nvSpPr>
        <p:spPr>
          <a:xfrm>
            <a:off x="1981200" y="762000"/>
            <a:ext cx="4953000" cy="5181600"/>
          </a:xfrm>
          <a:prstGeom prst="diamond">
            <a:avLst/>
          </a:prstGeom>
        </p:spPr>
        <p:style>
          <a:lnRef idx="0">
            <a:schemeClr val="accent1"/>
          </a:lnRef>
          <a:fillRef idx="3">
            <a:schemeClr val="accent1"/>
          </a:fillRef>
          <a:effectRef idx="3">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GB"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rPr>
              <a:t>Leisure Activities</a:t>
            </a:r>
            <a:endParaRPr lang="en-US"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526"/>
          <p:cNvSpPr>
            <a:spLocks noGrp="1"/>
          </p:cNvSpPr>
          <p:nvPr>
            <p:ph type="title" idx="4294967295"/>
          </p:nvPr>
        </p:nvSpPr>
        <p:spPr bwMode="auto">
          <a:xfrm>
            <a:off x="1295400" y="274638"/>
            <a:ext cx="6629400" cy="639762"/>
          </a:xfrm>
          <a:noFill/>
        </p:spPr>
        <p:txBody>
          <a:bodyPr wrap="square" lIns="91440" tIns="45720" rIns="91440" bIns="45720" numCol="1" anchorCtr="0" compatLnSpc="1">
            <a:prstTxWarp prst="textNoShape">
              <a:avLst/>
            </a:prstTxWarp>
          </a:bodyPr>
          <a:lstStyle/>
          <a:p>
            <a:r>
              <a:rPr lang="en-GB" cap="none" smtClean="0">
                <a:solidFill>
                  <a:srgbClr val="C00000"/>
                </a:solidFill>
              </a:rPr>
              <a:t>Books </a:t>
            </a:r>
            <a:endParaRPr lang="en-US" cap="none" smtClean="0">
              <a:solidFill>
                <a:srgbClr val="C00000"/>
              </a:solidFill>
            </a:endParaRPr>
          </a:p>
        </p:txBody>
      </p:sp>
      <p:graphicFrame>
        <p:nvGraphicFramePr>
          <p:cNvPr id="104978" name="Group 530"/>
          <p:cNvGraphicFramePr>
            <a:graphicFrameLocks noGrp="1"/>
          </p:cNvGraphicFramePr>
          <p:nvPr>
            <p:ph idx="4294967295"/>
          </p:nvPr>
        </p:nvGraphicFramePr>
        <p:xfrm>
          <a:off x="990600" y="990600"/>
          <a:ext cx="7772399" cy="3566160"/>
        </p:xfrm>
        <a:graphic>
          <a:graphicData uri="http://schemas.openxmlformats.org/drawingml/2006/table">
            <a:tbl>
              <a:tblPr/>
              <a:tblGrid>
                <a:gridCol w="2684326"/>
                <a:gridCol w="1419117"/>
                <a:gridCol w="938922"/>
                <a:gridCol w="1310918"/>
                <a:gridCol w="1419116"/>
              </a:tblGrid>
              <a:tr h="250855">
                <a:tc rowSpan="2">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pitchFamily="34" charset="0"/>
                          <a:cs typeface="Arial" pitchFamily="34" charset="0"/>
                        </a:rPr>
                        <a:t>Types of Books Bought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pitchFamily="34" charset="0"/>
                          <a:cs typeface="Arial" pitchFamily="34" charset="0"/>
                        </a:rPr>
                        <a:t>Total Sample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pitchFamily="34" charset="0"/>
                          <a:cs typeface="Arial" pitchFamily="34" charset="0"/>
                        </a:rPr>
                        <a:t>Passive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pitchFamily="34" charset="0"/>
                          <a:cs typeface="Arial" pitchFamily="34" charset="0"/>
                        </a:rPr>
                        <a:t>Adventurous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pitchFamily="34" charset="0"/>
                          <a:cs typeface="Arial" pitchFamily="34" charset="0"/>
                        </a:rPr>
                        <a:t>Conservative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r>
              <a:tr h="250855">
                <a:tc vMerge="1">
                  <a:txBody>
                    <a:bodyPr/>
                    <a:lstStyle/>
                    <a:p>
                      <a:endParaRPr lang="en-US"/>
                    </a:p>
                  </a:txBody>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err="1" smtClean="0">
                          <a:ln>
                            <a:noFill/>
                          </a:ln>
                          <a:solidFill>
                            <a:schemeClr val="bg1"/>
                          </a:solidFill>
                          <a:effectLst/>
                          <a:latin typeface="Arial" pitchFamily="34" charset="0"/>
                          <a:cs typeface="Arial" pitchFamily="34" charset="0"/>
                        </a:rPr>
                        <a:t>Vert</a:t>
                      </a:r>
                      <a:r>
                        <a:rPr kumimoji="0" lang="en-US" sz="1200" b="1" i="0" u="none" strike="noStrike" cap="none" normalizeH="0" baseline="0" dirty="0" smtClean="0">
                          <a:ln>
                            <a:noFill/>
                          </a:ln>
                          <a:solidFill>
                            <a:schemeClr val="bg1"/>
                          </a:solidFill>
                          <a:effectLst/>
                          <a:latin typeface="Arial" pitchFamily="34" charset="0"/>
                          <a:cs typeface="Arial"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pitchFamily="34" charset="0"/>
                          <a:cs typeface="Arial" pitchFamily="34" charset="0"/>
                        </a:rPr>
                        <a:t>Index</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pitchFamily="34" charset="0"/>
                          <a:cs typeface="Arial" pitchFamily="34" charset="0"/>
                        </a:rPr>
                        <a:t>Index</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pitchFamily="34" charset="0"/>
                          <a:cs typeface="Arial" pitchFamily="34" charset="0"/>
                        </a:rPr>
                        <a:t>Index</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r>
              <a:tr h="250855">
                <a:tc>
                  <a:txBody>
                    <a:bodyPr/>
                    <a:lstStyle/>
                    <a:p>
                      <a:pPr marL="639763" marR="0" lvl="1" indent="-273050" algn="l"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Biography \ Autobiography</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94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88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117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r>
              <a:tr h="249549">
                <a:tc>
                  <a:txBody>
                    <a:bodyPr/>
                    <a:lstStyle/>
                    <a:p>
                      <a:pPr marL="639763" marR="0" lvl="1" indent="-273050" algn="l"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Computer \ IT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58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139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101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5">
                <a:tc>
                  <a:txBody>
                    <a:bodyPr/>
                    <a:lstStyle/>
                    <a:p>
                      <a:pPr marL="639763" marR="0" lvl="1" indent="-273050" algn="l"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Cookery</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64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116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117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r>
              <a:tr h="250855">
                <a:tc>
                  <a:txBody>
                    <a:bodyPr/>
                    <a:lstStyle/>
                    <a:p>
                      <a:pPr marL="639763" marR="0" lvl="1" indent="-273050" algn="l"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Drama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175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60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70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5">
                <a:tc>
                  <a:txBody>
                    <a:bodyPr/>
                    <a:lstStyle/>
                    <a:p>
                      <a:pPr marL="639763" marR="0" lvl="1" indent="-273050" algn="l"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Fiction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76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129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94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r>
              <a:tr h="250855">
                <a:tc>
                  <a:txBody>
                    <a:bodyPr/>
                    <a:lstStyle/>
                    <a:p>
                      <a:pPr marL="639763" marR="0" lvl="1" indent="-273050" algn="l"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Health</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11%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97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110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93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5">
                <a:tc>
                  <a:txBody>
                    <a:bodyPr/>
                    <a:lstStyle/>
                    <a:p>
                      <a:pPr marL="639763" marR="0" lvl="1" indent="-273050" algn="l"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Home Interest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112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76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112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r>
              <a:tr h="250855">
                <a:tc>
                  <a:txBody>
                    <a:bodyPr/>
                    <a:lstStyle/>
                    <a:p>
                      <a:pPr marL="639763" marR="0" lvl="1" indent="-273050" algn="l"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Reference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62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163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74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5">
                <a:tc>
                  <a:txBody>
                    <a:bodyPr/>
                    <a:lstStyle/>
                    <a:p>
                      <a:pPr marL="639763" marR="0" lvl="1" indent="-273050" algn="l"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Sports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64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defRPr/>
                      </a:pPr>
                      <a:r>
                        <a:rPr kumimoji="0" lang="en-US" sz="1200" b="1" i="0" u="none" strike="noStrike" cap="none" normalizeH="0" baseline="0" dirty="0" smtClean="0">
                          <a:ln>
                            <a:noFill/>
                          </a:ln>
                          <a:solidFill>
                            <a:schemeClr val="tx1"/>
                          </a:solidFill>
                          <a:effectLst/>
                          <a:latin typeface="Arial" pitchFamily="34" charset="0"/>
                          <a:cs typeface="Arial" pitchFamily="34" charset="0"/>
                        </a:rPr>
                        <a:t>112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124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r>
              <a:tr h="250855">
                <a:tc>
                  <a:txBody>
                    <a:bodyPr/>
                    <a:lstStyle/>
                    <a:p>
                      <a:pPr marL="639763" marR="0" lvl="1" indent="-273050" algn="l"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Other Non Fiction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Arial" pitchFamily="34"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66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140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93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50855">
                <a:tc>
                  <a:txBody>
                    <a:bodyPr/>
                    <a:lstStyle/>
                    <a:p>
                      <a:pPr marL="639763" marR="0" lvl="1" indent="-273050" algn="l"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Religion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17%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88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96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115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r>
            </a:tbl>
          </a:graphicData>
        </a:graphic>
      </p:graphicFrame>
      <p:sp>
        <p:nvSpPr>
          <p:cNvPr id="106" name="Slide Number Placeholder 105"/>
          <p:cNvSpPr>
            <a:spLocks noGrp="1"/>
          </p:cNvSpPr>
          <p:nvPr>
            <p:ph type="sldNum" sz="quarter" idx="11"/>
          </p:nvPr>
        </p:nvSpPr>
        <p:spPr/>
        <p:txBody>
          <a:bodyPr/>
          <a:lstStyle/>
          <a:p>
            <a:pPr>
              <a:defRPr/>
            </a:pPr>
            <a:fld id="{4D6DB913-F778-4FA0-A51D-9991367520F0}" type="slidenum">
              <a:rPr lang="en-US" smtClean="0"/>
              <a:pPr>
                <a:defRPr/>
              </a:pPr>
              <a:t>72</a:t>
            </a:fld>
            <a:endParaRPr lang="en-US" dirty="0"/>
          </a:p>
        </p:txBody>
      </p:sp>
      <p:grpSp>
        <p:nvGrpSpPr>
          <p:cNvPr id="72793" name="Group 109"/>
          <p:cNvGrpSpPr>
            <a:grpSpLocks/>
          </p:cNvGrpSpPr>
          <p:nvPr/>
        </p:nvGrpSpPr>
        <p:grpSpPr bwMode="auto">
          <a:xfrm>
            <a:off x="1219200" y="4659313"/>
            <a:ext cx="2362200" cy="1665287"/>
            <a:chOff x="1219200" y="4659868"/>
            <a:chExt cx="2362200" cy="1664732"/>
          </a:xfrm>
        </p:grpSpPr>
        <p:sp>
          <p:nvSpPr>
            <p:cNvPr id="108" name="Rounded Rectangle 107"/>
            <p:cNvSpPr/>
            <p:nvPr/>
          </p:nvSpPr>
          <p:spPr>
            <a:xfrm>
              <a:off x="1219200" y="5029200"/>
              <a:ext cx="2362200" cy="1295400"/>
            </a:xfrm>
            <a:prstGeom prst="roundRect">
              <a:avLst/>
            </a:prstGeom>
          </p:spPr>
          <p:style>
            <a:lnRef idx="1">
              <a:schemeClr val="accent2"/>
            </a:lnRef>
            <a:fillRef idx="3">
              <a:schemeClr val="accent2"/>
            </a:fillRef>
            <a:effectRef idx="2">
              <a:schemeClr val="accent2"/>
            </a:effectRef>
            <a:fontRef idx="minor">
              <a:schemeClr val="lt1"/>
            </a:fontRef>
          </p:style>
          <p:txBody>
            <a:bodyPr anchor="ctr"/>
            <a:lstStyle/>
            <a:p>
              <a:pPr>
                <a:lnSpc>
                  <a:spcPct val="150000"/>
                </a:lnSpc>
                <a:buFont typeface="Wingdings" pitchFamily="2" charset="2"/>
                <a:buChar char="ü"/>
                <a:defRPr/>
              </a:pPr>
              <a:r>
                <a:rPr lang="en-GB" sz="1000" b="1" i="1" dirty="0"/>
                <a:t>Drama</a:t>
              </a:r>
            </a:p>
            <a:p>
              <a:pPr>
                <a:lnSpc>
                  <a:spcPct val="150000"/>
                </a:lnSpc>
                <a:buFont typeface="Wingdings" pitchFamily="2" charset="2"/>
                <a:buChar char="ü"/>
                <a:defRPr/>
              </a:pPr>
              <a:r>
                <a:rPr lang="en-GB" sz="1000" b="1" i="1" dirty="0"/>
                <a:t>Home Interest</a:t>
              </a:r>
              <a:endParaRPr lang="en-US" sz="1000" b="1" i="1" dirty="0"/>
            </a:p>
          </p:txBody>
        </p:sp>
        <p:sp>
          <p:nvSpPr>
            <p:cNvPr id="109" name="TextBox 108"/>
            <p:cNvSpPr txBox="1"/>
            <p:nvPr/>
          </p:nvSpPr>
          <p:spPr>
            <a:xfrm>
              <a:off x="1219200" y="4659868"/>
              <a:ext cx="2362200" cy="369332"/>
            </a:xfrm>
            <a:prstGeom prst="rect">
              <a:avLst/>
            </a:prstGeom>
          </p:spPr>
          <p:style>
            <a:lnRef idx="0">
              <a:schemeClr val="accent4"/>
            </a:lnRef>
            <a:fillRef idx="3">
              <a:schemeClr val="accent4"/>
            </a:fillRef>
            <a:effectRef idx="3">
              <a:schemeClr val="accent4"/>
            </a:effectRef>
            <a:fontRef idx="minor">
              <a:schemeClr val="lt1"/>
            </a:fontRef>
          </p:style>
          <p:txBody>
            <a:bodyPr>
              <a:spAutoFit/>
            </a:bodyPr>
            <a:lstStyle/>
            <a:p>
              <a:pPr algn="ctr">
                <a:defRPr/>
              </a:pPr>
              <a:r>
                <a:rPr lang="en-GB" dirty="0"/>
                <a:t>Passive</a:t>
              </a:r>
              <a:endParaRPr lang="en-US" dirty="0"/>
            </a:p>
          </p:txBody>
        </p:sp>
      </p:grpSp>
      <p:grpSp>
        <p:nvGrpSpPr>
          <p:cNvPr id="72794" name="Group 110"/>
          <p:cNvGrpSpPr>
            <a:grpSpLocks/>
          </p:cNvGrpSpPr>
          <p:nvPr/>
        </p:nvGrpSpPr>
        <p:grpSpPr bwMode="auto">
          <a:xfrm>
            <a:off x="3733800" y="4648200"/>
            <a:ext cx="2362200" cy="1665288"/>
            <a:chOff x="1219200" y="4659868"/>
            <a:chExt cx="2362200" cy="1664732"/>
          </a:xfrm>
        </p:grpSpPr>
        <p:sp>
          <p:nvSpPr>
            <p:cNvPr id="112" name="Rounded Rectangle 111"/>
            <p:cNvSpPr/>
            <p:nvPr/>
          </p:nvSpPr>
          <p:spPr>
            <a:xfrm>
              <a:off x="1219200" y="5029200"/>
              <a:ext cx="2362200" cy="1295400"/>
            </a:xfrm>
            <a:prstGeom prst="roundRect">
              <a:avLst/>
            </a:prstGeom>
          </p:spPr>
          <p:style>
            <a:lnRef idx="0">
              <a:schemeClr val="accent5"/>
            </a:lnRef>
            <a:fillRef idx="3">
              <a:schemeClr val="accent5"/>
            </a:fillRef>
            <a:effectRef idx="3">
              <a:schemeClr val="accent5"/>
            </a:effectRef>
            <a:fontRef idx="minor">
              <a:schemeClr val="lt1"/>
            </a:fontRef>
          </p:style>
          <p:txBody>
            <a:bodyPr anchor="ctr"/>
            <a:lstStyle/>
            <a:p>
              <a:pPr>
                <a:lnSpc>
                  <a:spcPct val="150000"/>
                </a:lnSpc>
                <a:buFont typeface="Wingdings" pitchFamily="2" charset="2"/>
                <a:buChar char="ü"/>
                <a:defRPr/>
              </a:pPr>
              <a:r>
                <a:rPr lang="en-GB" sz="1000" b="1" i="1" dirty="0"/>
                <a:t>Reference</a:t>
              </a:r>
            </a:p>
            <a:p>
              <a:pPr>
                <a:lnSpc>
                  <a:spcPct val="150000"/>
                </a:lnSpc>
                <a:buFont typeface="Wingdings" pitchFamily="2" charset="2"/>
                <a:buChar char="ü"/>
                <a:defRPr/>
              </a:pPr>
              <a:r>
                <a:rPr lang="en-GB" sz="1000" b="1" i="1" dirty="0"/>
                <a:t>Fiction/Non Fiction</a:t>
              </a:r>
            </a:p>
            <a:p>
              <a:pPr>
                <a:lnSpc>
                  <a:spcPct val="150000"/>
                </a:lnSpc>
                <a:buFont typeface="Wingdings" pitchFamily="2" charset="2"/>
                <a:buChar char="ü"/>
                <a:defRPr/>
              </a:pPr>
              <a:r>
                <a:rPr lang="en-GB" sz="1000" b="1" i="1" dirty="0"/>
                <a:t>Computer/IT</a:t>
              </a:r>
            </a:p>
            <a:p>
              <a:pPr>
                <a:lnSpc>
                  <a:spcPct val="150000"/>
                </a:lnSpc>
                <a:buFont typeface="Wingdings" pitchFamily="2" charset="2"/>
                <a:buChar char="ü"/>
                <a:defRPr/>
              </a:pPr>
              <a:r>
                <a:rPr lang="en-GB" sz="1000" b="1" i="1" dirty="0"/>
                <a:t>Sports </a:t>
              </a:r>
            </a:p>
            <a:p>
              <a:pPr>
                <a:lnSpc>
                  <a:spcPct val="150000"/>
                </a:lnSpc>
                <a:buFont typeface="Wingdings" pitchFamily="2" charset="2"/>
                <a:buChar char="ü"/>
                <a:defRPr/>
              </a:pPr>
              <a:r>
                <a:rPr lang="en-GB" sz="1000" b="1" i="1" dirty="0"/>
                <a:t>Health</a:t>
              </a:r>
              <a:endParaRPr lang="en-US" sz="1000" b="1" i="1" dirty="0"/>
            </a:p>
          </p:txBody>
        </p:sp>
        <p:sp>
          <p:nvSpPr>
            <p:cNvPr id="113" name="TextBox 112"/>
            <p:cNvSpPr txBox="1"/>
            <p:nvPr/>
          </p:nvSpPr>
          <p:spPr>
            <a:xfrm>
              <a:off x="1219200" y="4659868"/>
              <a:ext cx="2362200" cy="369332"/>
            </a:xfrm>
            <a:prstGeom prst="rect">
              <a:avLst/>
            </a:prstGeom>
          </p:spPr>
          <p:style>
            <a:lnRef idx="1">
              <a:schemeClr val="accent3"/>
            </a:lnRef>
            <a:fillRef idx="3">
              <a:schemeClr val="accent3"/>
            </a:fillRef>
            <a:effectRef idx="2">
              <a:schemeClr val="accent3"/>
            </a:effectRef>
            <a:fontRef idx="minor">
              <a:schemeClr val="lt1"/>
            </a:fontRef>
          </p:style>
          <p:txBody>
            <a:bodyPr>
              <a:spAutoFit/>
            </a:bodyPr>
            <a:lstStyle/>
            <a:p>
              <a:pPr algn="ctr">
                <a:defRPr/>
              </a:pPr>
              <a:r>
                <a:rPr lang="en-GB" dirty="0"/>
                <a:t>Adventurous</a:t>
              </a:r>
              <a:endParaRPr lang="en-US" dirty="0"/>
            </a:p>
          </p:txBody>
        </p:sp>
      </p:grpSp>
      <p:grpSp>
        <p:nvGrpSpPr>
          <p:cNvPr id="72795" name="Group 113"/>
          <p:cNvGrpSpPr>
            <a:grpSpLocks/>
          </p:cNvGrpSpPr>
          <p:nvPr/>
        </p:nvGrpSpPr>
        <p:grpSpPr bwMode="auto">
          <a:xfrm>
            <a:off x="6248400" y="4648200"/>
            <a:ext cx="2362200" cy="1665288"/>
            <a:chOff x="1219200" y="4659868"/>
            <a:chExt cx="2362200" cy="1664732"/>
          </a:xfrm>
        </p:grpSpPr>
        <p:sp>
          <p:nvSpPr>
            <p:cNvPr id="115" name="Rounded Rectangle 114"/>
            <p:cNvSpPr/>
            <p:nvPr/>
          </p:nvSpPr>
          <p:spPr>
            <a:xfrm>
              <a:off x="1219200" y="5029200"/>
              <a:ext cx="2362200" cy="1295400"/>
            </a:xfrm>
            <a:prstGeom prst="roundRect">
              <a:avLst/>
            </a:prstGeom>
          </p:spPr>
          <p:style>
            <a:lnRef idx="0">
              <a:schemeClr val="accent1"/>
            </a:lnRef>
            <a:fillRef idx="3">
              <a:schemeClr val="accent1"/>
            </a:fillRef>
            <a:effectRef idx="3">
              <a:schemeClr val="accent1"/>
            </a:effectRef>
            <a:fontRef idx="minor">
              <a:schemeClr val="lt1"/>
            </a:fontRef>
          </p:style>
          <p:txBody>
            <a:bodyPr anchor="ctr"/>
            <a:lstStyle/>
            <a:p>
              <a:pPr>
                <a:lnSpc>
                  <a:spcPct val="150000"/>
                </a:lnSpc>
                <a:buFont typeface="Wingdings" pitchFamily="2" charset="2"/>
                <a:buChar char="ü"/>
                <a:defRPr/>
              </a:pPr>
              <a:r>
                <a:rPr lang="en-GB" sz="1000" b="1" i="1" dirty="0"/>
                <a:t>Biography</a:t>
              </a:r>
              <a:r>
                <a:rPr lang="en-US" sz="1000" b="1" i="1" dirty="0"/>
                <a:t>\Auto Biography</a:t>
              </a:r>
              <a:endParaRPr lang="en-GB" sz="1000" b="1" i="1" dirty="0"/>
            </a:p>
            <a:p>
              <a:pPr>
                <a:lnSpc>
                  <a:spcPct val="150000"/>
                </a:lnSpc>
                <a:buFont typeface="Wingdings" pitchFamily="2" charset="2"/>
                <a:buChar char="ü"/>
                <a:defRPr/>
              </a:pPr>
              <a:r>
                <a:rPr lang="en-GB" sz="1000" b="1" i="1" dirty="0"/>
                <a:t>Cookery </a:t>
              </a:r>
            </a:p>
            <a:p>
              <a:pPr>
                <a:lnSpc>
                  <a:spcPct val="150000"/>
                </a:lnSpc>
                <a:buFont typeface="Wingdings" pitchFamily="2" charset="2"/>
                <a:buChar char="ü"/>
                <a:defRPr/>
              </a:pPr>
              <a:r>
                <a:rPr lang="en-GB" sz="1000" b="1" i="1" dirty="0"/>
                <a:t>Home interest</a:t>
              </a:r>
            </a:p>
            <a:p>
              <a:pPr>
                <a:lnSpc>
                  <a:spcPct val="150000"/>
                </a:lnSpc>
                <a:buFont typeface="Wingdings" pitchFamily="2" charset="2"/>
                <a:buChar char="ü"/>
                <a:defRPr/>
              </a:pPr>
              <a:r>
                <a:rPr lang="en-GB" sz="1000" b="1" i="1" dirty="0"/>
                <a:t>Religion </a:t>
              </a:r>
            </a:p>
            <a:p>
              <a:pPr>
                <a:lnSpc>
                  <a:spcPct val="150000"/>
                </a:lnSpc>
                <a:buFont typeface="Wingdings" pitchFamily="2" charset="2"/>
                <a:buChar char="ü"/>
                <a:defRPr/>
              </a:pPr>
              <a:r>
                <a:rPr lang="en-GB" sz="1000" b="1" i="1" dirty="0"/>
                <a:t>Sports</a:t>
              </a:r>
              <a:endParaRPr lang="en-US" sz="1000" b="1" i="1" dirty="0"/>
            </a:p>
          </p:txBody>
        </p:sp>
        <p:sp>
          <p:nvSpPr>
            <p:cNvPr id="116" name="TextBox 115"/>
            <p:cNvSpPr txBox="1"/>
            <p:nvPr/>
          </p:nvSpPr>
          <p:spPr>
            <a:xfrm>
              <a:off x="1219200" y="4659868"/>
              <a:ext cx="2362200" cy="369332"/>
            </a:xfrm>
            <a:prstGeom prst="rect">
              <a:avLst/>
            </a:prstGeom>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n-GB" dirty="0"/>
                <a:t>Travel Conservative</a:t>
              </a:r>
              <a:endParaRPr lang="en-US" dirty="0"/>
            </a:p>
          </p:txBody>
        </p:sp>
      </p:grpSp>
      <p:sp>
        <p:nvSpPr>
          <p:cNvPr id="14"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460"/>
          <p:cNvSpPr>
            <a:spLocks noGrp="1"/>
          </p:cNvSpPr>
          <p:nvPr>
            <p:ph type="title" idx="4294967295"/>
          </p:nvPr>
        </p:nvSpPr>
        <p:spPr bwMode="auto">
          <a:xfrm>
            <a:off x="1143000" y="274638"/>
            <a:ext cx="6781800" cy="563562"/>
          </a:xfrm>
          <a:noFill/>
        </p:spPr>
        <p:txBody>
          <a:bodyPr wrap="square" lIns="91440" tIns="45720" rIns="91440" bIns="45720" numCol="1" anchorCtr="0" compatLnSpc="1">
            <a:prstTxWarp prst="textNoShape">
              <a:avLst/>
            </a:prstTxWarp>
          </a:bodyPr>
          <a:lstStyle/>
          <a:p>
            <a:r>
              <a:rPr lang="en-US" cap="none" smtClean="0">
                <a:solidFill>
                  <a:srgbClr val="7030A0"/>
                </a:solidFill>
              </a:rPr>
              <a:t>Restaurants </a:t>
            </a:r>
          </a:p>
        </p:txBody>
      </p:sp>
      <p:graphicFrame>
        <p:nvGraphicFramePr>
          <p:cNvPr id="106958" name="Group 462"/>
          <p:cNvGraphicFramePr>
            <a:graphicFrameLocks noGrp="1"/>
          </p:cNvGraphicFramePr>
          <p:nvPr>
            <p:ph idx="4294967295"/>
          </p:nvPr>
        </p:nvGraphicFramePr>
        <p:xfrm>
          <a:off x="990600" y="838200"/>
          <a:ext cx="7983094" cy="4114804"/>
        </p:xfrm>
        <a:graphic>
          <a:graphicData uri="http://schemas.openxmlformats.org/drawingml/2006/table">
            <a:tbl>
              <a:tblPr/>
              <a:tblGrid>
                <a:gridCol w="3668840"/>
                <a:gridCol w="1205611"/>
                <a:gridCol w="760349"/>
                <a:gridCol w="1171194"/>
                <a:gridCol w="1177100"/>
              </a:tblGrid>
              <a:tr h="605077">
                <a:tc rowSpan="2">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Calibri" pitchFamily="34" charset="0"/>
                          <a:cs typeface="Arial" pitchFamily="34" charset="0"/>
                        </a:rPr>
                        <a:t>Eating out in regular restaurants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Calibri" pitchFamily="34" charset="0"/>
                          <a:cs typeface="Arial" pitchFamily="34" charset="0"/>
                        </a:rPr>
                        <a:t>Total Sample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Calibri" pitchFamily="34" charset="0"/>
                          <a:cs typeface="Arial" pitchFamily="34" charset="0"/>
                        </a:rPr>
                        <a:t>Passive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Calibri" pitchFamily="34" charset="0"/>
                          <a:cs typeface="Arial" pitchFamily="34" charset="0"/>
                        </a:rPr>
                        <a:t>Adventurous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Calibri" pitchFamily="34" charset="0"/>
                          <a:cs typeface="Arial" pitchFamily="34" charset="0"/>
                        </a:rPr>
                        <a:t>Conservative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r>
              <a:tr h="428015">
                <a:tc vMerge="1">
                  <a:txBody>
                    <a:bodyPr/>
                    <a:lstStyle/>
                    <a:p>
                      <a:endParaRPr lang="en-US"/>
                    </a:p>
                  </a:txBody>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bg1"/>
                          </a:solidFill>
                          <a:effectLst/>
                          <a:latin typeface="Calibri" pitchFamily="34" charset="0"/>
                          <a:cs typeface="Arial" pitchFamily="34" charset="0"/>
                        </a:rPr>
                        <a:t>Vert%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bg1"/>
                          </a:solidFill>
                          <a:effectLst/>
                          <a:latin typeface="Calibri" pitchFamily="34" charset="0"/>
                          <a:cs typeface="Arial" pitchFamily="34" charset="0"/>
                        </a:rPr>
                        <a:t>Index</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bg1"/>
                          </a:solidFill>
                          <a:effectLst/>
                          <a:latin typeface="Calibri" pitchFamily="34" charset="0"/>
                          <a:cs typeface="Arial" pitchFamily="34" charset="0"/>
                        </a:rPr>
                        <a:t>Index</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Calibri" pitchFamily="34" charset="0"/>
                          <a:cs typeface="Arial" pitchFamily="34" charset="0"/>
                        </a:rPr>
                        <a:t>Index</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r>
              <a:tr h="385214">
                <a:tc>
                  <a:txBody>
                    <a:bodyPr/>
                    <a:lstStyle/>
                    <a:p>
                      <a:pPr marL="273050" marR="0" lvl="0" indent="-273050" algn="l" defTabSz="914400" rtl="0" eaLnBrk="0" fontAlgn="ctr"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Had meal in a regular restaurant in the last 12 months: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70%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101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108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91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85214">
                <a:tc>
                  <a:txBody>
                    <a:bodyPr/>
                    <a:lstStyle/>
                    <a:p>
                      <a:pPr marL="730250" marR="0" lvl="1" indent="-273050" algn="l"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 Saudi Restaurants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38%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73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139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87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r>
              <a:tr h="385214">
                <a:tc>
                  <a:txBody>
                    <a:bodyPr/>
                    <a:lstStyle/>
                    <a:p>
                      <a:pPr marL="730250" marR="0" lvl="1" indent="-273050" algn="l"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 Pizza Restaurants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20%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124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81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96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5214">
                <a:tc>
                  <a:txBody>
                    <a:bodyPr/>
                    <a:lstStyle/>
                    <a:p>
                      <a:pPr marL="730250" marR="0" lvl="1" indent="-273050" algn="l"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 Lebanese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26%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106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108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87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r>
              <a:tr h="385214">
                <a:tc>
                  <a:txBody>
                    <a:bodyPr/>
                    <a:lstStyle/>
                    <a:p>
                      <a:pPr marL="730250" marR="0" lvl="1" indent="-273050" algn="l"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 Indian Pakistan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178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56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70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5214">
                <a:tc>
                  <a:txBody>
                    <a:bodyPr/>
                    <a:lstStyle/>
                    <a:p>
                      <a:pPr marL="730250" marR="0" lvl="1" indent="-273050" algn="l"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 Chinese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12%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128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87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87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r>
              <a:tr h="385214">
                <a:tc>
                  <a:txBody>
                    <a:bodyPr/>
                    <a:lstStyle/>
                    <a:p>
                      <a:pPr marL="730250" marR="0" lvl="1" indent="-273050" algn="l"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 Greek Turkish</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134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75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94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5214">
                <a:tc>
                  <a:txBody>
                    <a:bodyPr/>
                    <a:lstStyle/>
                    <a:p>
                      <a:pPr marL="730250" marR="0" lvl="1" indent="-273050" algn="l"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 Italian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10%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87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cs typeface="Arial" pitchFamily="34" charset="0"/>
                        </a:rPr>
                        <a:t>170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c>
                  <a:txBody>
                    <a:bodyPr/>
                    <a:lstStyle/>
                    <a:p>
                      <a:pPr marL="273050" marR="0" lvl="0" indent="-273050" algn="ctr" defTabSz="914400" rtl="0" eaLnBrk="0" fontAlgn="ctr"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cs typeface="Arial" pitchFamily="34" charset="0"/>
                        </a:rPr>
                        <a:t>43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99FF"/>
                    </a:solidFill>
                  </a:tcPr>
                </a:tc>
              </a:tr>
            </a:tbl>
          </a:graphicData>
        </a:graphic>
      </p:graphicFrame>
      <p:sp>
        <p:nvSpPr>
          <p:cNvPr id="94" name="Slide Number Placeholder 93"/>
          <p:cNvSpPr>
            <a:spLocks noGrp="1"/>
          </p:cNvSpPr>
          <p:nvPr>
            <p:ph type="sldNum" sz="quarter" idx="11"/>
          </p:nvPr>
        </p:nvSpPr>
        <p:spPr/>
        <p:txBody>
          <a:bodyPr/>
          <a:lstStyle/>
          <a:p>
            <a:pPr>
              <a:defRPr/>
            </a:pPr>
            <a:fld id="{D2484A59-BBD6-4A2E-9D3D-F085F54B50E3}" type="slidenum">
              <a:rPr lang="en-US" smtClean="0"/>
              <a:pPr>
                <a:defRPr/>
              </a:pPr>
              <a:t>73</a:t>
            </a:fld>
            <a:endParaRPr lang="en-US" dirty="0"/>
          </a:p>
        </p:txBody>
      </p:sp>
      <p:sp>
        <p:nvSpPr>
          <p:cNvPr id="14" name="Rounded Rectangle 13"/>
          <p:cNvSpPr/>
          <p:nvPr/>
        </p:nvSpPr>
        <p:spPr>
          <a:xfrm>
            <a:off x="990600" y="5181600"/>
            <a:ext cx="8001000" cy="1219200"/>
          </a:xfrm>
          <a:prstGeom prst="round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GB" sz="1400" dirty="0">
                <a:latin typeface="Tahoma" pitchFamily="34" charset="0"/>
                <a:cs typeface="Tahoma" pitchFamily="34" charset="0"/>
              </a:rPr>
              <a:t>Adventurous showed higher affinity towards eating in Restaurants, and mainly Saudi Lebanese and Italian types, Passive groups are more likely to eat in Indian Pakistani , Turkish, Chinese and pizza , the high affinity of this group towards Indian/Pakistani restaurants is due to the high concentration of Non-Arab Expats in this group. Conservatives they didn’t show any likeability towards any of the restaurants , maybe they prefer home made food. </a:t>
            </a:r>
            <a:endParaRPr lang="en-US" sz="1400" dirty="0">
              <a:latin typeface="Tahoma" pitchFamily="34" charset="0"/>
              <a:cs typeface="Tahoma" pitchFamily="34" charset="0"/>
            </a:endParaRPr>
          </a:p>
        </p:txBody>
      </p:sp>
      <p:sp>
        <p:nvSpPr>
          <p:cNvPr id="6"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amond 2"/>
          <p:cNvSpPr/>
          <p:nvPr/>
        </p:nvSpPr>
        <p:spPr>
          <a:xfrm>
            <a:off x="1981200" y="762000"/>
            <a:ext cx="4953000" cy="5181600"/>
          </a:xfrm>
          <a:prstGeom prst="diamond">
            <a:avLst/>
          </a:prstGeom>
        </p:spPr>
        <p:style>
          <a:lnRef idx="0">
            <a:schemeClr val="accent1"/>
          </a:lnRef>
          <a:fillRef idx="3">
            <a:schemeClr val="accent1"/>
          </a:fillRef>
          <a:effectRef idx="3">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GB"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rPr>
              <a:t>Media </a:t>
            </a:r>
            <a:endParaRPr lang="en-US"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6400800" cy="381000"/>
          </a:xfrm>
        </p:spPr>
        <p:txBody>
          <a:bodyPr>
            <a:normAutofit fontScale="90000"/>
          </a:bodyPr>
          <a:lstStyle/>
          <a:p>
            <a:pPr>
              <a:defRPr/>
            </a:pPr>
            <a:r>
              <a:rPr lang="en-GB" dirty="0" smtClean="0">
                <a:solidFill>
                  <a:srgbClr val="C00000"/>
                </a:solidFill>
              </a:rPr>
              <a:t>Print Media Consumption</a:t>
            </a:r>
            <a:endParaRPr lang="en-US" dirty="0">
              <a:solidFill>
                <a:srgbClr val="C00000"/>
              </a:solidFill>
            </a:endParaRPr>
          </a:p>
        </p:txBody>
      </p:sp>
      <p:sp>
        <p:nvSpPr>
          <p:cNvPr id="4" name="Slide Number Placeholder 3"/>
          <p:cNvSpPr>
            <a:spLocks noGrp="1"/>
          </p:cNvSpPr>
          <p:nvPr>
            <p:ph type="sldNum" sz="quarter" idx="11"/>
          </p:nvPr>
        </p:nvSpPr>
        <p:spPr/>
        <p:txBody>
          <a:bodyPr/>
          <a:lstStyle/>
          <a:p>
            <a:pPr>
              <a:defRPr/>
            </a:pPr>
            <a:fld id="{710B1906-DDE9-4614-A872-3F590B7FD352}" type="slidenum">
              <a:rPr lang="en-US" smtClean="0"/>
              <a:pPr>
                <a:defRPr/>
              </a:pPr>
              <a:t>75</a:t>
            </a:fld>
            <a:endParaRPr lang="en-US" dirty="0"/>
          </a:p>
        </p:txBody>
      </p:sp>
      <p:graphicFrame>
        <p:nvGraphicFramePr>
          <p:cNvPr id="5" name="Chart 4"/>
          <p:cNvGraphicFramePr/>
          <p:nvPr/>
        </p:nvGraphicFramePr>
        <p:xfrm>
          <a:off x="914400" y="1600200"/>
          <a:ext cx="70866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6" name="Oval 5"/>
          <p:cNvSpPr/>
          <p:nvPr/>
        </p:nvSpPr>
        <p:spPr>
          <a:xfrm>
            <a:off x="3810000" y="1066800"/>
            <a:ext cx="1295400" cy="3429000"/>
          </a:xfrm>
          <a:prstGeom prst="ellipse">
            <a:avLst/>
          </a:prstGeom>
          <a:solidFill>
            <a:srgbClr val="C00000">
              <a:alpha val="1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ounded Rectangular Callout 6"/>
          <p:cNvSpPr/>
          <p:nvPr/>
        </p:nvSpPr>
        <p:spPr>
          <a:xfrm>
            <a:off x="5181600" y="685800"/>
            <a:ext cx="3733800" cy="1066800"/>
          </a:xfrm>
          <a:prstGeom prst="wedgeRoundRectCallout">
            <a:avLst>
              <a:gd name="adj1" fmla="val -54453"/>
              <a:gd name="adj2" fmla="val 70389"/>
              <a:gd name="adj3" fmla="val 16667"/>
            </a:avLst>
          </a:prstGeom>
        </p:spPr>
        <p:style>
          <a:lnRef idx="1">
            <a:schemeClr val="accent2"/>
          </a:lnRef>
          <a:fillRef idx="2">
            <a:schemeClr val="accent2"/>
          </a:fillRef>
          <a:effectRef idx="1">
            <a:schemeClr val="accent2"/>
          </a:effectRef>
          <a:fontRef idx="minor">
            <a:schemeClr val="dk1"/>
          </a:fontRef>
        </p:style>
        <p:txBody>
          <a:bodyPr anchor="ctr"/>
          <a:lstStyle/>
          <a:p>
            <a:pPr>
              <a:defRPr/>
            </a:pPr>
            <a:r>
              <a:rPr lang="en-GB" sz="1200" dirty="0">
                <a:latin typeface="Tahoma" pitchFamily="34" charset="0"/>
                <a:cs typeface="Tahoma" pitchFamily="34" charset="0"/>
              </a:rPr>
              <a:t>Adventurous group members are heavy readers of different types of print media</a:t>
            </a:r>
          </a:p>
          <a:p>
            <a:pPr>
              <a:buFont typeface="Arial" pitchFamily="34" charset="0"/>
              <a:buChar char="•"/>
              <a:defRPr/>
            </a:pPr>
            <a:r>
              <a:rPr lang="en-GB" sz="1200" dirty="0">
                <a:latin typeface="Tahoma" pitchFamily="34" charset="0"/>
                <a:cs typeface="Tahoma" pitchFamily="34" charset="0"/>
              </a:rPr>
              <a:t>91% newspaper readers</a:t>
            </a:r>
          </a:p>
          <a:p>
            <a:pPr>
              <a:buFont typeface="Arial" pitchFamily="34" charset="0"/>
              <a:buChar char="•"/>
              <a:defRPr/>
            </a:pPr>
            <a:r>
              <a:rPr lang="en-GB" sz="1200" dirty="0">
                <a:latin typeface="Tahoma" pitchFamily="34" charset="0"/>
                <a:cs typeface="Tahoma" pitchFamily="34" charset="0"/>
              </a:rPr>
              <a:t>81% read weekly magazines</a:t>
            </a:r>
          </a:p>
          <a:p>
            <a:pPr>
              <a:buFont typeface="Arial" pitchFamily="34" charset="0"/>
              <a:buChar char="•"/>
              <a:defRPr/>
            </a:pPr>
            <a:r>
              <a:rPr lang="en-GB" sz="1200" dirty="0">
                <a:latin typeface="Tahoma" pitchFamily="34" charset="0"/>
                <a:cs typeface="Tahoma" pitchFamily="34" charset="0"/>
              </a:rPr>
              <a:t>60% read monthly magazines</a:t>
            </a:r>
            <a:endParaRPr lang="en-US" sz="1200" dirty="0">
              <a:latin typeface="Tahoma" pitchFamily="34" charset="0"/>
              <a:cs typeface="Tahoma" pitchFamily="34" charset="0"/>
            </a:endParaRPr>
          </a:p>
        </p:txBody>
      </p:sp>
      <p:sp>
        <p:nvSpPr>
          <p:cNvPr id="8"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944562"/>
          </a:xfrm>
        </p:spPr>
        <p:txBody>
          <a:bodyPr/>
          <a:lstStyle/>
          <a:p>
            <a:pPr>
              <a:defRPr/>
            </a:pPr>
            <a:r>
              <a:rPr lang="en-GB" sz="2400" dirty="0" smtClean="0">
                <a:solidFill>
                  <a:srgbClr val="C00000"/>
                </a:solidFill>
              </a:rPr>
              <a:t>Top Newspaper Read in the last 30 days</a:t>
            </a:r>
            <a:endParaRPr lang="en-US" sz="2400" dirty="0">
              <a:solidFill>
                <a:srgbClr val="C00000"/>
              </a:solidFill>
            </a:endParaRPr>
          </a:p>
        </p:txBody>
      </p:sp>
      <p:sp>
        <p:nvSpPr>
          <p:cNvPr id="4" name="Slide Number Placeholder 3"/>
          <p:cNvSpPr>
            <a:spLocks noGrp="1"/>
          </p:cNvSpPr>
          <p:nvPr>
            <p:ph type="sldNum" sz="quarter" idx="11"/>
          </p:nvPr>
        </p:nvSpPr>
        <p:spPr/>
        <p:txBody>
          <a:bodyPr/>
          <a:lstStyle/>
          <a:p>
            <a:pPr>
              <a:defRPr/>
            </a:pPr>
            <a:fld id="{1B4355D7-2299-4461-962B-A8EAE4765131}" type="slidenum">
              <a:rPr lang="en-US" smtClean="0"/>
              <a:pPr>
                <a:defRPr/>
              </a:pPr>
              <a:t>76</a:t>
            </a:fld>
            <a:endParaRPr lang="en-US" dirty="0"/>
          </a:p>
        </p:txBody>
      </p:sp>
      <p:graphicFrame>
        <p:nvGraphicFramePr>
          <p:cNvPr id="5" name="Chart 4"/>
          <p:cNvGraphicFramePr/>
          <p:nvPr/>
        </p:nvGraphicFramePr>
        <p:xfrm>
          <a:off x="990600" y="1143000"/>
          <a:ext cx="78486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6" name="Rounded Rectangle 5"/>
          <p:cNvSpPr/>
          <p:nvPr/>
        </p:nvSpPr>
        <p:spPr>
          <a:xfrm>
            <a:off x="1219200" y="5638800"/>
            <a:ext cx="7543800" cy="762000"/>
          </a:xfrm>
          <a:prstGeom prst="roundRect">
            <a:avLst/>
          </a:prstGeom>
        </p:spPr>
        <p:style>
          <a:lnRef idx="1">
            <a:schemeClr val="accent2"/>
          </a:lnRef>
          <a:fillRef idx="3">
            <a:schemeClr val="accent2"/>
          </a:fillRef>
          <a:effectRef idx="2">
            <a:schemeClr val="accent2"/>
          </a:effectRef>
          <a:fontRef idx="minor">
            <a:schemeClr val="lt1"/>
          </a:fontRef>
        </p:style>
        <p:txBody>
          <a:bodyPr anchor="ctr"/>
          <a:lstStyle/>
          <a:p>
            <a:pPr>
              <a:defRPr/>
            </a:pPr>
            <a:r>
              <a:rPr lang="en-GB" sz="1400" dirty="0"/>
              <a:t>The top newspapers read by the groups are Al </a:t>
            </a:r>
            <a:r>
              <a:rPr lang="en-GB" sz="1400" dirty="0" err="1"/>
              <a:t>Riyad</a:t>
            </a:r>
            <a:r>
              <a:rPr lang="en-GB" sz="1400" dirty="0"/>
              <a:t>, </a:t>
            </a:r>
            <a:r>
              <a:rPr lang="en-GB" sz="1400" dirty="0" err="1"/>
              <a:t>Okaz</a:t>
            </a:r>
            <a:r>
              <a:rPr lang="en-GB" sz="1400" dirty="0"/>
              <a:t> and </a:t>
            </a:r>
            <a:r>
              <a:rPr lang="en-GB" sz="1400" dirty="0" err="1"/>
              <a:t>Asharq</a:t>
            </a:r>
            <a:r>
              <a:rPr lang="en-GB" sz="1400" dirty="0"/>
              <a:t> al </a:t>
            </a:r>
            <a:r>
              <a:rPr lang="en-GB" sz="1400" dirty="0" err="1"/>
              <a:t>Awsat</a:t>
            </a:r>
            <a:r>
              <a:rPr lang="en-GB" sz="1400" dirty="0"/>
              <a:t>, Passive group shows low percentage readership across all newspapers read, the highest records are registered for Adventurers. </a:t>
            </a:r>
            <a:endParaRPr lang="en-US" sz="1400" dirty="0"/>
          </a:p>
        </p:txBody>
      </p:sp>
      <p:sp>
        <p:nvSpPr>
          <p:cNvPr id="7"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3"/>
          <p:cNvSpPr>
            <a:spLocks noGrp="1"/>
          </p:cNvSpPr>
          <p:nvPr>
            <p:ph type="ctrTitle"/>
          </p:nvPr>
        </p:nvSpPr>
        <p:spPr>
          <a:xfrm>
            <a:off x="1828800" y="1600200"/>
            <a:ext cx="7010400" cy="1470025"/>
          </a:xfrm>
        </p:spPr>
        <p:txBody>
          <a:bodyPr/>
          <a:lstStyle/>
          <a:p>
            <a:pPr eaLnBrk="1" hangingPunct="1">
              <a:defRPr/>
            </a:pPr>
            <a:r>
              <a:rPr lang="en-US" dirty="0" smtClean="0">
                <a:solidFill>
                  <a:schemeClr val="accent1">
                    <a:lumMod val="50000"/>
                  </a:schemeClr>
                </a:solidFill>
              </a:rPr>
              <a:t>Day-to-Day Activities</a:t>
            </a:r>
          </a:p>
        </p:txBody>
      </p:sp>
      <p:sp>
        <p:nvSpPr>
          <p:cNvPr id="5" name="Subtitle 4"/>
          <p:cNvSpPr>
            <a:spLocks noGrp="1"/>
          </p:cNvSpPr>
          <p:nvPr>
            <p:ph type="subTitle" idx="1"/>
          </p:nvPr>
        </p:nvSpPr>
        <p:spPr>
          <a:xfrm>
            <a:off x="2209800" y="3124200"/>
            <a:ext cx="6400800" cy="3124200"/>
          </a:xfrm>
        </p:spPr>
        <p:txBody>
          <a:bodyPr>
            <a:normAutofit/>
          </a:bodyPr>
          <a:lstStyle/>
          <a:p>
            <a:pPr eaLnBrk="1" hangingPunct="1">
              <a:defRPr/>
            </a:pPr>
            <a:r>
              <a:rPr lang="en-US" u="sng" dirty="0" smtClean="0">
                <a:solidFill>
                  <a:schemeClr val="accent1">
                    <a:lumMod val="50000"/>
                  </a:schemeClr>
                </a:solidFill>
              </a:rPr>
              <a:t>Did Yesterday:</a:t>
            </a:r>
          </a:p>
          <a:p>
            <a:pPr eaLnBrk="1" hangingPunct="1">
              <a:defRPr/>
            </a:pPr>
            <a:r>
              <a:rPr lang="en-US" sz="2800" i="1" dirty="0" smtClean="0">
                <a:solidFill>
                  <a:schemeClr val="accent1">
                    <a:lumMod val="50000"/>
                  </a:schemeClr>
                </a:solidFill>
              </a:rPr>
              <a:t>Watching TV</a:t>
            </a:r>
          </a:p>
          <a:p>
            <a:pPr eaLnBrk="1" hangingPunct="1">
              <a:defRPr/>
            </a:pPr>
            <a:r>
              <a:rPr lang="en-US" sz="2800" i="1" dirty="0" smtClean="0">
                <a:solidFill>
                  <a:schemeClr val="accent1">
                    <a:lumMod val="50000"/>
                  </a:schemeClr>
                </a:solidFill>
              </a:rPr>
              <a:t>Eating</a:t>
            </a:r>
          </a:p>
          <a:p>
            <a:pPr eaLnBrk="1" hangingPunct="1">
              <a:defRPr/>
            </a:pPr>
            <a:r>
              <a:rPr lang="en-US" sz="2800" i="1" dirty="0" smtClean="0">
                <a:solidFill>
                  <a:schemeClr val="accent1">
                    <a:lumMod val="50000"/>
                  </a:schemeClr>
                </a:solidFill>
              </a:rPr>
              <a:t>Reading Newspaper</a:t>
            </a:r>
          </a:p>
          <a:p>
            <a:pPr eaLnBrk="1" hangingPunct="1">
              <a:defRPr/>
            </a:pPr>
            <a:r>
              <a:rPr lang="en-US" sz="2800" i="1" dirty="0" smtClean="0">
                <a:solidFill>
                  <a:schemeClr val="accent1">
                    <a:lumMod val="50000"/>
                  </a:schemeClr>
                </a:solidFill>
              </a:rPr>
              <a:t>Working </a:t>
            </a:r>
            <a:endParaRPr lang="en-US" sz="2800" i="1"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pPr>
              <a:defRPr/>
            </a:pPr>
            <a:fld id="{A47D06CE-0FA2-4DC3-9993-E804FFFCC420}" type="slidenum">
              <a:rPr lang="en-US" smtClean="0"/>
              <a:pPr>
                <a:defRPr/>
              </a:pPr>
              <a:t>77</a:t>
            </a:fld>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pPr eaLnBrk="1" hangingPunct="1">
              <a:defRPr/>
            </a:pPr>
            <a:r>
              <a:rPr lang="en-US" dirty="0" smtClean="0">
                <a:solidFill>
                  <a:srgbClr val="C00000"/>
                </a:solidFill>
              </a:rPr>
              <a:t>Daily Activity Curve: Watching TV</a:t>
            </a:r>
          </a:p>
        </p:txBody>
      </p:sp>
      <p:graphicFrame>
        <p:nvGraphicFramePr>
          <p:cNvPr id="8" name="Content Placeholder 3"/>
          <p:cNvGraphicFramePr>
            <a:graphicFrameLocks noGrp="1"/>
          </p:cNvGraphicFramePr>
          <p:nvPr>
            <p:ph idx="1"/>
          </p:nvPr>
        </p:nvGraphicFramePr>
        <p:xfrm>
          <a:off x="76200" y="1295400"/>
          <a:ext cx="86868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76804" name="TextBox 5"/>
          <p:cNvSpPr txBox="1">
            <a:spLocks noChangeArrowheads="1"/>
          </p:cNvSpPr>
          <p:nvPr/>
        </p:nvSpPr>
        <p:spPr bwMode="auto">
          <a:xfrm>
            <a:off x="533400" y="701675"/>
            <a:ext cx="3429000" cy="276225"/>
          </a:xfrm>
          <a:prstGeom prst="rect">
            <a:avLst/>
          </a:prstGeom>
          <a:noFill/>
          <a:ln w="9525">
            <a:noFill/>
            <a:miter lim="800000"/>
            <a:headEnd/>
            <a:tailEnd/>
          </a:ln>
        </p:spPr>
        <p:txBody>
          <a:bodyPr>
            <a:spAutoFit/>
          </a:bodyPr>
          <a:lstStyle/>
          <a:p>
            <a:r>
              <a:rPr lang="en-US" sz="1200">
                <a:latin typeface="Trebuchet MS" pitchFamily="34" charset="0"/>
              </a:rPr>
              <a:t>Yesterday’s Activities: 30 min. time segments</a:t>
            </a:r>
          </a:p>
        </p:txBody>
      </p:sp>
      <p:sp>
        <p:nvSpPr>
          <p:cNvPr id="7" name="Slide Number Placeholder 6"/>
          <p:cNvSpPr>
            <a:spLocks noGrp="1"/>
          </p:cNvSpPr>
          <p:nvPr>
            <p:ph type="sldNum" sz="quarter" idx="11"/>
          </p:nvPr>
        </p:nvSpPr>
        <p:spPr/>
        <p:txBody>
          <a:bodyPr/>
          <a:lstStyle/>
          <a:p>
            <a:pPr>
              <a:defRPr/>
            </a:pPr>
            <a:fld id="{317EC82B-1058-43D8-B15C-9A6C84B5AD94}" type="slidenum">
              <a:rPr lang="en-US" smtClean="0"/>
              <a:pPr>
                <a:defRPr/>
              </a:pPr>
              <a:t>78</a:t>
            </a:fld>
            <a:endParaRPr lang="en-US" dirty="0"/>
          </a:p>
        </p:txBody>
      </p:sp>
      <p:sp>
        <p:nvSpPr>
          <p:cNvPr id="6" name="Down Arrow 5"/>
          <p:cNvSpPr/>
          <p:nvPr/>
        </p:nvSpPr>
        <p:spPr>
          <a:xfrm>
            <a:off x="4800600" y="2438400"/>
            <a:ext cx="381000" cy="533400"/>
          </a:xfrm>
          <a:prstGeom prst="down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
        <p:nvSpPr>
          <p:cNvPr id="9"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11" name="Rounded Rectangle 10"/>
          <p:cNvSpPr/>
          <p:nvPr/>
        </p:nvSpPr>
        <p:spPr>
          <a:xfrm>
            <a:off x="1524000" y="1905000"/>
            <a:ext cx="2209800" cy="8382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dirty="0" smtClean="0"/>
              <a:t>Adventurous segment highly  watches TV during 16:00-16:59 time frame </a:t>
            </a:r>
            <a:endParaRPr lang="en-US" sz="1200"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pPr eaLnBrk="1" hangingPunct="1">
              <a:defRPr/>
            </a:pPr>
            <a:r>
              <a:rPr lang="en-US" dirty="0" smtClean="0">
                <a:solidFill>
                  <a:srgbClr val="C00000"/>
                </a:solidFill>
              </a:rPr>
              <a:t>Daily Activity Curve: Eating</a:t>
            </a:r>
          </a:p>
        </p:txBody>
      </p:sp>
      <p:graphicFrame>
        <p:nvGraphicFramePr>
          <p:cNvPr id="9" name="Content Placeholder 3"/>
          <p:cNvGraphicFramePr>
            <a:graphicFrameLocks noGrp="1"/>
          </p:cNvGraphicFramePr>
          <p:nvPr>
            <p:ph idx="1"/>
          </p:nvPr>
        </p:nvGraphicFramePr>
        <p:xfrm>
          <a:off x="76200" y="1295400"/>
          <a:ext cx="86868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77828" name="TextBox 5"/>
          <p:cNvSpPr txBox="1">
            <a:spLocks noChangeArrowheads="1"/>
          </p:cNvSpPr>
          <p:nvPr/>
        </p:nvSpPr>
        <p:spPr bwMode="auto">
          <a:xfrm>
            <a:off x="533400" y="701675"/>
            <a:ext cx="3429000" cy="276225"/>
          </a:xfrm>
          <a:prstGeom prst="rect">
            <a:avLst/>
          </a:prstGeom>
          <a:noFill/>
          <a:ln w="9525">
            <a:noFill/>
            <a:miter lim="800000"/>
            <a:headEnd/>
            <a:tailEnd/>
          </a:ln>
        </p:spPr>
        <p:txBody>
          <a:bodyPr>
            <a:spAutoFit/>
          </a:bodyPr>
          <a:lstStyle/>
          <a:p>
            <a:r>
              <a:rPr lang="en-US" sz="1200">
                <a:latin typeface="Trebuchet MS" pitchFamily="34" charset="0"/>
              </a:rPr>
              <a:t>Yesterday’s Activities: 30 min. time segments</a:t>
            </a:r>
          </a:p>
        </p:txBody>
      </p:sp>
      <p:sp>
        <p:nvSpPr>
          <p:cNvPr id="5" name="Slide Number Placeholder 4"/>
          <p:cNvSpPr>
            <a:spLocks noGrp="1"/>
          </p:cNvSpPr>
          <p:nvPr>
            <p:ph type="sldNum" sz="quarter" idx="11"/>
          </p:nvPr>
        </p:nvSpPr>
        <p:spPr/>
        <p:txBody>
          <a:bodyPr/>
          <a:lstStyle/>
          <a:p>
            <a:pPr>
              <a:defRPr/>
            </a:pPr>
            <a:fld id="{93183500-88E4-41BE-B771-78B41E0857C4}" type="slidenum">
              <a:rPr lang="en-US" smtClean="0"/>
              <a:pPr>
                <a:defRPr/>
              </a:pPr>
              <a:t>79</a:t>
            </a:fld>
            <a:endParaRPr lang="en-US" dirty="0"/>
          </a:p>
        </p:txBody>
      </p:sp>
      <p:sp>
        <p:nvSpPr>
          <p:cNvPr id="8" name="Left-Right Arrow 7"/>
          <p:cNvSpPr/>
          <p:nvPr/>
        </p:nvSpPr>
        <p:spPr>
          <a:xfrm rot="5400000">
            <a:off x="3769627" y="2402574"/>
            <a:ext cx="1295399" cy="300255"/>
          </a:xfrm>
          <a:prstGeom prst="leftRightArrow">
            <a:avLst/>
          </a:prstGeom>
          <a:solidFill>
            <a:srgbClr val="C0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ounded Rectangular Callout 6"/>
          <p:cNvSpPr/>
          <p:nvPr/>
        </p:nvSpPr>
        <p:spPr>
          <a:xfrm>
            <a:off x="5029200" y="1447800"/>
            <a:ext cx="3200400" cy="990600"/>
          </a:xfrm>
          <a:prstGeom prst="wedgeRoundRectCallout">
            <a:avLst>
              <a:gd name="adj1" fmla="val -61345"/>
              <a:gd name="adj2" fmla="val 57142"/>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dirty="0" smtClean="0"/>
              <a:t>This peak shows the difference in Lifestyle between adventurous group and the other groups </a:t>
            </a:r>
            <a:endParaRPr lang="en-US" sz="1400" dirty="0"/>
          </a:p>
        </p:txBody>
      </p:sp>
      <p:sp>
        <p:nvSpPr>
          <p:cNvPr id="10"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Understanding the numbers</a:t>
            </a:r>
            <a:endParaRPr lang="en-US" dirty="0"/>
          </a:p>
        </p:txBody>
      </p:sp>
      <p:sp>
        <p:nvSpPr>
          <p:cNvPr id="3" name="Content Placeholder 2"/>
          <p:cNvSpPr>
            <a:spLocks noGrp="1"/>
          </p:cNvSpPr>
          <p:nvPr>
            <p:ph sz="quarter" idx="1"/>
          </p:nvPr>
        </p:nvSpPr>
        <p:spPr>
          <a:xfrm>
            <a:off x="914400" y="1447800"/>
            <a:ext cx="7391400" cy="5026152"/>
          </a:xfrm>
        </p:spPr>
        <p:txBody>
          <a:bodyPr numCol="2"/>
          <a:lstStyle/>
          <a:p>
            <a:r>
              <a:rPr lang="en-US" sz="1600" b="1" dirty="0" smtClean="0">
                <a:solidFill>
                  <a:srgbClr val="FF0000"/>
                </a:solidFill>
              </a:rPr>
              <a:t>Sample Size(n) </a:t>
            </a:r>
            <a:r>
              <a:rPr lang="en-US" sz="1600" b="1" dirty="0" smtClean="0"/>
              <a:t>The number of respondents actually interviewed. Also referred to as unweighted counts or sample counts. </a:t>
            </a:r>
          </a:p>
          <a:p>
            <a:r>
              <a:rPr lang="en-US" sz="1600" b="1" dirty="0" smtClean="0">
                <a:solidFill>
                  <a:srgbClr val="FF0000"/>
                </a:solidFill>
              </a:rPr>
              <a:t>Weighted counts (Pop) </a:t>
            </a:r>
            <a:r>
              <a:rPr lang="en-US" sz="1600" b="1" dirty="0" smtClean="0"/>
              <a:t>The representative number of people after sample-balancing has been applied to the raw sample counts. Often this number is also projected to the known universe such as the total population. </a:t>
            </a:r>
          </a:p>
          <a:p>
            <a:r>
              <a:rPr lang="en-US" sz="1600" b="1" dirty="0" smtClean="0">
                <a:solidFill>
                  <a:srgbClr val="FF0000"/>
                </a:solidFill>
              </a:rPr>
              <a:t>Vertical % </a:t>
            </a:r>
            <a:r>
              <a:rPr lang="en-US" sz="1600" b="1" dirty="0" smtClean="0"/>
              <a:t>The column percentage. The percentage of the corresponding columns total that the specific cell represents (based on weighted counts). </a:t>
            </a:r>
          </a:p>
          <a:p>
            <a:r>
              <a:rPr lang="en-US" sz="1600" b="1" dirty="0" smtClean="0">
                <a:solidFill>
                  <a:srgbClr val="FF0000"/>
                </a:solidFill>
              </a:rPr>
              <a:t>Horizontal % </a:t>
            </a:r>
            <a:r>
              <a:rPr lang="en-US" sz="1600" b="1" dirty="0" smtClean="0"/>
              <a:t>The row percentage. The percentage of the corresponding row total that the specific cell represents (based on weighted counts). </a:t>
            </a:r>
          </a:p>
          <a:p>
            <a:r>
              <a:rPr lang="en-US" sz="1600" b="1" dirty="0" smtClean="0">
                <a:solidFill>
                  <a:srgbClr val="FF0000"/>
                </a:solidFill>
              </a:rPr>
              <a:t>Index</a:t>
            </a:r>
            <a:r>
              <a:rPr lang="en-US" sz="1600" b="1" dirty="0" smtClean="0"/>
              <a:t> An indication of how the weighted numbers in the cell differ from expected within the specified filter. An index of 100 corresponds to the average (or no difference); an index greater than 100 indicates higher than average and an index less than 100 indicates lower than average. </a:t>
            </a:r>
          </a:p>
          <a:p>
            <a:endParaRPr lang="en-US" sz="1600" b="1" dirty="0"/>
          </a:p>
        </p:txBody>
      </p:sp>
      <p:sp>
        <p:nvSpPr>
          <p:cNvPr id="4" name="Slide Number Placeholder 3"/>
          <p:cNvSpPr>
            <a:spLocks noGrp="1"/>
          </p:cNvSpPr>
          <p:nvPr>
            <p:ph type="sldNum" sz="quarter" idx="11"/>
          </p:nvPr>
        </p:nvSpPr>
        <p:spPr/>
        <p:txBody>
          <a:bodyPr/>
          <a:lstStyle/>
          <a:p>
            <a:pPr>
              <a:defRPr/>
            </a:pPr>
            <a:fld id="{38C645E5-F94E-4102-84C3-5840D650CF9D}"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457200" y="274638"/>
            <a:ext cx="8229600" cy="1143000"/>
          </a:xfrm>
        </p:spPr>
        <p:txBody>
          <a:bodyPr/>
          <a:lstStyle/>
          <a:p>
            <a:pPr eaLnBrk="1" hangingPunct="1">
              <a:defRPr/>
            </a:pPr>
            <a:r>
              <a:rPr lang="en-US" dirty="0" smtClean="0">
                <a:solidFill>
                  <a:srgbClr val="C00000"/>
                </a:solidFill>
              </a:rPr>
              <a:t>Daily Activity Curve: Reading Newspaper</a:t>
            </a:r>
          </a:p>
        </p:txBody>
      </p:sp>
      <p:graphicFrame>
        <p:nvGraphicFramePr>
          <p:cNvPr id="7" name="Content Placeholder 3"/>
          <p:cNvGraphicFramePr>
            <a:graphicFrameLocks noGrp="1"/>
          </p:cNvGraphicFramePr>
          <p:nvPr>
            <p:ph idx="1"/>
          </p:nvPr>
        </p:nvGraphicFramePr>
        <p:xfrm>
          <a:off x="76200" y="1295400"/>
          <a:ext cx="86868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78852" name="TextBox 5"/>
          <p:cNvSpPr txBox="1">
            <a:spLocks noChangeArrowheads="1"/>
          </p:cNvSpPr>
          <p:nvPr/>
        </p:nvSpPr>
        <p:spPr bwMode="auto">
          <a:xfrm>
            <a:off x="533400" y="701675"/>
            <a:ext cx="3429000" cy="276225"/>
          </a:xfrm>
          <a:prstGeom prst="rect">
            <a:avLst/>
          </a:prstGeom>
          <a:noFill/>
          <a:ln w="9525">
            <a:noFill/>
            <a:miter lim="800000"/>
            <a:headEnd/>
            <a:tailEnd/>
          </a:ln>
        </p:spPr>
        <p:txBody>
          <a:bodyPr>
            <a:spAutoFit/>
          </a:bodyPr>
          <a:lstStyle/>
          <a:p>
            <a:r>
              <a:rPr lang="en-US" sz="1200">
                <a:latin typeface="Trebuchet MS" pitchFamily="34" charset="0"/>
              </a:rPr>
              <a:t>Yesterday’s Activities: 30 min. time segments</a:t>
            </a:r>
          </a:p>
        </p:txBody>
      </p:sp>
      <p:sp>
        <p:nvSpPr>
          <p:cNvPr id="5" name="Slide Number Placeholder 4"/>
          <p:cNvSpPr>
            <a:spLocks noGrp="1"/>
          </p:cNvSpPr>
          <p:nvPr>
            <p:ph type="sldNum" sz="quarter" idx="11"/>
          </p:nvPr>
        </p:nvSpPr>
        <p:spPr/>
        <p:txBody>
          <a:bodyPr/>
          <a:lstStyle/>
          <a:p>
            <a:pPr>
              <a:defRPr/>
            </a:pPr>
            <a:fld id="{FF6F7075-D8F6-4332-8518-E244DB8BD06A}" type="slidenum">
              <a:rPr lang="en-US" smtClean="0"/>
              <a:pPr>
                <a:defRPr/>
              </a:pPr>
              <a:t>80</a:t>
            </a:fld>
            <a:endParaRPr lang="en-US" dirty="0"/>
          </a:p>
        </p:txBody>
      </p:sp>
      <p:sp>
        <p:nvSpPr>
          <p:cNvPr id="6" name="Round Diagonal Corner Rectangle 5"/>
          <p:cNvSpPr/>
          <p:nvPr/>
        </p:nvSpPr>
        <p:spPr>
          <a:xfrm>
            <a:off x="7696200" y="1371600"/>
            <a:ext cx="1219200" cy="1828800"/>
          </a:xfrm>
          <a:prstGeom prst="round2Diag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000" dirty="0" smtClean="0">
                <a:solidFill>
                  <a:srgbClr val="C00000"/>
                </a:solidFill>
                <a:latin typeface="Tahoma" pitchFamily="34" charset="0"/>
                <a:cs typeface="Tahoma" pitchFamily="34" charset="0"/>
              </a:rPr>
              <a:t>The trend of reading newspaper, moves in a different manner across all three segments except for the morning period which shows harmony.</a:t>
            </a:r>
            <a:endParaRPr lang="en-US" sz="1000" dirty="0">
              <a:solidFill>
                <a:srgbClr val="C00000"/>
              </a:solidFill>
              <a:latin typeface="Tahoma" pitchFamily="34" charset="0"/>
              <a:cs typeface="Tahoma" pitchFamily="34" charset="0"/>
            </a:endParaRPr>
          </a:p>
        </p:txBody>
      </p:sp>
      <p:sp>
        <p:nvSpPr>
          <p:cNvPr id="8"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9" name="Rounded Rectangle 8"/>
          <p:cNvSpPr/>
          <p:nvPr/>
        </p:nvSpPr>
        <p:spPr>
          <a:xfrm>
            <a:off x="1066800" y="6096000"/>
            <a:ext cx="6324600" cy="228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000" b="1" i="1" dirty="0" smtClean="0"/>
              <a:t>The peak reading time for Adventurous segment is during 21:00-21:30 time frame segment.  </a:t>
            </a:r>
            <a:endParaRPr lang="en-US" sz="1000" b="1" i="1"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pPr eaLnBrk="1" hangingPunct="1">
              <a:defRPr/>
            </a:pPr>
            <a:r>
              <a:rPr lang="en-US" dirty="0" smtClean="0">
                <a:solidFill>
                  <a:srgbClr val="C00000"/>
                </a:solidFill>
              </a:rPr>
              <a:t>Daily Activity Curve: Working</a:t>
            </a:r>
          </a:p>
        </p:txBody>
      </p:sp>
      <p:graphicFrame>
        <p:nvGraphicFramePr>
          <p:cNvPr id="6" name="Content Placeholder 3"/>
          <p:cNvGraphicFramePr>
            <a:graphicFrameLocks noGrp="1"/>
          </p:cNvGraphicFramePr>
          <p:nvPr>
            <p:ph idx="1"/>
          </p:nvPr>
        </p:nvGraphicFramePr>
        <p:xfrm>
          <a:off x="76200" y="1295400"/>
          <a:ext cx="86868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79876" name="TextBox 5"/>
          <p:cNvSpPr txBox="1">
            <a:spLocks noChangeArrowheads="1"/>
          </p:cNvSpPr>
          <p:nvPr/>
        </p:nvSpPr>
        <p:spPr bwMode="auto">
          <a:xfrm>
            <a:off x="533400" y="701675"/>
            <a:ext cx="3429000" cy="276225"/>
          </a:xfrm>
          <a:prstGeom prst="rect">
            <a:avLst/>
          </a:prstGeom>
          <a:noFill/>
          <a:ln w="9525">
            <a:noFill/>
            <a:miter lim="800000"/>
            <a:headEnd/>
            <a:tailEnd/>
          </a:ln>
        </p:spPr>
        <p:txBody>
          <a:bodyPr>
            <a:spAutoFit/>
          </a:bodyPr>
          <a:lstStyle/>
          <a:p>
            <a:r>
              <a:rPr lang="en-US" sz="1200">
                <a:latin typeface="Trebuchet MS" pitchFamily="34" charset="0"/>
              </a:rPr>
              <a:t>Yesterday’s Activities: 30 min. time segments</a:t>
            </a:r>
          </a:p>
        </p:txBody>
      </p:sp>
      <p:sp>
        <p:nvSpPr>
          <p:cNvPr id="5" name="Slide Number Placeholder 4"/>
          <p:cNvSpPr>
            <a:spLocks noGrp="1"/>
          </p:cNvSpPr>
          <p:nvPr>
            <p:ph type="sldNum" sz="quarter" idx="11"/>
          </p:nvPr>
        </p:nvSpPr>
        <p:spPr/>
        <p:txBody>
          <a:bodyPr/>
          <a:lstStyle/>
          <a:p>
            <a:pPr>
              <a:defRPr/>
            </a:pPr>
            <a:fld id="{508EA1E1-B2E2-4005-B850-58FAEB05F203}" type="slidenum">
              <a:rPr lang="en-US" smtClean="0"/>
              <a:pPr>
                <a:defRPr/>
              </a:pPr>
              <a:t>81</a:t>
            </a:fld>
            <a:endParaRPr lang="en-US" dirty="0"/>
          </a:p>
        </p:txBody>
      </p:sp>
      <p:sp>
        <p:nvSpPr>
          <p:cNvPr id="7" name="Left Arrow 6"/>
          <p:cNvSpPr/>
          <p:nvPr/>
        </p:nvSpPr>
        <p:spPr>
          <a:xfrm rot="17993088">
            <a:off x="4309600" y="2634560"/>
            <a:ext cx="861252" cy="331691"/>
          </a:xfrm>
          <a:prstGeom prst="leftArrow">
            <a:avLst/>
          </a:prstGeom>
          <a:solidFill>
            <a:srgbClr val="FF99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9" name="Rounded Rectangle 8"/>
          <p:cNvSpPr/>
          <p:nvPr/>
        </p:nvSpPr>
        <p:spPr>
          <a:xfrm>
            <a:off x="5257800" y="1752600"/>
            <a:ext cx="2819400" cy="1143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ebuchet MS" pitchFamily="34" charset="0"/>
              </a:rPr>
              <a:t>Passive group seems to be workaholic despite the other groups and especially adventurous group. </a:t>
            </a:r>
            <a:endParaRPr lang="en-US" sz="14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ebuchet MS" pitchFamily="34" charset="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p:txBody>
          <a:bodyPr/>
          <a:lstStyle/>
          <a:p>
            <a:pPr eaLnBrk="1" hangingPunct="1"/>
            <a:r>
              <a:rPr lang="en-US" smtClean="0"/>
              <a:t>Summary</a:t>
            </a:r>
          </a:p>
        </p:txBody>
      </p:sp>
      <p:sp>
        <p:nvSpPr>
          <p:cNvPr id="106499" name="Content Placeholder 2"/>
          <p:cNvSpPr>
            <a:spLocks noGrp="1"/>
          </p:cNvSpPr>
          <p:nvPr>
            <p:ph idx="1"/>
          </p:nvPr>
        </p:nvSpPr>
        <p:spPr>
          <a:xfrm>
            <a:off x="838200" y="1527048"/>
            <a:ext cx="7467600" cy="4873752"/>
          </a:xfrm>
        </p:spPr>
        <p:txBody>
          <a:bodyPr/>
          <a:lstStyle/>
          <a:p>
            <a:pPr eaLnBrk="1" hangingPunct="1"/>
            <a:r>
              <a:rPr lang="en-US" sz="1800" dirty="0" smtClean="0"/>
              <a:t>We have analyzed the psychographic profiles of the those who travelled by air of four target segments in KSA, namely, GCC, MEA and Africa, Europe /America and Elsewhere, Asia/ Far east and Australia.</a:t>
            </a:r>
          </a:p>
          <a:p>
            <a:pPr eaLnBrk="1" hangingPunct="1"/>
            <a:r>
              <a:rPr lang="en-US" sz="1800" dirty="0" smtClean="0"/>
              <a:t>We then grouped those who travelled by air based primarily on their Travel/Holiday, Motivational ,Interest and self perception  related attitudes.</a:t>
            </a:r>
          </a:p>
          <a:p>
            <a:pPr eaLnBrk="1" hangingPunct="1"/>
            <a:r>
              <a:rPr lang="en-US" sz="1800" dirty="0" smtClean="0"/>
              <a:t>We directed our analysis further by studying the demographics, psychographics, leisure behaviors, media usage and the daily activities of these groups.</a:t>
            </a:r>
          </a:p>
          <a:p>
            <a:pPr eaLnBrk="1" hangingPunct="1"/>
            <a:r>
              <a:rPr lang="en-US" sz="1800" dirty="0" smtClean="0"/>
              <a:t>We have seen that each of these three groups have a distinct set of interests, attitudes, lifestyles and behaviors. They have preferences towards different products , owned items and daily activities . </a:t>
            </a:r>
          </a:p>
          <a:p>
            <a:pPr eaLnBrk="1" hangingPunct="1"/>
            <a:r>
              <a:rPr lang="en-US" sz="1800" dirty="0" smtClean="0"/>
              <a:t>Understanding their differences has uncovered various prospects for targeting them and offering them the sought benefits.</a:t>
            </a:r>
          </a:p>
        </p:txBody>
      </p:sp>
      <p:sp>
        <p:nvSpPr>
          <p:cNvPr id="5" name="Slide Number Placeholder 4"/>
          <p:cNvSpPr>
            <a:spLocks noGrp="1"/>
          </p:cNvSpPr>
          <p:nvPr>
            <p:ph type="sldNum" sz="quarter" idx="11"/>
          </p:nvPr>
        </p:nvSpPr>
        <p:spPr/>
        <p:txBody>
          <a:bodyPr/>
          <a:lstStyle/>
          <a:p>
            <a:pPr>
              <a:defRPr/>
            </a:pPr>
            <a:fld id="{38C645E5-F94E-4102-84C3-5840D650CF9D}" type="slidenum">
              <a:rPr lang="en-US" smtClean="0"/>
              <a:pPr>
                <a:defRPr/>
              </a:pPr>
              <a:t>82</a:t>
            </a:fld>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286000" y="2590800"/>
            <a:ext cx="6172200" cy="1447800"/>
          </a:xfrm>
        </p:spPr>
        <p:txBody>
          <a:bodyPr>
            <a:noAutofit/>
          </a:bodyPr>
          <a:lstStyle/>
          <a:p>
            <a:r>
              <a:rPr lang="en-GB" sz="8800" dirty="0" smtClean="0">
                <a:solidFill>
                  <a:srgbClr val="C00000"/>
                </a:solidFill>
              </a:rPr>
              <a:t>The End </a:t>
            </a:r>
            <a:endParaRPr lang="en-US" sz="8800" dirty="0">
              <a:solidFill>
                <a:srgbClr val="C00000"/>
              </a:solidFill>
            </a:endParaRPr>
          </a:p>
        </p:txBody>
      </p:sp>
      <p:sp>
        <p:nvSpPr>
          <p:cNvPr id="6" name="Subtitle 5"/>
          <p:cNvSpPr>
            <a:spLocks noGrp="1"/>
          </p:cNvSpPr>
          <p:nvPr>
            <p:ph type="subTitle" idx="1"/>
          </p:nvPr>
        </p:nvSpPr>
        <p:spPr>
          <a:xfrm>
            <a:off x="3276600" y="4267200"/>
            <a:ext cx="3505200" cy="1040922"/>
          </a:xfrm>
        </p:spPr>
        <p:txBody>
          <a:bodyPr/>
          <a:lstStyle/>
          <a:p>
            <a:r>
              <a:rPr lang="en-GB" sz="3600" dirty="0" smtClean="0">
                <a:solidFill>
                  <a:srgbClr val="FF6600"/>
                </a:solidFill>
                <a:latin typeface="Lucida Handwriting" pitchFamily="66" charset="0"/>
              </a:rPr>
              <a:t>Thank You </a:t>
            </a:r>
            <a:endParaRPr lang="en-US" sz="3600" dirty="0">
              <a:solidFill>
                <a:srgbClr val="FF6600"/>
              </a:solidFill>
              <a:latin typeface="Lucida Handwriting" pitchFamily="66" charset="0"/>
            </a:endParaRPr>
          </a:p>
        </p:txBody>
      </p:sp>
      <p:sp>
        <p:nvSpPr>
          <p:cNvPr id="4" name="Slide Number Placeholder 3"/>
          <p:cNvSpPr>
            <a:spLocks noGrp="1"/>
          </p:cNvSpPr>
          <p:nvPr>
            <p:ph type="sldNum" sz="quarter" idx="12"/>
          </p:nvPr>
        </p:nvSpPr>
        <p:spPr/>
        <p:txBody>
          <a:bodyPr/>
          <a:lstStyle/>
          <a:p>
            <a:pPr>
              <a:defRPr/>
            </a:pPr>
            <a:fld id="{38C645E5-F94E-4102-84C3-5840D650CF9D}" type="slidenum">
              <a:rPr lang="en-US" smtClean="0"/>
              <a:pPr>
                <a:defRPr/>
              </a:pPr>
              <a:t>83</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467600" cy="685800"/>
          </a:xfrm>
        </p:spPr>
        <p:txBody>
          <a:bodyPr/>
          <a:lstStyle/>
          <a:p>
            <a:pPr eaLnBrk="1" fontAlgn="auto" hangingPunct="1">
              <a:spcAft>
                <a:spcPts val="0"/>
              </a:spcAft>
              <a:defRPr/>
            </a:pPr>
            <a:r>
              <a:rPr lang="en-US" b="1" dirty="0" smtClean="0"/>
              <a:t>Demographic Profile  </a:t>
            </a:r>
            <a:endParaRPr lang="en-US" b="1" dirty="0"/>
          </a:p>
        </p:txBody>
      </p:sp>
      <p:sp>
        <p:nvSpPr>
          <p:cNvPr id="11267" name="Slide Number Placeholder 3"/>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DE084018-96CB-4608-89F3-476D1AA08D52}" type="slidenum">
              <a:rPr lang="en-US" smtClean="0"/>
              <a:pPr fontAlgn="base">
                <a:spcBef>
                  <a:spcPct val="0"/>
                </a:spcBef>
                <a:spcAft>
                  <a:spcPct val="0"/>
                </a:spcAft>
                <a:defRPr/>
              </a:pPr>
              <a:t>9</a:t>
            </a:fld>
            <a:endParaRPr lang="en-US" dirty="0" smtClean="0"/>
          </a:p>
        </p:txBody>
      </p:sp>
      <p:sp>
        <p:nvSpPr>
          <p:cNvPr id="6" name="TextBox 5"/>
          <p:cNvSpPr txBox="1"/>
          <p:nvPr/>
        </p:nvSpPr>
        <p:spPr>
          <a:xfrm>
            <a:off x="990600" y="6124575"/>
            <a:ext cx="3581400" cy="276225"/>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1200" dirty="0">
                <a:latin typeface="Trebuchet MS" pitchFamily="34" charset="0"/>
              </a:rPr>
              <a:t>Base: All Travelled by Air  (n=1022)</a:t>
            </a:r>
          </a:p>
        </p:txBody>
      </p:sp>
      <p:graphicFrame>
        <p:nvGraphicFramePr>
          <p:cNvPr id="10" name="Table 9"/>
          <p:cNvGraphicFramePr>
            <a:graphicFrameLocks noGrp="1"/>
          </p:cNvGraphicFramePr>
          <p:nvPr/>
        </p:nvGraphicFramePr>
        <p:xfrm>
          <a:off x="1143000" y="990601"/>
          <a:ext cx="7315203" cy="4114801"/>
        </p:xfrm>
        <a:graphic>
          <a:graphicData uri="http://schemas.openxmlformats.org/drawingml/2006/table">
            <a:tbl>
              <a:tblPr/>
              <a:tblGrid>
                <a:gridCol w="2237591"/>
                <a:gridCol w="1269403"/>
                <a:gridCol w="1269403"/>
                <a:gridCol w="1269403"/>
                <a:gridCol w="1269403"/>
              </a:tblGrid>
              <a:tr h="1195217">
                <a:tc>
                  <a:txBody>
                    <a:bodyPr/>
                    <a:lstStyle/>
                    <a:p>
                      <a:pPr algn="ctr" fontAlgn="ctr"/>
                      <a:r>
                        <a:rPr lang="en-US" sz="1600" b="1" i="0" u="none" strike="noStrike" dirty="0" smtClean="0">
                          <a:solidFill>
                            <a:srgbClr val="FFFFFF"/>
                          </a:solidFill>
                          <a:latin typeface="Calibri"/>
                        </a:rPr>
                        <a:t>Vert</a:t>
                      </a:r>
                      <a:r>
                        <a:rPr lang="en-US" sz="1600" b="1" i="0" u="none" strike="noStrike" dirty="0">
                          <a:solidFill>
                            <a:srgbClr val="FFFFFF"/>
                          </a:solidFill>
                          <a:latin typeface="Calibri"/>
                        </a:rPr>
                        <a:t>%</a:t>
                      </a:r>
                    </a:p>
                  </a:txBody>
                  <a:tcPr marL="6724" marR="6724" marT="6724"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dirty="0">
                          <a:solidFill>
                            <a:srgbClr val="FFFFFF"/>
                          </a:solidFill>
                          <a:latin typeface="Calibri"/>
                        </a:rPr>
                        <a:t>MEA and Africa</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dirty="0">
                          <a:solidFill>
                            <a:srgbClr val="FFFFFF"/>
                          </a:solidFill>
                          <a:latin typeface="Calibri"/>
                        </a:rPr>
                        <a:t>GCC</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dirty="0">
                          <a:solidFill>
                            <a:srgbClr val="FFFFFF"/>
                          </a:solidFill>
                          <a:latin typeface="Calibri"/>
                        </a:rPr>
                        <a:t>Europe, America and Elsewhere</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n-US" sz="1600" b="1" i="0" u="none" strike="noStrike" dirty="0">
                          <a:solidFill>
                            <a:srgbClr val="FFFFFF"/>
                          </a:solidFill>
                          <a:latin typeface="Calibri"/>
                        </a:rPr>
                        <a:t>Asia\Far East and Australia</a:t>
                      </a:r>
                    </a:p>
                  </a:txBody>
                  <a:tcPr marL="6724" marR="6724" marT="6724"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364948">
                <a:tc>
                  <a:txBody>
                    <a:bodyPr/>
                    <a:lstStyle/>
                    <a:p>
                      <a:pPr algn="l" fontAlgn="b"/>
                      <a:endParaRPr lang="en-US" sz="1600" b="0" i="0" u="none" strike="noStrike" dirty="0">
                        <a:solidFill>
                          <a:srgbClr val="000000"/>
                        </a:solidFill>
                        <a:latin typeface="Calibri"/>
                      </a:endParaRPr>
                    </a:p>
                  </a:txBody>
                  <a:tcPr marL="6724" marR="6724" marT="6724"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n=460</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n=350</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n=121</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n=103</a:t>
                      </a:r>
                    </a:p>
                  </a:txBody>
                  <a:tcPr marL="6724" marR="6724" marT="6724"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64948">
                <a:tc>
                  <a:txBody>
                    <a:bodyPr/>
                    <a:lstStyle/>
                    <a:p>
                      <a:pPr algn="ctr" fontAlgn="b"/>
                      <a:r>
                        <a:rPr lang="en-US" sz="1600" b="1" i="0" u="none" strike="noStrike" dirty="0">
                          <a:solidFill>
                            <a:srgbClr val="000000"/>
                          </a:solidFill>
                          <a:latin typeface="Calibri"/>
                        </a:rPr>
                        <a:t>Gender </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endParaRPr lang="en-US" sz="1600" b="0" i="0" u="none" strike="noStrike" dirty="0">
                        <a:solidFill>
                          <a:srgbClr val="000000"/>
                        </a:solidFill>
                        <a:latin typeface="Calibri"/>
                      </a:endParaRP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364948">
                <a:tc>
                  <a:txBody>
                    <a:bodyPr/>
                    <a:lstStyle/>
                    <a:p>
                      <a:pPr algn="l" fontAlgn="b"/>
                      <a:r>
                        <a:rPr lang="en-US" sz="1600" b="0" i="0" u="none" strike="noStrike" dirty="0">
                          <a:solidFill>
                            <a:srgbClr val="000000"/>
                          </a:solidFill>
                          <a:latin typeface="Calibri"/>
                        </a:rPr>
                        <a:t>Male</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62%</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58%</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51%</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65%</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64948">
                <a:tc>
                  <a:txBody>
                    <a:bodyPr/>
                    <a:lstStyle/>
                    <a:p>
                      <a:pPr algn="l" fontAlgn="b"/>
                      <a:r>
                        <a:rPr lang="en-US" sz="1600" b="0" i="0" u="none" strike="noStrike" dirty="0">
                          <a:solidFill>
                            <a:srgbClr val="000000"/>
                          </a:solidFill>
                          <a:latin typeface="Calibri"/>
                        </a:rPr>
                        <a:t>Female</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38%</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42%</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49%</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35%</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64948">
                <a:tc>
                  <a:txBody>
                    <a:bodyPr/>
                    <a:lstStyle/>
                    <a:p>
                      <a:pPr algn="ctr" fontAlgn="b"/>
                      <a:r>
                        <a:rPr lang="en-US" sz="1600" b="1" i="0" u="none" strike="noStrike" dirty="0">
                          <a:solidFill>
                            <a:srgbClr val="000000"/>
                          </a:solidFill>
                          <a:latin typeface="Calibri"/>
                        </a:rPr>
                        <a:t>Nationality</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n-US" sz="1600" b="0" i="0" u="none" strike="noStrike" dirty="0">
                          <a:solidFill>
                            <a:srgbClr val="000000"/>
                          </a:solidFill>
                          <a:latin typeface="Calibri"/>
                        </a:rPr>
                        <a:t> </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n-US" sz="1600" b="0" i="0" u="none" strike="noStrike" dirty="0">
                          <a:solidFill>
                            <a:srgbClr val="000000"/>
                          </a:solidFill>
                          <a:latin typeface="Calibri"/>
                        </a:rPr>
                        <a:t> </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n-US" sz="1600" b="0" i="0" u="none" strike="noStrike" dirty="0">
                          <a:solidFill>
                            <a:srgbClr val="000000"/>
                          </a:solidFill>
                          <a:latin typeface="Calibri"/>
                        </a:rPr>
                        <a:t> </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n-US" sz="1600" b="0" i="0" u="none" strike="noStrike" dirty="0">
                          <a:solidFill>
                            <a:srgbClr val="000000"/>
                          </a:solidFill>
                          <a:latin typeface="Calibri"/>
                        </a:rPr>
                        <a:t> </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364948">
                <a:tc>
                  <a:txBody>
                    <a:bodyPr/>
                    <a:lstStyle/>
                    <a:p>
                      <a:pPr algn="l" fontAlgn="b"/>
                      <a:r>
                        <a:rPr lang="en-US" sz="1600" b="0" i="0" u="none" strike="noStrike" dirty="0">
                          <a:solidFill>
                            <a:srgbClr val="000000"/>
                          </a:solidFill>
                          <a:latin typeface="Calibri"/>
                        </a:rPr>
                        <a:t>Nationals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59%</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78%</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64%</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30%</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64948">
                <a:tc>
                  <a:txBody>
                    <a:bodyPr/>
                    <a:lstStyle/>
                    <a:p>
                      <a:pPr algn="l" fontAlgn="b"/>
                      <a:r>
                        <a:rPr lang="en-US" sz="1600" b="0" i="0" u="none" strike="noStrike" dirty="0">
                          <a:solidFill>
                            <a:srgbClr val="000000"/>
                          </a:solidFill>
                          <a:latin typeface="Calibri"/>
                        </a:rPr>
                        <a:t>Arab Expats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39%</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18%</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17%</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ctr"/>
                      <a:r>
                        <a:rPr lang="en-US" sz="1600" b="0" i="0" u="none" strike="noStrike" dirty="0">
                          <a:solidFill>
                            <a:srgbClr val="000000"/>
                          </a:solidFill>
                          <a:latin typeface="Calibri"/>
                        </a:rPr>
                        <a:t>3%</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64948">
                <a:tc>
                  <a:txBody>
                    <a:bodyPr/>
                    <a:lstStyle/>
                    <a:p>
                      <a:pPr algn="l" fontAlgn="b"/>
                      <a:r>
                        <a:rPr lang="en-US" sz="1600" b="0" i="0" u="none" strike="noStrike" dirty="0">
                          <a:solidFill>
                            <a:srgbClr val="000000"/>
                          </a:solidFill>
                          <a:latin typeface="Calibri"/>
                        </a:rPr>
                        <a:t>Non-Arab Expats</a:t>
                      </a:r>
                    </a:p>
                  </a:txBody>
                  <a:tcPr marL="6724" marR="6724" marT="6724"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ctr" fontAlgn="ctr"/>
                      <a:r>
                        <a:rPr lang="en-US" sz="1600" b="0" i="0" u="none" strike="noStrike" dirty="0">
                          <a:solidFill>
                            <a:srgbClr val="000000"/>
                          </a:solidFill>
                          <a:latin typeface="Calibri"/>
                        </a:rPr>
                        <a:t>2%</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ctr" fontAlgn="ctr"/>
                      <a:r>
                        <a:rPr lang="en-US" sz="1600" b="0" i="0" u="none" strike="noStrike" dirty="0">
                          <a:solidFill>
                            <a:srgbClr val="000000"/>
                          </a:solidFill>
                          <a:latin typeface="Calibri"/>
                        </a:rPr>
                        <a:t>4%</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ctr" fontAlgn="ctr"/>
                      <a:r>
                        <a:rPr lang="en-US" sz="1600" b="0" i="0" u="none" strike="noStrike" dirty="0">
                          <a:solidFill>
                            <a:srgbClr val="000000"/>
                          </a:solidFill>
                          <a:latin typeface="Calibri"/>
                        </a:rPr>
                        <a:t>19%</a:t>
                      </a:r>
                    </a:p>
                  </a:txBody>
                  <a:tcPr marL="6724" marR="6724" marT="67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ctr" fontAlgn="ctr"/>
                      <a:r>
                        <a:rPr lang="en-US" sz="1600" b="0" i="0" u="none" strike="noStrike" dirty="0">
                          <a:solidFill>
                            <a:srgbClr val="000000"/>
                          </a:solidFill>
                          <a:latin typeface="Calibri"/>
                        </a:rPr>
                        <a:t>66%</a:t>
                      </a:r>
                    </a:p>
                  </a:txBody>
                  <a:tcPr marL="6724" marR="6724" marT="672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7" name="TextBox 8"/>
          <p:cNvSpPr txBox="1">
            <a:spLocks noChangeArrowheads="1"/>
          </p:cNvSpPr>
          <p:nvPr/>
        </p:nvSpPr>
        <p:spPr bwMode="auto">
          <a:xfrm>
            <a:off x="0" y="6534150"/>
            <a:ext cx="3886200" cy="307975"/>
          </a:xfrm>
          <a:prstGeom prst="rect">
            <a:avLst/>
          </a:prstGeom>
          <a:noFill/>
          <a:ln w="9525">
            <a:noFill/>
            <a:miter lim="800000"/>
            <a:headEnd/>
            <a:tailEnd/>
          </a:ln>
        </p:spPr>
        <p:txBody>
          <a:bodyPr>
            <a:spAutoFit/>
          </a:bodyPr>
          <a:lstStyle/>
          <a:p>
            <a:r>
              <a:rPr lang="en-US" sz="1400" dirty="0">
                <a:latin typeface="Trebuchet MS" pitchFamily="34" charset="0"/>
              </a:rPr>
              <a:t>Source: TGI </a:t>
            </a:r>
            <a:r>
              <a:rPr lang="en-US" sz="1400" dirty="0" smtClean="0">
                <a:latin typeface="Trebuchet MS" pitchFamily="34" charset="0"/>
              </a:rPr>
              <a:t>KSA </a:t>
            </a:r>
            <a:endParaRPr lang="en-US" sz="1400" dirty="0">
              <a:latin typeface="Trebuchet MS" pitchFamily="34" charset="0"/>
            </a:endParaRPr>
          </a:p>
        </p:txBody>
      </p:sp>
      <p:sp>
        <p:nvSpPr>
          <p:cNvPr id="8" name="TextBox 7"/>
          <p:cNvSpPr txBox="1"/>
          <p:nvPr/>
        </p:nvSpPr>
        <p:spPr>
          <a:xfrm>
            <a:off x="1143000" y="5181600"/>
            <a:ext cx="7467600" cy="830997"/>
          </a:xfrm>
          <a:prstGeom prst="rect">
            <a:avLst/>
          </a:prstGeom>
          <a:noFill/>
        </p:spPr>
        <p:txBody>
          <a:bodyPr wrap="square" rtlCol="0">
            <a:spAutoFit/>
          </a:bodyPr>
          <a:lstStyle/>
          <a:p>
            <a:r>
              <a:rPr lang="en-GB" sz="1200" dirty="0" smtClean="0">
                <a:solidFill>
                  <a:srgbClr val="FF0000"/>
                </a:solidFill>
              </a:rPr>
              <a:t>The table reads the following :65% of those who travelled within Asia/Far East and Australia  in the last twelve months are males, while  only 51%  is registered within Europe/America and Elsewhere segment.</a:t>
            </a:r>
          </a:p>
          <a:p>
            <a:r>
              <a:rPr lang="en-GB" sz="1200" dirty="0" smtClean="0">
                <a:solidFill>
                  <a:srgbClr val="FF0000"/>
                </a:solidFill>
              </a:rPr>
              <a:t>The dominating nationality within GCC is registered for Saudis(78%), while it appears to be  the least within the segment  travelled  to Asia/Far East and Australia  (30%) </a:t>
            </a:r>
            <a:endParaRPr lang="en-US" sz="1200"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bodyPr rtlCol="0" anchor="ctr"/>
      <a:lstStyle>
        <a:defPPr algn="ctr">
          <a:defRPr/>
        </a:defPPr>
      </a:lstStyle>
      <a:style>
        <a:lnRef idx="1">
          <a:schemeClr val="accent2"/>
        </a:lnRef>
        <a:fillRef idx="2">
          <a:schemeClr val="accent2"/>
        </a:fillRef>
        <a:effectRef idx="1">
          <a:schemeClr val="accent2"/>
        </a:effectRef>
        <a:fontRef idx="minor">
          <a:schemeClr val="dk1"/>
        </a:fontRef>
      </a:style>
    </a:spDef>
    <a:txDef>
      <a:spPr>
        <a:noFill/>
      </a:spPr>
      <a:bodyPr wrap="square" rtlCol="0">
        <a:spAutoFit/>
      </a:bodyPr>
      <a:lstStyle>
        <a:defPPr>
          <a:defRPr sz="1200"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Oriel</Template>
  <TotalTime>3718</TotalTime>
  <Words>8494</Words>
  <Application>Microsoft Office PowerPoint</Application>
  <PresentationFormat>On-screen Show (4:3)</PresentationFormat>
  <Paragraphs>2333</Paragraphs>
  <Slides>83</Slides>
  <Notes>17</Notes>
  <HiddenSlides>0</HiddenSlides>
  <MMClips>0</MMClips>
  <ScaleCrop>false</ScaleCrop>
  <HeadingPairs>
    <vt:vector size="4" baseType="variant">
      <vt:variant>
        <vt:lpstr>Theme</vt:lpstr>
      </vt:variant>
      <vt:variant>
        <vt:i4>1</vt:i4>
      </vt:variant>
      <vt:variant>
        <vt:lpstr>Slide Titles</vt:lpstr>
      </vt:variant>
      <vt:variant>
        <vt:i4>83</vt:i4>
      </vt:variant>
    </vt:vector>
  </HeadingPairs>
  <TitlesOfParts>
    <vt:vector size="84" baseType="lpstr">
      <vt:lpstr>Oriel</vt:lpstr>
      <vt:lpstr>Analysis Report - Finding from TGI -</vt:lpstr>
      <vt:lpstr>Overview</vt:lpstr>
      <vt:lpstr>About TGI</vt:lpstr>
      <vt:lpstr>Main Findings </vt:lpstr>
      <vt:lpstr>Incidence of Travel by Air  in the last twelve months</vt:lpstr>
      <vt:lpstr>Share of Voice</vt:lpstr>
      <vt:lpstr>Demographic Profile  for all who travelled by Air in the last 12 months within  MEA &amp; AFRICA,GCC, Eur/America &amp; else,  Asia\far east Australia</vt:lpstr>
      <vt:lpstr>Understanding the numbers</vt:lpstr>
      <vt:lpstr>Demographic Profile  </vt:lpstr>
      <vt:lpstr>Demographic Profile  </vt:lpstr>
      <vt:lpstr>Demographic Profile  </vt:lpstr>
      <vt:lpstr>Demographic Profile  </vt:lpstr>
      <vt:lpstr>Demographic Profile  </vt:lpstr>
      <vt:lpstr>Demographic Profile  </vt:lpstr>
      <vt:lpstr>Demographic Profile  </vt:lpstr>
      <vt:lpstr>Demographic Profile  </vt:lpstr>
      <vt:lpstr>Demographic Profile  </vt:lpstr>
      <vt:lpstr>Sum-Up </vt:lpstr>
      <vt:lpstr>Slide 19</vt:lpstr>
      <vt:lpstr>Travelers Overlap </vt:lpstr>
      <vt:lpstr>Duplication Analysis </vt:lpstr>
      <vt:lpstr>Number of flights taken </vt:lpstr>
      <vt:lpstr>Airlines used for air travel </vt:lpstr>
      <vt:lpstr>Decision Process Factors taken into consideration: Personal </vt:lpstr>
      <vt:lpstr>Decision Process Factors taken into consideration: Business </vt:lpstr>
      <vt:lpstr>Slide 26</vt:lpstr>
      <vt:lpstr>Life events happened and expected to happen in the last twelve months </vt:lpstr>
      <vt:lpstr>Lifestyle and attitudinal statements Holiday and Travel statements </vt:lpstr>
      <vt:lpstr>Lifestyle and attitudinal statements Luxury statements </vt:lpstr>
      <vt:lpstr>Lifestyle and attitudinal statements Motivation statements </vt:lpstr>
      <vt:lpstr>Lifestyle and attitudinal statements Interests statements </vt:lpstr>
      <vt:lpstr>Slide 32</vt:lpstr>
      <vt:lpstr>Finance &amp; Banking Habits</vt:lpstr>
      <vt:lpstr>Finance &amp; Banking Habits</vt:lpstr>
      <vt:lpstr>Finance &amp; Banking Habits</vt:lpstr>
      <vt:lpstr>Day-to-Day Activities</vt:lpstr>
      <vt:lpstr>Daily Activities </vt:lpstr>
      <vt:lpstr>Daily Activity Curve: Watching TV</vt:lpstr>
      <vt:lpstr>Daily Activity Curve: Eating</vt:lpstr>
      <vt:lpstr>Daily Activity Curve: in the car</vt:lpstr>
      <vt:lpstr>Daily Activity Curve: Working</vt:lpstr>
      <vt:lpstr>Slide 42</vt:lpstr>
      <vt:lpstr>INCIDENCE OF HAVING A HOLIDAY  HAD A HOLIDAY AWAY FROM HOME TOWN IN THE LAST 12 MONTHS </vt:lpstr>
      <vt:lpstr>Holidays Overlap </vt:lpstr>
      <vt:lpstr>Decision Process Factors taken into consideration: Personal </vt:lpstr>
      <vt:lpstr>Decision Process Factors taken into consideration: Personal </vt:lpstr>
      <vt:lpstr>Perceptual Mapping</vt:lpstr>
      <vt:lpstr>Perceptual Mapping</vt:lpstr>
      <vt:lpstr>Slide 49</vt:lpstr>
      <vt:lpstr>Association of Attributes to specific segment </vt:lpstr>
      <vt:lpstr>Association of Attributes to specific segment </vt:lpstr>
      <vt:lpstr>Association of Attributes to specific segment </vt:lpstr>
      <vt:lpstr>Association of Attributes to specific segment </vt:lpstr>
      <vt:lpstr>Segmentation</vt:lpstr>
      <vt:lpstr>Cluster Groups</vt:lpstr>
      <vt:lpstr>Cluster Groups</vt:lpstr>
      <vt:lpstr>Reading The Statistics</vt:lpstr>
      <vt:lpstr>Group 1: Passive(n=342)</vt:lpstr>
      <vt:lpstr>Group 2: Adventurous (n=324)</vt:lpstr>
      <vt:lpstr>Group 3: Travel Conservatives (n=356)</vt:lpstr>
      <vt:lpstr>Reading The Statistics</vt:lpstr>
      <vt:lpstr>Clusters Demographics breakdown</vt:lpstr>
      <vt:lpstr>Clusters Demographics breakdown</vt:lpstr>
      <vt:lpstr>Clusters Demographics breakdown</vt:lpstr>
      <vt:lpstr>Slide 65</vt:lpstr>
      <vt:lpstr>Brand Loyalty (Benchmark) Carbonated Soft Drinks </vt:lpstr>
      <vt:lpstr>Brand Loyalty (Benchmark) Juices and Fruit Drinks </vt:lpstr>
      <vt:lpstr>Still Camera </vt:lpstr>
      <vt:lpstr>Video Cameras</vt:lpstr>
      <vt:lpstr>Watches </vt:lpstr>
      <vt:lpstr>Slide 71</vt:lpstr>
      <vt:lpstr>Books </vt:lpstr>
      <vt:lpstr>Restaurants </vt:lpstr>
      <vt:lpstr>Slide 74</vt:lpstr>
      <vt:lpstr>Print Media Consumption</vt:lpstr>
      <vt:lpstr>Top Newspaper Read in the last 30 days</vt:lpstr>
      <vt:lpstr>Day-to-Day Activities</vt:lpstr>
      <vt:lpstr>Daily Activity Curve: Watching TV</vt:lpstr>
      <vt:lpstr>Daily Activity Curve: Eating</vt:lpstr>
      <vt:lpstr>Daily Activity Curve: Reading Newspaper</vt:lpstr>
      <vt:lpstr>Daily Activity Curve: Working</vt:lpstr>
      <vt:lpstr>Summary</vt:lpstr>
      <vt:lpstr>The End </vt:lpstr>
    </vt:vector>
  </TitlesOfParts>
  <Company>PARC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Laila</dc:creator>
  <cp:lastModifiedBy>Syed</cp:lastModifiedBy>
  <cp:revision>204</cp:revision>
  <dcterms:created xsi:type="dcterms:W3CDTF">2007-09-18T11:05:34Z</dcterms:created>
  <dcterms:modified xsi:type="dcterms:W3CDTF">2011-09-14T09:03:14Z</dcterms:modified>
</cp:coreProperties>
</file>